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89" r:id="rId3"/>
  </p:sldMasterIdLst>
  <p:notesMasterIdLst>
    <p:notesMasterId r:id="rId27"/>
  </p:notesMasterIdLst>
  <p:sldIdLst>
    <p:sldId id="415" r:id="rId4"/>
    <p:sldId id="416" r:id="rId5"/>
    <p:sldId id="417" r:id="rId6"/>
    <p:sldId id="373" r:id="rId7"/>
    <p:sldId id="377" r:id="rId8"/>
    <p:sldId id="389" r:id="rId9"/>
    <p:sldId id="386" r:id="rId10"/>
    <p:sldId id="378" r:id="rId11"/>
    <p:sldId id="379" r:id="rId12"/>
    <p:sldId id="418" r:id="rId13"/>
    <p:sldId id="380" r:id="rId14"/>
    <p:sldId id="381" r:id="rId15"/>
    <p:sldId id="419" r:id="rId16"/>
    <p:sldId id="420" r:id="rId17"/>
    <p:sldId id="387" r:id="rId18"/>
    <p:sldId id="393" r:id="rId19"/>
    <p:sldId id="392" r:id="rId20"/>
    <p:sldId id="395" r:id="rId21"/>
    <p:sldId id="383" r:id="rId22"/>
    <p:sldId id="394" r:id="rId23"/>
    <p:sldId id="385" r:id="rId24"/>
    <p:sldId id="396" r:id="rId25"/>
    <p:sldId id="421" r:id="rId26"/>
  </p:sldIdLst>
  <p:sldSz cx="9144000" cy="6858000" type="screen4x3"/>
  <p:notesSz cx="6858000" cy="9144000"/>
  <p:custDataLst>
    <p:tags r:id="rId28"/>
  </p:custData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331" autoAdjust="0"/>
  </p:normalViewPr>
  <p:slideViewPr>
    <p:cSldViewPr>
      <p:cViewPr varScale="1">
        <p:scale>
          <a:sx n="60" d="100"/>
          <a:sy n="6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3" name="日期版面配置區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B5AAA2E7-F6AA-42B9-8BB4-C93C26C34D7E}" type="datetime1">
              <a:rPr lang="en-US"/>
              <a:pPr lvl="0"/>
              <a:t>8/11/2018</a:t>
            </a:fld>
            <a:endParaRPr 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7" name="投影片編號版面配置區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D308D900-AE43-42E7-A896-AD10073338B9}" type="slidenum">
              <a:t>‹#›</a:t>
            </a:fld>
            <a:endParaRPr lang="en-US"/>
          </a:p>
        </p:txBody>
      </p:sp>
    </p:spTree>
    <p:extLst>
      <p:ext uri="{BB962C8B-B14F-4D97-AF65-F5344CB8AC3E}">
        <p14:creationId xmlns:p14="http://schemas.microsoft.com/office/powerpoint/2010/main" val="175180088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D308D900-AE43-42E7-A896-AD10073338B9}" type="slidenum">
              <a:rPr lang="en-US" smtClean="0"/>
              <a:t>2</a:t>
            </a:fld>
            <a:endParaRPr lang="en-US"/>
          </a:p>
        </p:txBody>
      </p:sp>
    </p:spTree>
    <p:extLst>
      <p:ext uri="{BB962C8B-B14F-4D97-AF65-F5344CB8AC3E}">
        <p14:creationId xmlns:p14="http://schemas.microsoft.com/office/powerpoint/2010/main" val="110466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leucine</a:t>
            </a:r>
            <a:r>
              <a:rPr lang="zh-TW" altLang="en-US" sz="2400" dirty="0" smtClean="0">
                <a:solidFill>
                  <a:schemeClr val="tx1"/>
                </a:solidFill>
                <a:latin typeface="Times New Roman"/>
                <a:ea typeface="DFKai-SB"/>
                <a:cs typeface="Times New Roman" pitchFamily="18"/>
                <a:sym typeface="Times New Roman"/>
              </a:rPr>
              <a:t>活化</a:t>
            </a:r>
            <a:r>
              <a:rPr lang="en-US" altLang="zh-TW" sz="2400" dirty="0" err="1" smtClean="0">
                <a:solidFill>
                  <a:schemeClr val="tx1"/>
                </a:solidFill>
                <a:latin typeface="Times New Roman"/>
                <a:ea typeface="DFKai-SB"/>
                <a:cs typeface="Times New Roman" pitchFamily="18"/>
                <a:sym typeface="Times New Roman"/>
              </a:rPr>
              <a:t>mTOR</a:t>
            </a:r>
            <a:r>
              <a:rPr lang="zh-TW" altLang="en-US" sz="2400" dirty="0" smtClean="0">
                <a:solidFill>
                  <a:schemeClr val="tx1"/>
                </a:solidFill>
                <a:latin typeface="Times New Roman"/>
                <a:ea typeface="DFKai-SB"/>
                <a:cs typeface="Times New Roman" pitchFamily="18"/>
                <a:sym typeface="Times New Roman"/>
              </a:rPr>
              <a:t>以促進肌肉蛋白質合成，刺激蛋白質合成調控機制，對增進肌肉蛋白質合成率有最高的相關性</a:t>
            </a:r>
            <a:r>
              <a:rPr lang="en-US" altLang="zh-TW" sz="2400" dirty="0" smtClean="0">
                <a:solidFill>
                  <a:schemeClr val="tx1"/>
                </a:solidFill>
                <a:latin typeface="Times New Roman"/>
                <a:ea typeface="DFKai-SB"/>
                <a:cs typeface="Times New Roman" pitchFamily="18"/>
                <a:sym typeface="Times New Roman"/>
              </a:rPr>
              <a:t/>
            </a:r>
            <a:br>
              <a:rPr lang="en-US" altLang="zh-TW" sz="2400" dirty="0" smtClean="0">
                <a:solidFill>
                  <a:schemeClr val="tx1"/>
                </a:solidFill>
                <a:latin typeface="Times New Roman"/>
                <a:ea typeface="DFKai-SB"/>
                <a:cs typeface="Times New Roman" pitchFamily="18"/>
                <a:sym typeface="Times New Roman"/>
              </a:rPr>
            </a:br>
            <a:r>
              <a:rPr lang="zh-TW" altLang="en-US" sz="2400" dirty="0" smtClean="0">
                <a:solidFill>
                  <a:schemeClr val="tx1"/>
                </a:solidFill>
                <a:latin typeface="Times New Roman"/>
                <a:ea typeface="DFKai-SB"/>
                <a:cs typeface="Times New Roman" pitchFamily="18"/>
                <a:sym typeface="Times New Roman"/>
              </a:rPr>
              <a:t>增補策略</a:t>
            </a:r>
            <a:r>
              <a:rPr lang="en-US" altLang="zh-TW" sz="2400" dirty="0" smtClean="0">
                <a:solidFill>
                  <a:schemeClr val="tx1"/>
                </a:solidFill>
                <a:latin typeface="Times New Roman"/>
                <a:ea typeface="DFKai-SB"/>
                <a:cs typeface="Times New Roman" pitchFamily="18"/>
                <a:sym typeface="Times New Roman"/>
              </a:rPr>
              <a:t>: </a:t>
            </a:r>
            <a:r>
              <a:rPr lang="zh-TW" altLang="en-US" sz="2400" dirty="0" smtClean="0">
                <a:solidFill>
                  <a:schemeClr val="tx1"/>
                </a:solidFill>
                <a:latin typeface="Times New Roman"/>
                <a:ea typeface="DFKai-SB"/>
                <a:cs typeface="Times New Roman" pitchFamily="18"/>
                <a:sym typeface="Times New Roman"/>
              </a:rPr>
              <a:t>乳清蛋白</a:t>
            </a:r>
            <a:r>
              <a:rPr lang="en-US" altLang="zh-TW" sz="2400" dirty="0" smtClean="0">
                <a:solidFill>
                  <a:schemeClr val="tx1"/>
                </a:solidFill>
                <a:latin typeface="Times New Roman"/>
                <a:ea typeface="DFKai-SB"/>
                <a:cs typeface="Times New Roman" pitchFamily="18"/>
                <a:sym typeface="Times New Roman"/>
              </a:rPr>
              <a:t>(whey proteins)</a:t>
            </a:r>
            <a:r>
              <a:rPr lang="zh-TW" altLang="en-US" sz="2400" dirty="0" smtClean="0">
                <a:solidFill>
                  <a:schemeClr val="tx1"/>
                </a:solidFill>
                <a:latin typeface="Times New Roman"/>
                <a:ea typeface="DFKai-SB"/>
                <a:cs typeface="Times New Roman" pitchFamily="18"/>
                <a:sym typeface="Times New Roman"/>
              </a:rPr>
              <a:t>、</a:t>
            </a:r>
            <a:r>
              <a:rPr lang="en-US" altLang="zh-TW" sz="2400" dirty="0" smtClean="0">
                <a:solidFill>
                  <a:schemeClr val="tx1"/>
                </a:solidFill>
                <a:latin typeface="Times New Roman"/>
                <a:ea typeface="DFKai-SB"/>
                <a:cs typeface="Times New Roman" pitchFamily="18"/>
                <a:sym typeface="Times New Roman"/>
              </a:rPr>
              <a:t>leucine-enriched (~30%) amino acid mixture</a:t>
            </a:r>
            <a:r>
              <a:rPr lang="en-US" altLang="zh-TW" sz="2400" baseline="0" dirty="0" smtClean="0">
                <a:solidFill>
                  <a:schemeClr val="tx1"/>
                </a:solidFill>
                <a:latin typeface="Times New Roman"/>
                <a:ea typeface="DFKai-SB"/>
                <a:cs typeface="Times New Roman" pitchFamily="18"/>
                <a:sym typeface="Times New Roman"/>
              </a:rPr>
              <a:t> </a:t>
            </a:r>
            <a:r>
              <a:rPr lang="zh-TW" altLang="en-US" sz="2400" dirty="0" smtClean="0">
                <a:solidFill>
                  <a:schemeClr val="tx1"/>
                </a:solidFill>
                <a:latin typeface="Times New Roman"/>
                <a:ea typeface="DFKai-SB"/>
                <a:cs typeface="Times New Roman" pitchFamily="18"/>
                <a:sym typeface="Times New Roman"/>
              </a:rPr>
              <a:t>如：</a:t>
            </a:r>
            <a:r>
              <a:rPr lang="en-US" altLang="zh-TW" sz="2400" dirty="0" smtClean="0">
                <a:solidFill>
                  <a:schemeClr val="tx1"/>
                </a:solidFill>
                <a:latin typeface="Times New Roman"/>
                <a:ea typeface="DFKai-SB"/>
                <a:cs typeface="Times New Roman" pitchFamily="18"/>
                <a:sym typeface="Times New Roman"/>
              </a:rPr>
              <a:t>1</a:t>
            </a:r>
            <a:r>
              <a:rPr lang="zh-TW" altLang="en-US" sz="2400" dirty="0" smtClean="0">
                <a:solidFill>
                  <a:schemeClr val="tx1"/>
                </a:solidFill>
                <a:latin typeface="Times New Roman"/>
                <a:ea typeface="DFKai-SB"/>
                <a:cs typeface="Times New Roman" pitchFamily="18"/>
                <a:sym typeface="Times New Roman"/>
              </a:rPr>
              <a:t>白胺酸</a:t>
            </a:r>
            <a:r>
              <a:rPr lang="en-US" altLang="zh-TW" sz="2400" dirty="0" smtClean="0">
                <a:solidFill>
                  <a:schemeClr val="tx1"/>
                </a:solidFill>
                <a:latin typeface="Times New Roman"/>
                <a:ea typeface="DFKai-SB"/>
                <a:cs typeface="Times New Roman" pitchFamily="18"/>
                <a:sym typeface="Times New Roman"/>
              </a:rPr>
              <a:t>+</a:t>
            </a:r>
            <a:r>
              <a:rPr lang="zh-TW" altLang="en-US" sz="2400" dirty="0" smtClean="0">
                <a:solidFill>
                  <a:schemeClr val="tx1"/>
                </a:solidFill>
                <a:latin typeface="Times New Roman"/>
                <a:ea typeface="DFKai-SB"/>
                <a:cs typeface="Times New Roman" pitchFamily="18"/>
                <a:sym typeface="Times New Roman"/>
              </a:rPr>
              <a:t>必須胺基酸</a:t>
            </a:r>
          </a:p>
          <a:p>
            <a:pPr marL="0" marR="0" lvl="1" indent="0" algn="l" defTabSz="914400" rtl="0" eaLnBrk="1" fontAlgn="auto" latinLnBrk="0" hangingPunct="1">
              <a:lnSpc>
                <a:spcPct val="100000"/>
              </a:lnSpc>
              <a:spcBef>
                <a:spcPts val="0"/>
              </a:spcBef>
              <a:spcAft>
                <a:spcPts val="0"/>
              </a:spcAft>
              <a:buClrTx/>
              <a:buSzTx/>
              <a:buFontTx/>
              <a:buNone/>
              <a:tabLst/>
              <a:defRPr/>
            </a:pPr>
            <a:endParaRPr lang="zh-TW" altLang="en-US" sz="2400" dirty="0" smtClean="0">
              <a:solidFill>
                <a:schemeClr val="tx1"/>
              </a:solidFill>
              <a:latin typeface="Times New Roman"/>
              <a:ea typeface="DFKai-SB"/>
              <a:cs typeface="Times New Roman" pitchFamily="18"/>
              <a:sym typeface="Times New Roman"/>
            </a:endParaRPr>
          </a:p>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159767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zh-TW" altLang="en-US" sz="2400" dirty="0" smtClean="0">
              <a:solidFill>
                <a:schemeClr val="tx1"/>
              </a:solidFill>
              <a:latin typeface="Times New Roman"/>
              <a:ea typeface="DFKai-SB"/>
              <a:cs typeface="Times New Roman" pitchFamily="18"/>
              <a:sym typeface="Times New Roman"/>
            </a:endParaRPr>
          </a:p>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16</a:t>
            </a:fld>
            <a:endParaRPr lang="zh-TW" altLang="en-US">
              <a:solidFill>
                <a:prstClr val="black"/>
              </a:solidFill>
            </a:endParaRPr>
          </a:p>
        </p:txBody>
      </p:sp>
    </p:spTree>
    <p:extLst>
      <p:ext uri="{BB962C8B-B14F-4D97-AF65-F5344CB8AC3E}">
        <p14:creationId xmlns:p14="http://schemas.microsoft.com/office/powerpoint/2010/main" val="159767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a:r>
              <a:rPr lang="zh-TW" altLang="en-US" sz="1400" dirty="0" smtClean="0">
                <a:solidFill>
                  <a:schemeClr val="tx1"/>
                </a:solidFill>
                <a:latin typeface="Times New Roman"/>
                <a:ea typeface="DFKai-SB"/>
                <a:cs typeface="Times New Roman" pitchFamily="18"/>
                <a:sym typeface="Times New Roman"/>
              </a:rPr>
              <a:t>作為耐力運動中預防及延緩疲勞產生</a:t>
            </a:r>
            <a:endParaRPr lang="en-US" altLang="zh-TW" sz="1400" dirty="0" smtClean="0">
              <a:solidFill>
                <a:schemeClr val="tx1"/>
              </a:solidFill>
              <a:latin typeface="Times New Roman"/>
              <a:ea typeface="DFKai-SB"/>
              <a:cs typeface="Times New Roman" pitchFamily="18"/>
              <a:sym typeface="Times New Roman"/>
            </a:endParaRPr>
          </a:p>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17</a:t>
            </a:fld>
            <a:endParaRPr lang="zh-TW" altLang="en-US">
              <a:solidFill>
                <a:prstClr val="black"/>
              </a:solidFill>
            </a:endParaRPr>
          </a:p>
        </p:txBody>
      </p:sp>
    </p:spTree>
    <p:extLst>
      <p:ext uri="{BB962C8B-B14F-4D97-AF65-F5344CB8AC3E}">
        <p14:creationId xmlns:p14="http://schemas.microsoft.com/office/powerpoint/2010/main" val="1597672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eaLnBrk="0" fontAlgn="base" hangingPunct="0">
              <a:spcBef>
                <a:spcPct val="0"/>
              </a:spcBef>
              <a:spcAft>
                <a:spcPct val="0"/>
              </a:spcAft>
            </a:pPr>
            <a:r>
              <a:rPr lang="en-US" altLang="zh-TW" dirty="0" smtClean="0"/>
              <a:t>60-240s</a:t>
            </a:r>
            <a:r>
              <a:rPr lang="zh-TW" altLang="en-US" dirty="0" smtClean="0"/>
              <a:t>的運動效果佳</a:t>
            </a:r>
            <a:endParaRPr lang="en-US" altLang="zh-TW" dirty="0" smtClean="0"/>
          </a:p>
          <a:p>
            <a:pPr lvl="0" eaLnBrk="0" fontAlgn="base" hangingPunct="0">
              <a:spcBef>
                <a:spcPct val="0"/>
              </a:spcBef>
              <a:spcAft>
                <a:spcPct val="0"/>
              </a:spcAft>
            </a:pPr>
            <a:r>
              <a:rPr lang="el-GR" altLang="zh-TW" sz="1200" dirty="0" smtClean="0"/>
              <a:t>β-</a:t>
            </a:r>
            <a:r>
              <a:rPr lang="zh-TW" altLang="en-US" sz="1200" dirty="0" smtClean="0"/>
              <a:t>丙胺酸建議與正餐一起補充</a:t>
            </a:r>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355026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19</a:t>
            </a:fld>
            <a:endParaRPr lang="zh-TW" altLang="en-US">
              <a:solidFill>
                <a:prstClr val="black"/>
              </a:solidFill>
            </a:endParaRPr>
          </a:p>
        </p:txBody>
      </p:sp>
    </p:spTree>
    <p:extLst>
      <p:ext uri="{BB962C8B-B14F-4D97-AF65-F5344CB8AC3E}">
        <p14:creationId xmlns:p14="http://schemas.microsoft.com/office/powerpoint/2010/main" val="3550262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eaLnBrk="0" fontAlgn="base" hangingPunct="0">
              <a:spcBef>
                <a:spcPct val="0"/>
              </a:spcBef>
              <a:spcAft>
                <a:spcPct val="0"/>
              </a:spcAft>
            </a:pPr>
            <a:r>
              <a:rPr lang="zh-TW" altLang="en-US" dirty="0" smtClean="0"/>
              <a:t>運動前一般建議劑量為</a:t>
            </a:r>
            <a:r>
              <a:rPr lang="en-US" altLang="zh-TW" dirty="0" smtClean="0"/>
              <a:t>3</a:t>
            </a:r>
            <a:r>
              <a:rPr lang="zh-TW" altLang="en-US" dirty="0" smtClean="0"/>
              <a:t>～</a:t>
            </a:r>
            <a:r>
              <a:rPr lang="en-US" altLang="zh-TW" dirty="0" smtClean="0"/>
              <a:t>6</a:t>
            </a:r>
            <a:r>
              <a:rPr lang="zh-TW" altLang="en-US" dirty="0" smtClean="0"/>
              <a:t>公克，可一天補充三次，安全劑量為低於</a:t>
            </a:r>
            <a:r>
              <a:rPr lang="en-US" altLang="zh-TW" dirty="0" smtClean="0"/>
              <a:t>15</a:t>
            </a:r>
            <a:r>
              <a:rPr lang="zh-TW" altLang="en-US" dirty="0" smtClean="0"/>
              <a:t>公克／天，若單次使用高劑量（＞</a:t>
            </a:r>
            <a:r>
              <a:rPr lang="en-US" altLang="zh-TW" dirty="0" smtClean="0"/>
              <a:t>10</a:t>
            </a:r>
            <a:r>
              <a:rPr lang="zh-TW" altLang="en-US" dirty="0" smtClean="0"/>
              <a:t>公克）可能引起腸胃不適及腹瀉。</a:t>
            </a:r>
          </a:p>
          <a:p>
            <a:pPr lvl="0" eaLnBrk="0" fontAlgn="base" hangingPunct="0">
              <a:spcBef>
                <a:spcPct val="0"/>
              </a:spcBef>
              <a:spcAft>
                <a:spcPct val="0"/>
              </a:spcAft>
            </a:pPr>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20</a:t>
            </a:fld>
            <a:endParaRPr lang="zh-TW" altLang="en-US">
              <a:solidFill>
                <a:prstClr val="black"/>
              </a:solidFill>
            </a:endParaRPr>
          </a:p>
        </p:txBody>
      </p:sp>
    </p:spTree>
    <p:extLst>
      <p:ext uri="{BB962C8B-B14F-4D97-AF65-F5344CB8AC3E}">
        <p14:creationId xmlns:p14="http://schemas.microsoft.com/office/powerpoint/2010/main" val="3550262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Leucine</a:t>
            </a:r>
            <a:r>
              <a:rPr lang="zh-TW" altLang="en-US" dirty="0" smtClean="0"/>
              <a:t>短期有效，長期效果下降， </a:t>
            </a:r>
            <a:r>
              <a:rPr lang="en-US" altLang="zh-TW" dirty="0" smtClean="0"/>
              <a:t>(leucine</a:t>
            </a:r>
            <a:r>
              <a:rPr lang="zh-TW" altLang="en-US" dirty="0" smtClean="0"/>
              <a:t> </a:t>
            </a:r>
            <a:r>
              <a:rPr lang="en-US" altLang="zh-TW" dirty="0" smtClean="0"/>
              <a:t>+</a:t>
            </a:r>
            <a:r>
              <a:rPr lang="zh-TW" altLang="en-US" dirty="0" smtClean="0"/>
              <a:t> </a:t>
            </a:r>
            <a:r>
              <a:rPr lang="en-US" altLang="zh-TW" dirty="0" smtClean="0"/>
              <a:t>whey protein)</a:t>
            </a:r>
            <a:r>
              <a:rPr lang="zh-TW" altLang="en-US" dirty="0" smtClean="0"/>
              <a:t> 增補策略</a:t>
            </a:r>
            <a:endParaRPr lang="en-US" altLang="zh-TW"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TW" sz="1200" dirty="0" smtClean="0"/>
              <a:t>β-</a:t>
            </a:r>
            <a:r>
              <a:rPr lang="zh-TW" altLang="en-US" sz="1200" dirty="0" smtClean="0"/>
              <a:t>丙胺酸建議與正餐一起補充</a:t>
            </a:r>
            <a:endParaRPr lang="zh-TW" altLang="en-US" dirty="0" smtClean="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21</a:t>
            </a:fld>
            <a:endParaRPr lang="zh-TW" altLang="en-US">
              <a:solidFill>
                <a:prstClr val="black"/>
              </a:solidFill>
            </a:endParaRPr>
          </a:p>
        </p:txBody>
      </p:sp>
    </p:spTree>
    <p:extLst>
      <p:ext uri="{BB962C8B-B14F-4D97-AF65-F5344CB8AC3E}">
        <p14:creationId xmlns:p14="http://schemas.microsoft.com/office/powerpoint/2010/main" val="102267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木桶盛水多少取決於最短的那塊木板。九大必需胺基酸好比九個木板組成的一個木桶，盛水量相當於人體的利用率。優質蛋白質相當於九塊木板齊平，無短板。盛水量就多，人體利用率就高。而半完全蛋白質則是有一塊或兩塊短板的木桶，盛水少了，人體利用率也低了。怎麼辦？補齊短板就好了。補齊短板就是蛋白質互補作用。</a:t>
            </a:r>
          </a:p>
          <a:p>
            <a:endParaRPr lang="zh-TW" altLang="en-US" dirty="0" smtClean="0"/>
          </a:p>
          <a:p>
            <a:r>
              <a:rPr lang="zh-TW" altLang="en-US" dirty="0" smtClean="0"/>
              <a:t>原文網址：</a:t>
            </a:r>
            <a:r>
              <a:rPr lang="en-US" altLang="zh-TW" dirty="0" smtClean="0"/>
              <a:t>https://read01.com/PMokyQa.html</a:t>
            </a:r>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5</a:t>
            </a:fld>
            <a:endParaRPr lang="zh-TW" altLang="en-US">
              <a:solidFill>
                <a:prstClr val="black"/>
              </a:solidFill>
            </a:endParaRPr>
          </a:p>
        </p:txBody>
      </p:sp>
    </p:spTree>
    <p:extLst>
      <p:ext uri="{BB962C8B-B14F-4D97-AF65-F5344CB8AC3E}">
        <p14:creationId xmlns:p14="http://schemas.microsoft.com/office/powerpoint/2010/main" val="353114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4.	</a:t>
            </a:r>
            <a:r>
              <a:rPr lang="zh-TW" altLang="en-US" dirty="0" smtClean="0"/>
              <a:t>研究顯示，攝取牛奶（含酪蛋白與乳清蛋白）比大豆蛋白更能促進肌肉蛋白合成，受試者增加較多肌肉量。</a:t>
            </a:r>
          </a:p>
          <a:p>
            <a:endParaRPr lang="zh-TW" altLang="en-US" dirty="0"/>
          </a:p>
        </p:txBody>
      </p:sp>
      <p:sp>
        <p:nvSpPr>
          <p:cNvPr id="4" name="投影片編號版面配置區 3"/>
          <p:cNvSpPr>
            <a:spLocks noGrp="1"/>
          </p:cNvSpPr>
          <p:nvPr>
            <p:ph type="sldNum" sz="quarter" idx="10"/>
          </p:nvPr>
        </p:nvSpPr>
        <p:spPr/>
        <p:txBody>
          <a:bodyPr/>
          <a:lstStyle/>
          <a:p>
            <a:pPr lvl="0"/>
            <a:fld id="{D308D900-AE43-42E7-A896-AD10073338B9}" type="slidenum">
              <a:rPr lang="en-US" altLang="zh-TW" smtClean="0"/>
              <a:t>6</a:t>
            </a:fld>
            <a:endParaRPr lang="zh-TW" altLang="en-US"/>
          </a:p>
        </p:txBody>
      </p:sp>
    </p:spTree>
    <p:extLst>
      <p:ext uri="{BB962C8B-B14F-4D97-AF65-F5344CB8AC3E}">
        <p14:creationId xmlns:p14="http://schemas.microsoft.com/office/powerpoint/2010/main" val="124164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乳清蛋白能被迅速消化，但另一方面，酪蛋白消化的速度則較慢。酪蛋白進入人體胃部後會結塊，消化時間可以長達</a:t>
            </a:r>
            <a:r>
              <a:rPr lang="en-US" altLang="zh-TW" dirty="0" smtClean="0"/>
              <a:t>5</a:t>
            </a:r>
            <a:r>
              <a:rPr lang="zh-TW" altLang="en-US" dirty="0" smtClean="0"/>
              <a:t>至</a:t>
            </a:r>
            <a:r>
              <a:rPr lang="en-US" altLang="zh-TW" dirty="0" smtClean="0"/>
              <a:t>7</a:t>
            </a:r>
            <a:r>
              <a:rPr lang="zh-TW" altLang="en-US" dirty="0" smtClean="0"/>
              <a:t>小時，而乳清蛋白兩三小時就可被消化。</a:t>
            </a:r>
            <a:endParaRPr lang="en-US" altLang="zh-TW"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阻力訓練後立即食用可提升血液的胺基酸濃度並促進肌肉蛋白質合成。</a:t>
            </a:r>
          </a:p>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7</a:t>
            </a:fld>
            <a:endParaRPr lang="zh-TW" altLang="en-US">
              <a:solidFill>
                <a:prstClr val="black"/>
              </a:solidFill>
            </a:endParaRPr>
          </a:p>
        </p:txBody>
      </p:sp>
    </p:spTree>
    <p:extLst>
      <p:ext uri="{BB962C8B-B14F-4D97-AF65-F5344CB8AC3E}">
        <p14:creationId xmlns:p14="http://schemas.microsoft.com/office/powerpoint/2010/main" val="2824612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8</a:t>
            </a:fld>
            <a:endParaRPr lang="zh-TW" altLang="en-US">
              <a:solidFill>
                <a:prstClr val="black"/>
              </a:solidFill>
            </a:endParaRPr>
          </a:p>
        </p:txBody>
      </p:sp>
    </p:spTree>
    <p:extLst>
      <p:ext uri="{BB962C8B-B14F-4D97-AF65-F5344CB8AC3E}">
        <p14:creationId xmlns:p14="http://schemas.microsoft.com/office/powerpoint/2010/main" val="368525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eaLnBrk="0" fontAlgn="base" hangingPunct="0">
              <a:spcBef>
                <a:spcPct val="0"/>
              </a:spcBef>
              <a:spcAft>
                <a:spcPct val="0"/>
              </a:spcAft>
            </a:pPr>
            <a:r>
              <a:rPr lang="zh-TW" altLang="en-US" sz="1400" dirty="0" smtClean="0">
                <a:solidFill>
                  <a:schemeClr val="accent6">
                    <a:lumMod val="75000"/>
                  </a:schemeClr>
                </a:solidFill>
                <a:latin typeface="Arial" panose="020B0604020202020204" pitchFamily="34" charset="0"/>
              </a:rPr>
              <a:t>濃縮乳清分離蛋白</a:t>
            </a:r>
            <a:r>
              <a:rPr lang="en-US" altLang="zh-TW" sz="1200" dirty="0" smtClean="0">
                <a:solidFill>
                  <a:srgbClr val="FF0000"/>
                </a:solidFill>
                <a:latin typeface="Arial" panose="020B0604020202020204" pitchFamily="34" charset="0"/>
              </a:rPr>
              <a:t>(</a:t>
            </a:r>
            <a:r>
              <a:rPr lang="zh-TW" altLang="en-US" sz="1200" dirty="0" smtClean="0">
                <a:solidFill>
                  <a:srgbClr val="FF0000"/>
                </a:solidFill>
                <a:latin typeface="Arial" panose="020B0604020202020204" pitchFamily="34" charset="0"/>
              </a:rPr>
              <a:t>乳清界便宜又大碗的蛋白質，適合隨時飲用</a:t>
            </a:r>
            <a:r>
              <a:rPr lang="en-US" altLang="zh-TW" sz="1200" dirty="0" smtClean="0">
                <a:solidFill>
                  <a:srgbClr val="FF0000"/>
                </a:solidFill>
                <a:latin typeface="Arial" panose="020B0604020202020204" pitchFamily="34" charset="0"/>
              </a:rPr>
              <a:t>)</a:t>
            </a:r>
          </a:p>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9</a:t>
            </a:fld>
            <a:endParaRPr lang="zh-TW" altLang="en-US">
              <a:solidFill>
                <a:prstClr val="black"/>
              </a:solidFill>
            </a:endParaRPr>
          </a:p>
        </p:txBody>
      </p:sp>
    </p:spTree>
    <p:extLst>
      <p:ext uri="{BB962C8B-B14F-4D97-AF65-F5344CB8AC3E}">
        <p14:creationId xmlns:p14="http://schemas.microsoft.com/office/powerpoint/2010/main" val="1597672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308D900-AE43-42E7-A896-AD10073338B9}" type="slidenum">
              <a:rPr lang="en-US" altLang="zh-TW" smtClean="0">
                <a:solidFill>
                  <a:prstClr val="black"/>
                </a:solidFill>
              </a:rPr>
              <a:pPr/>
              <a:t>12</a:t>
            </a:fld>
            <a:endParaRPr lang="zh-TW" altLang="en-US">
              <a:solidFill>
                <a:prstClr val="black"/>
              </a:solidFill>
            </a:endParaRPr>
          </a:p>
        </p:txBody>
      </p:sp>
    </p:spTree>
    <p:extLst>
      <p:ext uri="{BB962C8B-B14F-4D97-AF65-F5344CB8AC3E}">
        <p14:creationId xmlns:p14="http://schemas.microsoft.com/office/powerpoint/2010/main" val="249941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D308D900-AE43-42E7-A896-AD10073338B9}" type="slidenum">
              <a:rPr lang="en-US" altLang="zh-TW" smtClean="0"/>
              <a:t>13</a:t>
            </a:fld>
            <a:endParaRPr lang="zh-TW" altLang="en-US"/>
          </a:p>
        </p:txBody>
      </p:sp>
    </p:spTree>
    <p:extLst>
      <p:ext uri="{BB962C8B-B14F-4D97-AF65-F5344CB8AC3E}">
        <p14:creationId xmlns:p14="http://schemas.microsoft.com/office/powerpoint/2010/main" val="180288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D308D900-AE43-42E7-A896-AD10073338B9}" type="slidenum">
              <a:rPr lang="en-US" altLang="zh-TW" smtClean="0"/>
              <a:t>14</a:t>
            </a:fld>
            <a:endParaRPr lang="zh-TW" altLang="en-US"/>
          </a:p>
        </p:txBody>
      </p:sp>
    </p:spTree>
    <p:extLst>
      <p:ext uri="{BB962C8B-B14F-4D97-AF65-F5344CB8AC3E}">
        <p14:creationId xmlns:p14="http://schemas.microsoft.com/office/powerpoint/2010/main" val="247643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pPr lvl="0"/>
            <a:r>
              <a:rPr lang="en-US"/>
              <a:t>5/10/2018</a:t>
            </a:r>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5DFB3A2A-084F-46B4-B53E-71A0A3AF861E}" type="slidenum">
              <a:t>‹#›</a:t>
            </a:fld>
            <a:endParaRPr lang="en-US"/>
          </a:p>
        </p:txBody>
      </p:sp>
    </p:spTree>
    <p:extLst>
      <p:ext uri="{BB962C8B-B14F-4D97-AF65-F5344CB8AC3E}">
        <p14:creationId xmlns:p14="http://schemas.microsoft.com/office/powerpoint/2010/main" val="545077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r>
              <a:rPr lang="en-US"/>
              <a:t>5/10/2018</a:t>
            </a:r>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C33059B2-AA28-4BB3-97D2-C798E7468C4F}" type="slidenum">
              <a:t>‹#›</a:t>
            </a:fld>
            <a:endParaRPr lang="en-US"/>
          </a:p>
        </p:txBody>
      </p:sp>
    </p:spTree>
    <p:extLst>
      <p:ext uri="{BB962C8B-B14F-4D97-AF65-F5344CB8AC3E}">
        <p14:creationId xmlns:p14="http://schemas.microsoft.com/office/powerpoint/2010/main" val="331013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r>
              <a:rPr lang="en-US"/>
              <a:t>5/10/2018</a:t>
            </a:r>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8B6CDC37-E0C3-4FE8-A38A-EDC0FA663338}" type="slidenum">
              <a:t>‹#›</a:t>
            </a:fld>
            <a:endParaRPr lang="en-US"/>
          </a:p>
        </p:txBody>
      </p:sp>
    </p:spTree>
    <p:extLst>
      <p:ext uri="{BB962C8B-B14F-4D97-AF65-F5344CB8AC3E}">
        <p14:creationId xmlns:p14="http://schemas.microsoft.com/office/powerpoint/2010/main" val="364151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5DFB3A2A-084F-46B4-B53E-71A0A3AF861E}" type="slidenum">
              <a:rPr/>
              <a:pPr/>
              <a:t>‹#›</a:t>
            </a:fld>
            <a:endParaRPr/>
          </a:p>
        </p:txBody>
      </p:sp>
    </p:spTree>
    <p:extLst>
      <p:ext uri="{BB962C8B-B14F-4D97-AF65-F5344CB8AC3E}">
        <p14:creationId xmlns:p14="http://schemas.microsoft.com/office/powerpoint/2010/main" val="159216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24AFB416-099E-4E34-91FC-9DCE759E1F28}" type="slidenum">
              <a:rPr/>
              <a:pPr/>
              <a:t>‹#›</a:t>
            </a:fld>
            <a:endParaRPr/>
          </a:p>
        </p:txBody>
      </p:sp>
    </p:spTree>
    <p:extLst>
      <p:ext uri="{BB962C8B-B14F-4D97-AF65-F5344CB8AC3E}">
        <p14:creationId xmlns:p14="http://schemas.microsoft.com/office/powerpoint/2010/main" val="197127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9260BBF9-650A-4B28-AE24-86258819353B}" type="slidenum">
              <a:rPr/>
              <a:pPr/>
              <a:t>‹#›</a:t>
            </a:fld>
            <a:endParaRPr/>
          </a:p>
        </p:txBody>
      </p:sp>
    </p:spTree>
    <p:extLst>
      <p:ext uri="{BB962C8B-B14F-4D97-AF65-F5344CB8AC3E}">
        <p14:creationId xmlns:p14="http://schemas.microsoft.com/office/powerpoint/2010/main" val="1341186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r>
              <a:t>5/10/2018</a:t>
            </a:r>
          </a:p>
        </p:txBody>
      </p:sp>
      <p:sp>
        <p:nvSpPr>
          <p:cNvPr id="6" name="頁尾版面配置區 5"/>
          <p:cNvSpPr txBox="1">
            <a:spLocks noGrp="1"/>
          </p:cNvSpPr>
          <p:nvPr>
            <p:ph type="ftr" sz="quarter" idx="9"/>
          </p:nvPr>
        </p:nvSpPr>
        <p:spPr/>
        <p:txBody>
          <a:bodyPr/>
          <a:lstStyle>
            <a:lvl1pPr>
              <a:defRPr/>
            </a:lvl1pPr>
          </a:lstStyle>
          <a:p>
            <a:endParaRPr/>
          </a:p>
        </p:txBody>
      </p:sp>
      <p:sp>
        <p:nvSpPr>
          <p:cNvPr id="7" name="投影片編號版面配置區 6"/>
          <p:cNvSpPr txBox="1">
            <a:spLocks noGrp="1"/>
          </p:cNvSpPr>
          <p:nvPr>
            <p:ph type="sldNum" sz="quarter" idx="8"/>
          </p:nvPr>
        </p:nvSpPr>
        <p:spPr/>
        <p:txBody>
          <a:bodyPr/>
          <a:lstStyle>
            <a:lvl1pPr>
              <a:defRPr/>
            </a:lvl1pPr>
          </a:lstStyle>
          <a:p>
            <a:fld id="{69F81A3E-D969-47D9-869D-A6FDEB77BD01}" type="slidenum">
              <a:rPr/>
              <a:pPr/>
              <a:t>‹#›</a:t>
            </a:fld>
            <a:endParaRPr/>
          </a:p>
        </p:txBody>
      </p:sp>
    </p:spTree>
    <p:extLst>
      <p:ext uri="{BB962C8B-B14F-4D97-AF65-F5344CB8AC3E}">
        <p14:creationId xmlns:p14="http://schemas.microsoft.com/office/powerpoint/2010/main" val="301156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r>
              <a:t>5/10/2018</a:t>
            </a:r>
          </a:p>
        </p:txBody>
      </p:sp>
      <p:sp>
        <p:nvSpPr>
          <p:cNvPr id="8" name="頁尾版面配置區 7"/>
          <p:cNvSpPr txBox="1">
            <a:spLocks noGrp="1"/>
          </p:cNvSpPr>
          <p:nvPr>
            <p:ph type="ftr" sz="quarter" idx="9"/>
          </p:nvPr>
        </p:nvSpPr>
        <p:spPr/>
        <p:txBody>
          <a:bodyPr/>
          <a:lstStyle>
            <a:lvl1pPr>
              <a:defRPr/>
            </a:lvl1pPr>
          </a:lstStyle>
          <a:p>
            <a:endParaRPr/>
          </a:p>
        </p:txBody>
      </p:sp>
      <p:sp>
        <p:nvSpPr>
          <p:cNvPr id="9" name="投影片編號版面配置區 8"/>
          <p:cNvSpPr txBox="1">
            <a:spLocks noGrp="1"/>
          </p:cNvSpPr>
          <p:nvPr>
            <p:ph type="sldNum" sz="quarter" idx="8"/>
          </p:nvPr>
        </p:nvSpPr>
        <p:spPr/>
        <p:txBody>
          <a:bodyPr/>
          <a:lstStyle>
            <a:lvl1pPr>
              <a:defRPr/>
            </a:lvl1pPr>
          </a:lstStyle>
          <a:p>
            <a:fld id="{A0A6110E-026C-4E9C-9639-77765B49BC91}" type="slidenum">
              <a:rPr/>
              <a:pPr/>
              <a:t>‹#›</a:t>
            </a:fld>
            <a:endParaRPr/>
          </a:p>
        </p:txBody>
      </p:sp>
    </p:spTree>
    <p:extLst>
      <p:ext uri="{BB962C8B-B14F-4D97-AF65-F5344CB8AC3E}">
        <p14:creationId xmlns:p14="http://schemas.microsoft.com/office/powerpoint/2010/main" val="411891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r>
              <a:t>5/10/2018</a:t>
            </a:r>
          </a:p>
        </p:txBody>
      </p:sp>
      <p:sp>
        <p:nvSpPr>
          <p:cNvPr id="4" name="頁尾版面配置區 3"/>
          <p:cNvSpPr txBox="1">
            <a:spLocks noGrp="1"/>
          </p:cNvSpPr>
          <p:nvPr>
            <p:ph type="ftr" sz="quarter" idx="9"/>
          </p:nvPr>
        </p:nvSpPr>
        <p:spPr/>
        <p:txBody>
          <a:bodyPr/>
          <a:lstStyle>
            <a:lvl1pPr>
              <a:defRPr/>
            </a:lvl1pPr>
          </a:lstStyle>
          <a:p>
            <a:endParaRPr/>
          </a:p>
        </p:txBody>
      </p:sp>
      <p:sp>
        <p:nvSpPr>
          <p:cNvPr id="5" name="投影片編號版面配置區 4"/>
          <p:cNvSpPr txBox="1">
            <a:spLocks noGrp="1"/>
          </p:cNvSpPr>
          <p:nvPr>
            <p:ph type="sldNum" sz="quarter" idx="8"/>
          </p:nvPr>
        </p:nvSpPr>
        <p:spPr/>
        <p:txBody>
          <a:bodyPr/>
          <a:lstStyle>
            <a:lvl1pPr>
              <a:defRPr/>
            </a:lvl1pPr>
          </a:lstStyle>
          <a:p>
            <a:fld id="{C77E5946-3DEE-4D10-9A25-C63245257295}" type="slidenum">
              <a:rPr/>
              <a:pPr/>
              <a:t>‹#›</a:t>
            </a:fld>
            <a:endParaRPr/>
          </a:p>
        </p:txBody>
      </p:sp>
    </p:spTree>
    <p:extLst>
      <p:ext uri="{BB962C8B-B14F-4D97-AF65-F5344CB8AC3E}">
        <p14:creationId xmlns:p14="http://schemas.microsoft.com/office/powerpoint/2010/main" val="82027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r>
              <a:t>5/10/2018</a:t>
            </a:r>
          </a:p>
        </p:txBody>
      </p:sp>
      <p:sp>
        <p:nvSpPr>
          <p:cNvPr id="3" name="頁尾版面配置區 2"/>
          <p:cNvSpPr txBox="1">
            <a:spLocks noGrp="1"/>
          </p:cNvSpPr>
          <p:nvPr>
            <p:ph type="ftr" sz="quarter" idx="9"/>
          </p:nvPr>
        </p:nvSpPr>
        <p:spPr/>
        <p:txBody>
          <a:bodyPr/>
          <a:lstStyle>
            <a:lvl1pPr>
              <a:defRPr/>
            </a:lvl1pPr>
          </a:lstStyle>
          <a:p>
            <a:endParaRPr/>
          </a:p>
        </p:txBody>
      </p:sp>
      <p:sp>
        <p:nvSpPr>
          <p:cNvPr id="4" name="投影片編號版面配置區 3"/>
          <p:cNvSpPr txBox="1">
            <a:spLocks noGrp="1"/>
          </p:cNvSpPr>
          <p:nvPr>
            <p:ph type="sldNum" sz="quarter" idx="8"/>
          </p:nvPr>
        </p:nvSpPr>
        <p:spPr/>
        <p:txBody>
          <a:bodyPr/>
          <a:lstStyle>
            <a:lvl1pPr>
              <a:defRPr/>
            </a:lvl1pPr>
          </a:lstStyle>
          <a:p>
            <a:fld id="{B16FD678-7873-4C77-8298-FEE7EA576A68}" type="slidenum">
              <a:rPr/>
              <a:pPr/>
              <a:t>‹#›</a:t>
            </a:fld>
            <a:endParaRPr/>
          </a:p>
        </p:txBody>
      </p:sp>
    </p:spTree>
    <p:extLst>
      <p:ext uri="{BB962C8B-B14F-4D97-AF65-F5344CB8AC3E}">
        <p14:creationId xmlns:p14="http://schemas.microsoft.com/office/powerpoint/2010/main" val="1874499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r>
              <a:t>5/10/2018</a:t>
            </a:r>
          </a:p>
        </p:txBody>
      </p:sp>
      <p:sp>
        <p:nvSpPr>
          <p:cNvPr id="6" name="頁尾版面配置區 5"/>
          <p:cNvSpPr txBox="1">
            <a:spLocks noGrp="1"/>
          </p:cNvSpPr>
          <p:nvPr>
            <p:ph type="ftr" sz="quarter" idx="9"/>
          </p:nvPr>
        </p:nvSpPr>
        <p:spPr/>
        <p:txBody>
          <a:bodyPr/>
          <a:lstStyle>
            <a:lvl1pPr>
              <a:defRPr/>
            </a:lvl1pPr>
          </a:lstStyle>
          <a:p>
            <a:endParaRPr/>
          </a:p>
        </p:txBody>
      </p:sp>
      <p:sp>
        <p:nvSpPr>
          <p:cNvPr id="7" name="投影片編號版面配置區 6"/>
          <p:cNvSpPr txBox="1">
            <a:spLocks noGrp="1"/>
          </p:cNvSpPr>
          <p:nvPr>
            <p:ph type="sldNum" sz="quarter" idx="8"/>
          </p:nvPr>
        </p:nvSpPr>
        <p:spPr/>
        <p:txBody>
          <a:bodyPr/>
          <a:lstStyle>
            <a:lvl1pPr>
              <a:defRPr/>
            </a:lvl1pPr>
          </a:lstStyle>
          <a:p>
            <a:fld id="{5FC20B47-06F6-4AB3-844A-D023614A32F3}" type="slidenum">
              <a:rPr/>
              <a:pPr/>
              <a:t>‹#›</a:t>
            </a:fld>
            <a:endParaRPr/>
          </a:p>
        </p:txBody>
      </p:sp>
    </p:spTree>
    <p:extLst>
      <p:ext uri="{BB962C8B-B14F-4D97-AF65-F5344CB8AC3E}">
        <p14:creationId xmlns:p14="http://schemas.microsoft.com/office/powerpoint/2010/main" val="420707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pPr lvl="0"/>
            <a:r>
              <a:rPr lang="en-US"/>
              <a:t>5/10/2018</a:t>
            </a:r>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24AFB416-099E-4E34-91FC-9DCE759E1F28}" type="slidenum">
              <a:t>‹#›</a:t>
            </a:fld>
            <a:endParaRPr lang="en-US"/>
          </a:p>
        </p:txBody>
      </p:sp>
    </p:spTree>
    <p:extLst>
      <p:ext uri="{BB962C8B-B14F-4D97-AF65-F5344CB8AC3E}">
        <p14:creationId xmlns:p14="http://schemas.microsoft.com/office/powerpoint/2010/main" val="207507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r>
              <a:t>5/10/2018</a:t>
            </a:r>
          </a:p>
        </p:txBody>
      </p:sp>
      <p:sp>
        <p:nvSpPr>
          <p:cNvPr id="6" name="頁尾版面配置區 5"/>
          <p:cNvSpPr txBox="1">
            <a:spLocks noGrp="1"/>
          </p:cNvSpPr>
          <p:nvPr>
            <p:ph type="ftr" sz="quarter" idx="9"/>
          </p:nvPr>
        </p:nvSpPr>
        <p:spPr/>
        <p:txBody>
          <a:bodyPr/>
          <a:lstStyle>
            <a:lvl1pPr>
              <a:defRPr/>
            </a:lvl1pPr>
          </a:lstStyle>
          <a:p>
            <a:endParaRPr/>
          </a:p>
        </p:txBody>
      </p:sp>
      <p:sp>
        <p:nvSpPr>
          <p:cNvPr id="7" name="投影片編號版面配置區 6"/>
          <p:cNvSpPr txBox="1">
            <a:spLocks noGrp="1"/>
          </p:cNvSpPr>
          <p:nvPr>
            <p:ph type="sldNum" sz="quarter" idx="8"/>
          </p:nvPr>
        </p:nvSpPr>
        <p:spPr/>
        <p:txBody>
          <a:bodyPr/>
          <a:lstStyle>
            <a:lvl1pPr>
              <a:defRPr/>
            </a:lvl1pPr>
          </a:lstStyle>
          <a:p>
            <a:fld id="{DACBE5AA-21AF-40EB-B181-8066464BA958}" type="slidenum">
              <a:rPr/>
              <a:pPr/>
              <a:t>‹#›</a:t>
            </a:fld>
            <a:endParaRPr/>
          </a:p>
        </p:txBody>
      </p:sp>
    </p:spTree>
    <p:extLst>
      <p:ext uri="{BB962C8B-B14F-4D97-AF65-F5344CB8AC3E}">
        <p14:creationId xmlns:p14="http://schemas.microsoft.com/office/powerpoint/2010/main" val="88228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C33059B2-AA28-4BB3-97D2-C798E7468C4F}" type="slidenum">
              <a:rPr/>
              <a:pPr/>
              <a:t>‹#›</a:t>
            </a:fld>
            <a:endParaRPr/>
          </a:p>
        </p:txBody>
      </p:sp>
    </p:spTree>
    <p:extLst>
      <p:ext uri="{BB962C8B-B14F-4D97-AF65-F5344CB8AC3E}">
        <p14:creationId xmlns:p14="http://schemas.microsoft.com/office/powerpoint/2010/main" val="7560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8B6CDC37-E0C3-4FE8-A38A-EDC0FA663338}" type="slidenum">
              <a:rPr/>
              <a:pPr/>
              <a:t>‹#›</a:t>
            </a:fld>
            <a:endParaRPr/>
          </a:p>
        </p:txBody>
      </p:sp>
    </p:spTree>
    <p:extLst>
      <p:ext uri="{BB962C8B-B14F-4D97-AF65-F5344CB8AC3E}">
        <p14:creationId xmlns:p14="http://schemas.microsoft.com/office/powerpoint/2010/main" val="1917925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txBox="1">
            <a:spLocks noGrp="1"/>
          </p:cNvSpPr>
          <p:nvPr>
            <p:ph type="ctrTitle"/>
          </p:nvPr>
        </p:nvSpPr>
        <p:spPr>
          <a:xfrm>
            <a:off x="685800" y="2130423"/>
            <a:ext cx="7772400" cy="1470026"/>
          </a:xfrm>
        </p:spPr>
        <p:txBody>
          <a:bodyPr/>
          <a:lstStyle>
            <a:lvl1pPr>
              <a:defRPr/>
            </a:lvl1pPr>
          </a:lstStyle>
          <a:p>
            <a:pPr lvl="0"/>
            <a:r>
              <a:rPr lang="zh-TW"/>
              <a:t>按一下以編輯母片標題樣式</a:t>
            </a:r>
            <a:endParaRPr lang="en-US"/>
          </a:p>
        </p:txBody>
      </p:sp>
      <p:sp>
        <p:nvSpPr>
          <p:cNvPr id="3" name="副標題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zh-TW"/>
              <a:t>按一下以編輯母片副標題樣式</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5DFB3A2A-084F-46B4-B53E-71A0A3AF861E}" type="slidenum">
              <a:rPr/>
              <a:pPr/>
              <a:t>‹#›</a:t>
            </a:fld>
            <a:endParaRPr/>
          </a:p>
        </p:txBody>
      </p:sp>
    </p:spTree>
    <p:extLst>
      <p:ext uri="{BB962C8B-B14F-4D97-AF65-F5344CB8AC3E}">
        <p14:creationId xmlns:p14="http://schemas.microsoft.com/office/powerpoint/2010/main" val="311189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24AFB416-099E-4E34-91FC-9DCE759E1F28}" type="slidenum">
              <a:rPr/>
              <a:pPr/>
              <a:t>‹#›</a:t>
            </a:fld>
            <a:endParaRPr/>
          </a:p>
        </p:txBody>
      </p:sp>
    </p:spTree>
    <p:extLst>
      <p:ext uri="{BB962C8B-B14F-4D97-AF65-F5344CB8AC3E}">
        <p14:creationId xmlns:p14="http://schemas.microsoft.com/office/powerpoint/2010/main" val="20412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9260BBF9-650A-4B28-AE24-86258819353B}" type="slidenum">
              <a:rPr/>
              <a:pPr/>
              <a:t>‹#›</a:t>
            </a:fld>
            <a:endParaRPr/>
          </a:p>
        </p:txBody>
      </p:sp>
    </p:spTree>
    <p:extLst>
      <p:ext uri="{BB962C8B-B14F-4D97-AF65-F5344CB8AC3E}">
        <p14:creationId xmlns:p14="http://schemas.microsoft.com/office/powerpoint/2010/main" val="2834567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r>
              <a:t>5/10/2018</a:t>
            </a:r>
          </a:p>
        </p:txBody>
      </p:sp>
      <p:sp>
        <p:nvSpPr>
          <p:cNvPr id="6" name="頁尾版面配置區 5"/>
          <p:cNvSpPr txBox="1">
            <a:spLocks noGrp="1"/>
          </p:cNvSpPr>
          <p:nvPr>
            <p:ph type="ftr" sz="quarter" idx="9"/>
          </p:nvPr>
        </p:nvSpPr>
        <p:spPr/>
        <p:txBody>
          <a:bodyPr/>
          <a:lstStyle>
            <a:lvl1pPr>
              <a:defRPr/>
            </a:lvl1pPr>
          </a:lstStyle>
          <a:p>
            <a:endParaRPr/>
          </a:p>
        </p:txBody>
      </p:sp>
      <p:sp>
        <p:nvSpPr>
          <p:cNvPr id="7" name="投影片編號版面配置區 6"/>
          <p:cNvSpPr txBox="1">
            <a:spLocks noGrp="1"/>
          </p:cNvSpPr>
          <p:nvPr>
            <p:ph type="sldNum" sz="quarter" idx="8"/>
          </p:nvPr>
        </p:nvSpPr>
        <p:spPr/>
        <p:txBody>
          <a:bodyPr/>
          <a:lstStyle>
            <a:lvl1pPr>
              <a:defRPr/>
            </a:lvl1pPr>
          </a:lstStyle>
          <a:p>
            <a:fld id="{69F81A3E-D969-47D9-869D-A6FDEB77BD01}" type="slidenum">
              <a:rPr/>
              <a:pPr/>
              <a:t>‹#›</a:t>
            </a:fld>
            <a:endParaRPr/>
          </a:p>
        </p:txBody>
      </p:sp>
    </p:spTree>
    <p:extLst>
      <p:ext uri="{BB962C8B-B14F-4D97-AF65-F5344CB8AC3E}">
        <p14:creationId xmlns:p14="http://schemas.microsoft.com/office/powerpoint/2010/main" val="348129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r>
              <a:t>5/10/2018</a:t>
            </a:r>
          </a:p>
        </p:txBody>
      </p:sp>
      <p:sp>
        <p:nvSpPr>
          <p:cNvPr id="8" name="頁尾版面配置區 7"/>
          <p:cNvSpPr txBox="1">
            <a:spLocks noGrp="1"/>
          </p:cNvSpPr>
          <p:nvPr>
            <p:ph type="ftr" sz="quarter" idx="9"/>
          </p:nvPr>
        </p:nvSpPr>
        <p:spPr/>
        <p:txBody>
          <a:bodyPr/>
          <a:lstStyle>
            <a:lvl1pPr>
              <a:defRPr/>
            </a:lvl1pPr>
          </a:lstStyle>
          <a:p>
            <a:endParaRPr/>
          </a:p>
        </p:txBody>
      </p:sp>
      <p:sp>
        <p:nvSpPr>
          <p:cNvPr id="9" name="投影片編號版面配置區 8"/>
          <p:cNvSpPr txBox="1">
            <a:spLocks noGrp="1"/>
          </p:cNvSpPr>
          <p:nvPr>
            <p:ph type="sldNum" sz="quarter" idx="8"/>
          </p:nvPr>
        </p:nvSpPr>
        <p:spPr/>
        <p:txBody>
          <a:bodyPr/>
          <a:lstStyle>
            <a:lvl1pPr>
              <a:defRPr/>
            </a:lvl1pPr>
          </a:lstStyle>
          <a:p>
            <a:fld id="{A0A6110E-026C-4E9C-9639-77765B49BC91}" type="slidenum">
              <a:rPr/>
              <a:pPr/>
              <a:t>‹#›</a:t>
            </a:fld>
            <a:endParaRPr/>
          </a:p>
        </p:txBody>
      </p:sp>
    </p:spTree>
    <p:extLst>
      <p:ext uri="{BB962C8B-B14F-4D97-AF65-F5344CB8AC3E}">
        <p14:creationId xmlns:p14="http://schemas.microsoft.com/office/powerpoint/2010/main" val="282875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r>
              <a:t>5/10/2018</a:t>
            </a:r>
          </a:p>
        </p:txBody>
      </p:sp>
      <p:sp>
        <p:nvSpPr>
          <p:cNvPr id="4" name="頁尾版面配置區 3"/>
          <p:cNvSpPr txBox="1">
            <a:spLocks noGrp="1"/>
          </p:cNvSpPr>
          <p:nvPr>
            <p:ph type="ftr" sz="quarter" idx="9"/>
          </p:nvPr>
        </p:nvSpPr>
        <p:spPr/>
        <p:txBody>
          <a:bodyPr/>
          <a:lstStyle>
            <a:lvl1pPr>
              <a:defRPr/>
            </a:lvl1pPr>
          </a:lstStyle>
          <a:p>
            <a:endParaRPr/>
          </a:p>
        </p:txBody>
      </p:sp>
      <p:sp>
        <p:nvSpPr>
          <p:cNvPr id="5" name="投影片編號版面配置區 4"/>
          <p:cNvSpPr txBox="1">
            <a:spLocks noGrp="1"/>
          </p:cNvSpPr>
          <p:nvPr>
            <p:ph type="sldNum" sz="quarter" idx="8"/>
          </p:nvPr>
        </p:nvSpPr>
        <p:spPr/>
        <p:txBody>
          <a:bodyPr/>
          <a:lstStyle>
            <a:lvl1pPr>
              <a:defRPr/>
            </a:lvl1pPr>
          </a:lstStyle>
          <a:p>
            <a:fld id="{C77E5946-3DEE-4D10-9A25-C63245257295}" type="slidenum">
              <a:rPr/>
              <a:pPr/>
              <a:t>‹#›</a:t>
            </a:fld>
            <a:endParaRPr/>
          </a:p>
        </p:txBody>
      </p:sp>
    </p:spTree>
    <p:extLst>
      <p:ext uri="{BB962C8B-B14F-4D97-AF65-F5344CB8AC3E}">
        <p14:creationId xmlns:p14="http://schemas.microsoft.com/office/powerpoint/2010/main" val="4142898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r>
              <a:t>5/10/2018</a:t>
            </a:r>
          </a:p>
        </p:txBody>
      </p:sp>
      <p:sp>
        <p:nvSpPr>
          <p:cNvPr id="3" name="頁尾版面配置區 2"/>
          <p:cNvSpPr txBox="1">
            <a:spLocks noGrp="1"/>
          </p:cNvSpPr>
          <p:nvPr>
            <p:ph type="ftr" sz="quarter" idx="9"/>
          </p:nvPr>
        </p:nvSpPr>
        <p:spPr/>
        <p:txBody>
          <a:bodyPr/>
          <a:lstStyle>
            <a:lvl1pPr>
              <a:defRPr/>
            </a:lvl1pPr>
          </a:lstStyle>
          <a:p>
            <a:endParaRPr/>
          </a:p>
        </p:txBody>
      </p:sp>
      <p:sp>
        <p:nvSpPr>
          <p:cNvPr id="4" name="投影片編號版面配置區 3"/>
          <p:cNvSpPr txBox="1">
            <a:spLocks noGrp="1"/>
          </p:cNvSpPr>
          <p:nvPr>
            <p:ph type="sldNum" sz="quarter" idx="8"/>
          </p:nvPr>
        </p:nvSpPr>
        <p:spPr/>
        <p:txBody>
          <a:bodyPr/>
          <a:lstStyle>
            <a:lvl1pPr>
              <a:defRPr/>
            </a:lvl1pPr>
          </a:lstStyle>
          <a:p>
            <a:fld id="{B16FD678-7873-4C77-8298-FEE7EA576A68}" type="slidenum">
              <a:rPr/>
              <a:pPr/>
              <a:t>‹#›</a:t>
            </a:fld>
            <a:endParaRPr/>
          </a:p>
        </p:txBody>
      </p:sp>
    </p:spTree>
    <p:extLst>
      <p:ext uri="{BB962C8B-B14F-4D97-AF65-F5344CB8AC3E}">
        <p14:creationId xmlns:p14="http://schemas.microsoft.com/office/powerpoint/2010/main" val="149544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txBox="1">
            <a:spLocks noGrp="1"/>
          </p:cNvSpPr>
          <p:nvPr>
            <p:ph type="title"/>
          </p:nvPr>
        </p:nvSpPr>
        <p:spPr>
          <a:xfrm>
            <a:off x="722311" y="4406895"/>
            <a:ext cx="7772400" cy="1362071"/>
          </a:xfrm>
        </p:spPr>
        <p:txBody>
          <a:bodyPr anchor="t" anchorCtr="0"/>
          <a:lstStyle>
            <a:lvl1pPr algn="l">
              <a:defRPr sz="4000" b="1" cap="all"/>
            </a:lvl1pPr>
          </a:lstStyle>
          <a:p>
            <a:pPr lvl="0"/>
            <a:r>
              <a:rPr lang="zh-TW"/>
              <a:t>按一下以編輯母片標題樣式</a:t>
            </a:r>
            <a:endParaRPr lang="en-US"/>
          </a:p>
        </p:txBody>
      </p:sp>
      <p:sp>
        <p:nvSpPr>
          <p:cNvPr id="3" name="文字版面配置區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zh-TW"/>
              <a:t>按一下以編輯母片文字樣式</a:t>
            </a:r>
          </a:p>
        </p:txBody>
      </p:sp>
      <p:sp>
        <p:nvSpPr>
          <p:cNvPr id="4" name="日期版面配置區 3"/>
          <p:cNvSpPr txBox="1">
            <a:spLocks noGrp="1"/>
          </p:cNvSpPr>
          <p:nvPr>
            <p:ph type="dt" sz="half" idx="7"/>
          </p:nvPr>
        </p:nvSpPr>
        <p:spPr/>
        <p:txBody>
          <a:bodyPr/>
          <a:lstStyle>
            <a:lvl1pPr>
              <a:defRPr/>
            </a:lvl1pPr>
          </a:lstStyle>
          <a:p>
            <a:pPr lvl="0"/>
            <a:r>
              <a:rPr lang="en-US"/>
              <a:t>5/10/2018</a:t>
            </a:r>
          </a:p>
        </p:txBody>
      </p:sp>
      <p:sp>
        <p:nvSpPr>
          <p:cNvPr id="5" name="頁尾版面配置區 4"/>
          <p:cNvSpPr txBox="1">
            <a:spLocks noGrp="1"/>
          </p:cNvSpPr>
          <p:nvPr>
            <p:ph type="ftr" sz="quarter" idx="9"/>
          </p:nvPr>
        </p:nvSpPr>
        <p:spPr/>
        <p:txBody>
          <a:bodyPr/>
          <a:lstStyle>
            <a:lvl1pPr>
              <a:defRPr/>
            </a:lvl1pPr>
          </a:lstStyle>
          <a:p>
            <a:pPr lvl="0"/>
            <a:endParaRPr lang="en-US"/>
          </a:p>
        </p:txBody>
      </p:sp>
      <p:sp>
        <p:nvSpPr>
          <p:cNvPr id="6" name="投影片編號版面配置區 5"/>
          <p:cNvSpPr txBox="1">
            <a:spLocks noGrp="1"/>
          </p:cNvSpPr>
          <p:nvPr>
            <p:ph type="sldNum" sz="quarter" idx="8"/>
          </p:nvPr>
        </p:nvSpPr>
        <p:spPr/>
        <p:txBody>
          <a:bodyPr/>
          <a:lstStyle>
            <a:lvl1pPr>
              <a:defRPr/>
            </a:lvl1pPr>
          </a:lstStyle>
          <a:p>
            <a:pPr lvl="0"/>
            <a:fld id="{9260BBF9-650A-4B28-AE24-86258819353B}" type="slidenum">
              <a:t>‹#›</a:t>
            </a:fld>
            <a:endParaRPr lang="en-US"/>
          </a:p>
        </p:txBody>
      </p:sp>
    </p:spTree>
    <p:extLst>
      <p:ext uri="{BB962C8B-B14F-4D97-AF65-F5344CB8AC3E}">
        <p14:creationId xmlns:p14="http://schemas.microsoft.com/office/powerpoint/2010/main" val="1308551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r>
              <a:t>5/10/2018</a:t>
            </a:r>
          </a:p>
        </p:txBody>
      </p:sp>
      <p:sp>
        <p:nvSpPr>
          <p:cNvPr id="6" name="頁尾版面配置區 5"/>
          <p:cNvSpPr txBox="1">
            <a:spLocks noGrp="1"/>
          </p:cNvSpPr>
          <p:nvPr>
            <p:ph type="ftr" sz="quarter" idx="9"/>
          </p:nvPr>
        </p:nvSpPr>
        <p:spPr/>
        <p:txBody>
          <a:bodyPr/>
          <a:lstStyle>
            <a:lvl1pPr>
              <a:defRPr/>
            </a:lvl1pPr>
          </a:lstStyle>
          <a:p>
            <a:endParaRPr/>
          </a:p>
        </p:txBody>
      </p:sp>
      <p:sp>
        <p:nvSpPr>
          <p:cNvPr id="7" name="投影片編號版面配置區 6"/>
          <p:cNvSpPr txBox="1">
            <a:spLocks noGrp="1"/>
          </p:cNvSpPr>
          <p:nvPr>
            <p:ph type="sldNum" sz="quarter" idx="8"/>
          </p:nvPr>
        </p:nvSpPr>
        <p:spPr/>
        <p:txBody>
          <a:bodyPr/>
          <a:lstStyle>
            <a:lvl1pPr>
              <a:defRPr/>
            </a:lvl1pPr>
          </a:lstStyle>
          <a:p>
            <a:fld id="{5FC20B47-06F6-4AB3-844A-D023614A32F3}" type="slidenum">
              <a:rPr/>
              <a:pPr/>
              <a:t>‹#›</a:t>
            </a:fld>
            <a:endParaRPr/>
          </a:p>
        </p:txBody>
      </p:sp>
    </p:spTree>
    <p:extLst>
      <p:ext uri="{BB962C8B-B14F-4D97-AF65-F5344CB8AC3E}">
        <p14:creationId xmlns:p14="http://schemas.microsoft.com/office/powerpoint/2010/main" val="258517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r>
              <a:t>5/10/2018</a:t>
            </a:r>
          </a:p>
        </p:txBody>
      </p:sp>
      <p:sp>
        <p:nvSpPr>
          <p:cNvPr id="6" name="頁尾版面配置區 5"/>
          <p:cNvSpPr txBox="1">
            <a:spLocks noGrp="1"/>
          </p:cNvSpPr>
          <p:nvPr>
            <p:ph type="ftr" sz="quarter" idx="9"/>
          </p:nvPr>
        </p:nvSpPr>
        <p:spPr/>
        <p:txBody>
          <a:bodyPr/>
          <a:lstStyle>
            <a:lvl1pPr>
              <a:defRPr/>
            </a:lvl1pPr>
          </a:lstStyle>
          <a:p>
            <a:endParaRPr/>
          </a:p>
        </p:txBody>
      </p:sp>
      <p:sp>
        <p:nvSpPr>
          <p:cNvPr id="7" name="投影片編號版面配置區 6"/>
          <p:cNvSpPr txBox="1">
            <a:spLocks noGrp="1"/>
          </p:cNvSpPr>
          <p:nvPr>
            <p:ph type="sldNum" sz="quarter" idx="8"/>
          </p:nvPr>
        </p:nvSpPr>
        <p:spPr/>
        <p:txBody>
          <a:bodyPr/>
          <a:lstStyle>
            <a:lvl1pPr>
              <a:defRPr/>
            </a:lvl1pPr>
          </a:lstStyle>
          <a:p>
            <a:fld id="{DACBE5AA-21AF-40EB-B181-8066464BA958}" type="slidenum">
              <a:rPr/>
              <a:pPr/>
              <a:t>‹#›</a:t>
            </a:fld>
            <a:endParaRPr/>
          </a:p>
        </p:txBody>
      </p:sp>
    </p:spTree>
    <p:extLst>
      <p:ext uri="{BB962C8B-B14F-4D97-AF65-F5344CB8AC3E}">
        <p14:creationId xmlns:p14="http://schemas.microsoft.com/office/powerpoint/2010/main" val="1031254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C33059B2-AA28-4BB3-97D2-C798E7468C4F}" type="slidenum">
              <a:rPr/>
              <a:pPr/>
              <a:t>‹#›</a:t>
            </a:fld>
            <a:endParaRPr/>
          </a:p>
        </p:txBody>
      </p:sp>
    </p:spTree>
    <p:extLst>
      <p:ext uri="{BB962C8B-B14F-4D97-AF65-F5344CB8AC3E}">
        <p14:creationId xmlns:p14="http://schemas.microsoft.com/office/powerpoint/2010/main" val="416995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txBox="1">
            <a:spLocks noGrp="1"/>
          </p:cNvSpPr>
          <p:nvPr>
            <p:ph type="title" orient="vert"/>
          </p:nvPr>
        </p:nvSpPr>
        <p:spPr>
          <a:xfrm>
            <a:off x="6629400" y="274640"/>
            <a:ext cx="2057400" cy="5851529"/>
          </a:xfrm>
        </p:spPr>
        <p:txBody>
          <a:bodyPr vert="eaVert"/>
          <a:lstStyle>
            <a:lvl1pPr>
              <a:defRPr/>
            </a:lvl1pPr>
          </a:lstStyle>
          <a:p>
            <a:pPr lvl="0"/>
            <a:r>
              <a:rPr lang="zh-TW"/>
              <a:t>按一下以編輯母片標題樣式</a:t>
            </a:r>
            <a:endParaRPr lang="en-US"/>
          </a:p>
        </p:txBody>
      </p:sp>
      <p:sp>
        <p:nvSpPr>
          <p:cNvPr id="3" name="直排文字版面配置區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7"/>
          </p:nvPr>
        </p:nvSpPr>
        <p:spPr/>
        <p:txBody>
          <a:bodyPr/>
          <a:lstStyle>
            <a:lvl1pPr>
              <a:defRPr/>
            </a:lvl1pPr>
          </a:lstStyle>
          <a:p>
            <a:r>
              <a:t>5/10/2018</a:t>
            </a:r>
          </a:p>
        </p:txBody>
      </p:sp>
      <p:sp>
        <p:nvSpPr>
          <p:cNvPr id="5" name="頁尾版面配置區 4"/>
          <p:cNvSpPr txBox="1">
            <a:spLocks noGrp="1"/>
          </p:cNvSpPr>
          <p:nvPr>
            <p:ph type="ftr" sz="quarter" idx="9"/>
          </p:nvPr>
        </p:nvSpPr>
        <p:spPr/>
        <p:txBody>
          <a:bodyPr/>
          <a:lstStyle>
            <a:lvl1pPr>
              <a:defRPr/>
            </a:lvl1pPr>
          </a:lstStyle>
          <a:p>
            <a:endParaRPr/>
          </a:p>
        </p:txBody>
      </p:sp>
      <p:sp>
        <p:nvSpPr>
          <p:cNvPr id="6" name="投影片編號版面配置區 5"/>
          <p:cNvSpPr txBox="1">
            <a:spLocks noGrp="1"/>
          </p:cNvSpPr>
          <p:nvPr>
            <p:ph type="sldNum" sz="quarter" idx="8"/>
          </p:nvPr>
        </p:nvSpPr>
        <p:spPr/>
        <p:txBody>
          <a:bodyPr/>
          <a:lstStyle>
            <a:lvl1pPr>
              <a:defRPr/>
            </a:lvl1pPr>
          </a:lstStyle>
          <a:p>
            <a:fld id="{8B6CDC37-E0C3-4FE8-A38A-EDC0FA663338}" type="slidenum">
              <a:rPr/>
              <a:pPr/>
              <a:t>‹#›</a:t>
            </a:fld>
            <a:endParaRPr/>
          </a:p>
        </p:txBody>
      </p:sp>
    </p:spTree>
    <p:extLst>
      <p:ext uri="{BB962C8B-B14F-4D97-AF65-F5344CB8AC3E}">
        <p14:creationId xmlns:p14="http://schemas.microsoft.com/office/powerpoint/2010/main" val="125227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內容版面配置區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日期版面配置區 4"/>
          <p:cNvSpPr txBox="1">
            <a:spLocks noGrp="1"/>
          </p:cNvSpPr>
          <p:nvPr>
            <p:ph type="dt" sz="half" idx="7"/>
          </p:nvPr>
        </p:nvSpPr>
        <p:spPr/>
        <p:txBody>
          <a:bodyPr/>
          <a:lstStyle>
            <a:lvl1pPr>
              <a:defRPr/>
            </a:lvl1pPr>
          </a:lstStyle>
          <a:p>
            <a:pPr lvl="0"/>
            <a:r>
              <a:rPr lang="en-US"/>
              <a:t>5/10/2018</a:t>
            </a:r>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69F81A3E-D969-47D9-869D-A6FDEB77BD01}" type="slidenum">
              <a:t>‹#›</a:t>
            </a:fld>
            <a:endParaRPr lang="en-US"/>
          </a:p>
        </p:txBody>
      </p:sp>
    </p:spTree>
    <p:extLst>
      <p:ext uri="{BB962C8B-B14F-4D97-AF65-F5344CB8AC3E}">
        <p14:creationId xmlns:p14="http://schemas.microsoft.com/office/powerpoint/2010/main" val="2097991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文字版面配置區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zh-TW"/>
              <a:t>按一下以編輯母片文字樣式</a:t>
            </a:r>
          </a:p>
        </p:txBody>
      </p:sp>
      <p:sp>
        <p:nvSpPr>
          <p:cNvPr id="4" name="內容版面配置區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5" name="文字版面配置區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zh-TW"/>
              <a:t>按一下以編輯母片文字樣式</a:t>
            </a:r>
          </a:p>
        </p:txBody>
      </p:sp>
      <p:sp>
        <p:nvSpPr>
          <p:cNvPr id="6" name="內容版面配置區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7" name="日期版面配置區 6"/>
          <p:cNvSpPr txBox="1">
            <a:spLocks noGrp="1"/>
          </p:cNvSpPr>
          <p:nvPr>
            <p:ph type="dt" sz="half" idx="7"/>
          </p:nvPr>
        </p:nvSpPr>
        <p:spPr/>
        <p:txBody>
          <a:bodyPr/>
          <a:lstStyle>
            <a:lvl1pPr>
              <a:defRPr/>
            </a:lvl1pPr>
          </a:lstStyle>
          <a:p>
            <a:pPr lvl="0"/>
            <a:r>
              <a:rPr lang="en-US"/>
              <a:t>5/10/2018</a:t>
            </a:r>
          </a:p>
        </p:txBody>
      </p:sp>
      <p:sp>
        <p:nvSpPr>
          <p:cNvPr id="8" name="頁尾版面配置區 7"/>
          <p:cNvSpPr txBox="1">
            <a:spLocks noGrp="1"/>
          </p:cNvSpPr>
          <p:nvPr>
            <p:ph type="ftr" sz="quarter" idx="9"/>
          </p:nvPr>
        </p:nvSpPr>
        <p:spPr/>
        <p:txBody>
          <a:bodyPr/>
          <a:lstStyle>
            <a:lvl1pPr>
              <a:defRPr/>
            </a:lvl1pPr>
          </a:lstStyle>
          <a:p>
            <a:pPr lvl="0"/>
            <a:endParaRPr lang="en-US"/>
          </a:p>
        </p:txBody>
      </p:sp>
      <p:sp>
        <p:nvSpPr>
          <p:cNvPr id="9" name="投影片編號版面配置區 8"/>
          <p:cNvSpPr txBox="1">
            <a:spLocks noGrp="1"/>
          </p:cNvSpPr>
          <p:nvPr>
            <p:ph type="sldNum" sz="quarter" idx="8"/>
          </p:nvPr>
        </p:nvSpPr>
        <p:spPr/>
        <p:txBody>
          <a:bodyPr/>
          <a:lstStyle>
            <a:lvl1pPr>
              <a:defRPr/>
            </a:lvl1pPr>
          </a:lstStyle>
          <a:p>
            <a:pPr lvl="0"/>
            <a:fld id="{A0A6110E-026C-4E9C-9639-77765B49BC91}" type="slidenum">
              <a:t>‹#›</a:t>
            </a:fld>
            <a:endParaRPr lang="en-US"/>
          </a:p>
        </p:txBody>
      </p:sp>
    </p:spTree>
    <p:extLst>
      <p:ext uri="{BB962C8B-B14F-4D97-AF65-F5344CB8AC3E}">
        <p14:creationId xmlns:p14="http://schemas.microsoft.com/office/powerpoint/2010/main" val="376064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endParaRPr lang="en-US"/>
          </a:p>
        </p:txBody>
      </p:sp>
      <p:sp>
        <p:nvSpPr>
          <p:cNvPr id="3" name="日期版面配置區 2"/>
          <p:cNvSpPr txBox="1">
            <a:spLocks noGrp="1"/>
          </p:cNvSpPr>
          <p:nvPr>
            <p:ph type="dt" sz="half" idx="7"/>
          </p:nvPr>
        </p:nvSpPr>
        <p:spPr/>
        <p:txBody>
          <a:bodyPr/>
          <a:lstStyle>
            <a:lvl1pPr>
              <a:defRPr/>
            </a:lvl1pPr>
          </a:lstStyle>
          <a:p>
            <a:pPr lvl="0"/>
            <a:r>
              <a:rPr lang="en-US"/>
              <a:t>5/10/2018</a:t>
            </a:r>
          </a:p>
        </p:txBody>
      </p:sp>
      <p:sp>
        <p:nvSpPr>
          <p:cNvPr id="4" name="頁尾版面配置區 3"/>
          <p:cNvSpPr txBox="1">
            <a:spLocks noGrp="1"/>
          </p:cNvSpPr>
          <p:nvPr>
            <p:ph type="ftr" sz="quarter" idx="9"/>
          </p:nvPr>
        </p:nvSpPr>
        <p:spPr/>
        <p:txBody>
          <a:bodyPr/>
          <a:lstStyle>
            <a:lvl1pPr>
              <a:defRPr/>
            </a:lvl1pPr>
          </a:lstStyle>
          <a:p>
            <a:pPr lvl="0"/>
            <a:endParaRPr lang="en-US"/>
          </a:p>
        </p:txBody>
      </p:sp>
      <p:sp>
        <p:nvSpPr>
          <p:cNvPr id="5" name="投影片編號版面配置區 4"/>
          <p:cNvSpPr txBox="1">
            <a:spLocks noGrp="1"/>
          </p:cNvSpPr>
          <p:nvPr>
            <p:ph type="sldNum" sz="quarter" idx="8"/>
          </p:nvPr>
        </p:nvSpPr>
        <p:spPr/>
        <p:txBody>
          <a:bodyPr/>
          <a:lstStyle>
            <a:lvl1pPr>
              <a:defRPr/>
            </a:lvl1pPr>
          </a:lstStyle>
          <a:p>
            <a:pPr lvl="0"/>
            <a:fld id="{C77E5946-3DEE-4D10-9A25-C63245257295}" type="slidenum">
              <a:t>‹#›</a:t>
            </a:fld>
            <a:endParaRPr lang="en-US"/>
          </a:p>
        </p:txBody>
      </p:sp>
    </p:spTree>
    <p:extLst>
      <p:ext uri="{BB962C8B-B14F-4D97-AF65-F5344CB8AC3E}">
        <p14:creationId xmlns:p14="http://schemas.microsoft.com/office/powerpoint/2010/main" val="412032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txBox="1">
            <a:spLocks noGrp="1"/>
          </p:cNvSpPr>
          <p:nvPr>
            <p:ph type="dt" sz="half" idx="7"/>
          </p:nvPr>
        </p:nvSpPr>
        <p:spPr/>
        <p:txBody>
          <a:bodyPr/>
          <a:lstStyle>
            <a:lvl1pPr>
              <a:defRPr/>
            </a:lvl1pPr>
          </a:lstStyle>
          <a:p>
            <a:pPr lvl="0"/>
            <a:r>
              <a:rPr lang="en-US"/>
              <a:t>5/10/2018</a:t>
            </a:r>
          </a:p>
        </p:txBody>
      </p:sp>
      <p:sp>
        <p:nvSpPr>
          <p:cNvPr id="3" name="頁尾版面配置區 2"/>
          <p:cNvSpPr txBox="1">
            <a:spLocks noGrp="1"/>
          </p:cNvSpPr>
          <p:nvPr>
            <p:ph type="ftr" sz="quarter" idx="9"/>
          </p:nvPr>
        </p:nvSpPr>
        <p:spPr/>
        <p:txBody>
          <a:bodyPr/>
          <a:lstStyle>
            <a:lvl1pPr>
              <a:defRPr/>
            </a:lvl1pPr>
          </a:lstStyle>
          <a:p>
            <a:pPr lvl="0"/>
            <a:endParaRPr lang="en-US"/>
          </a:p>
        </p:txBody>
      </p:sp>
      <p:sp>
        <p:nvSpPr>
          <p:cNvPr id="4" name="投影片編號版面配置區 3"/>
          <p:cNvSpPr txBox="1">
            <a:spLocks noGrp="1"/>
          </p:cNvSpPr>
          <p:nvPr>
            <p:ph type="sldNum" sz="quarter" idx="8"/>
          </p:nvPr>
        </p:nvSpPr>
        <p:spPr/>
        <p:txBody>
          <a:bodyPr/>
          <a:lstStyle>
            <a:lvl1pPr>
              <a:defRPr/>
            </a:lvl1pPr>
          </a:lstStyle>
          <a:p>
            <a:pPr lvl="0"/>
            <a:fld id="{B16FD678-7873-4C77-8298-FEE7EA576A68}" type="slidenum">
              <a:t>‹#›</a:t>
            </a:fld>
            <a:endParaRPr lang="en-US"/>
          </a:p>
        </p:txBody>
      </p:sp>
    </p:spTree>
    <p:extLst>
      <p:ext uri="{BB962C8B-B14F-4D97-AF65-F5344CB8AC3E}">
        <p14:creationId xmlns:p14="http://schemas.microsoft.com/office/powerpoint/2010/main" val="1333045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273048"/>
            <a:ext cx="3008311" cy="1162046"/>
          </a:xfrm>
        </p:spPr>
        <p:txBody>
          <a:bodyPr anchor="b" anchorCtr="0"/>
          <a:lstStyle>
            <a:lvl1pPr algn="l">
              <a:defRPr sz="2000" b="1"/>
            </a:lvl1pPr>
          </a:lstStyle>
          <a:p>
            <a:pPr lvl="0"/>
            <a:r>
              <a:rPr lang="zh-TW"/>
              <a:t>按一下以編輯母片標題樣式</a:t>
            </a:r>
            <a:endParaRPr lang="en-US"/>
          </a:p>
        </p:txBody>
      </p:sp>
      <p:sp>
        <p:nvSpPr>
          <p:cNvPr id="3" name="內容版面配置區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文字版面配置區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r>
              <a:rPr lang="en-US"/>
              <a:t>5/10/2018</a:t>
            </a:r>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5FC20B47-06F6-4AB3-844A-D023614A32F3}" type="slidenum">
              <a:t>‹#›</a:t>
            </a:fld>
            <a:endParaRPr lang="en-US"/>
          </a:p>
        </p:txBody>
      </p:sp>
    </p:spTree>
    <p:extLst>
      <p:ext uri="{BB962C8B-B14F-4D97-AF65-F5344CB8AC3E}">
        <p14:creationId xmlns:p14="http://schemas.microsoft.com/office/powerpoint/2010/main" val="2731488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txBox="1">
            <a:spLocks noGrp="1"/>
          </p:cNvSpPr>
          <p:nvPr>
            <p:ph type="title"/>
          </p:nvPr>
        </p:nvSpPr>
        <p:spPr>
          <a:xfrm>
            <a:off x="1792288" y="4800600"/>
            <a:ext cx="5486400" cy="566735"/>
          </a:xfrm>
        </p:spPr>
        <p:txBody>
          <a:bodyPr anchor="b" anchorCtr="0"/>
          <a:lstStyle>
            <a:lvl1pPr algn="l">
              <a:defRPr sz="2000" b="1"/>
            </a:lvl1pPr>
          </a:lstStyle>
          <a:p>
            <a:pPr lvl="0"/>
            <a:r>
              <a:rPr lang="zh-TW"/>
              <a:t>按一下以編輯母片標題樣式</a:t>
            </a:r>
            <a:endParaRPr lang="en-US"/>
          </a:p>
        </p:txBody>
      </p:sp>
      <p:sp>
        <p:nvSpPr>
          <p:cNvPr id="3" name="圖片版面配置區 2"/>
          <p:cNvSpPr txBox="1">
            <a:spLocks noGrp="1"/>
          </p:cNvSpPr>
          <p:nvPr>
            <p:ph type="pic" idx="1"/>
          </p:nvPr>
        </p:nvSpPr>
        <p:spPr>
          <a:xfrm>
            <a:off x="1792288" y="612776"/>
            <a:ext cx="5486400" cy="4114800"/>
          </a:xfrm>
        </p:spPr>
        <p:txBody>
          <a:bodyPr/>
          <a:lstStyle>
            <a:lvl1pPr marL="0" indent="0">
              <a:buNone/>
              <a:defRPr/>
            </a:lvl1pPr>
          </a:lstStyle>
          <a:p>
            <a:pPr lvl="0"/>
            <a:r>
              <a:rPr lang="zh-TW"/>
              <a:t>按一下圖示以新增圖片</a:t>
            </a:r>
            <a:endParaRPr lang="en-US"/>
          </a:p>
        </p:txBody>
      </p:sp>
      <p:sp>
        <p:nvSpPr>
          <p:cNvPr id="4" name="文字版面配置區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zh-TW"/>
              <a:t>按一下以編輯母片文字樣式</a:t>
            </a:r>
          </a:p>
        </p:txBody>
      </p:sp>
      <p:sp>
        <p:nvSpPr>
          <p:cNvPr id="5" name="日期版面配置區 4"/>
          <p:cNvSpPr txBox="1">
            <a:spLocks noGrp="1"/>
          </p:cNvSpPr>
          <p:nvPr>
            <p:ph type="dt" sz="half" idx="7"/>
          </p:nvPr>
        </p:nvSpPr>
        <p:spPr/>
        <p:txBody>
          <a:bodyPr/>
          <a:lstStyle>
            <a:lvl1pPr>
              <a:defRPr/>
            </a:lvl1pPr>
          </a:lstStyle>
          <a:p>
            <a:pPr lvl="0"/>
            <a:r>
              <a:rPr lang="en-US"/>
              <a:t>5/10/2018</a:t>
            </a:r>
          </a:p>
        </p:txBody>
      </p:sp>
      <p:sp>
        <p:nvSpPr>
          <p:cNvPr id="6" name="頁尾版面配置區 5"/>
          <p:cNvSpPr txBox="1">
            <a:spLocks noGrp="1"/>
          </p:cNvSpPr>
          <p:nvPr>
            <p:ph type="ftr" sz="quarter" idx="9"/>
          </p:nvPr>
        </p:nvSpPr>
        <p:spPr/>
        <p:txBody>
          <a:bodyPr/>
          <a:lstStyle>
            <a:lvl1pPr>
              <a:defRPr/>
            </a:lvl1pPr>
          </a:lstStyle>
          <a:p>
            <a:pPr lvl="0"/>
            <a:endParaRPr lang="en-US"/>
          </a:p>
        </p:txBody>
      </p:sp>
      <p:sp>
        <p:nvSpPr>
          <p:cNvPr id="7" name="投影片編號版面配置區 6"/>
          <p:cNvSpPr txBox="1">
            <a:spLocks noGrp="1"/>
          </p:cNvSpPr>
          <p:nvPr>
            <p:ph type="sldNum" sz="quarter" idx="8"/>
          </p:nvPr>
        </p:nvSpPr>
        <p:spPr/>
        <p:txBody>
          <a:bodyPr/>
          <a:lstStyle>
            <a:lvl1pPr>
              <a:defRPr/>
            </a:lvl1pPr>
          </a:lstStyle>
          <a:p>
            <a:pPr lvl="0"/>
            <a:fld id="{DACBE5AA-21AF-40EB-B181-8066464BA958}" type="slidenum">
              <a:t>‹#›</a:t>
            </a:fld>
            <a:endParaRPr lang="en-US"/>
          </a:p>
        </p:txBody>
      </p:sp>
    </p:spTree>
    <p:extLst>
      <p:ext uri="{BB962C8B-B14F-4D97-AF65-F5344CB8AC3E}">
        <p14:creationId xmlns:p14="http://schemas.microsoft.com/office/powerpoint/2010/main" val="2583537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r>
              <a:rPr lang="en-US"/>
              <a:t>5/10/2018</a:t>
            </a:r>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endParaRPr lang="en-US"/>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pPr lvl="0"/>
            <a:fld id="{4646A98D-1143-45A4-BB25-88B85E54D46E}" type="slidenum">
              <a:t>‹#›</a:t>
            </a:fld>
            <a:endParaRPr lang="en-US"/>
          </a:p>
        </p:txBody>
      </p:sp>
      <p:pic>
        <p:nvPicPr>
          <p:cNvPr id="7" name="Picture 2" descr="C:\Users\BPC\Downloads\教育部logo991006-1.png"/>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r>
              <a:t>5/10/2018</a:t>
            </a:r>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endParaRPr/>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fld id="{4646A98D-1143-45A4-BB25-88B85E54D46E}" type="slidenum">
              <a:rPr/>
              <a:pPr/>
              <a:t>‹#›</a:t>
            </a:fld>
            <a:endParaRPr/>
          </a:p>
        </p:txBody>
      </p:sp>
      <p:pic>
        <p:nvPicPr>
          <p:cNvPr id="7" name="Picture 2" descr="C:\Users\BPC\Downloads\教育部logo991006-1.png"/>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extLst>
      <p:ext uri="{BB962C8B-B14F-4D97-AF65-F5344CB8AC3E}">
        <p14:creationId xmlns:p14="http://schemas.microsoft.com/office/powerpoint/2010/main" val="39748401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版面配置區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zh-TW"/>
              <a:t>按一下以編輯母片標題樣式</a:t>
            </a:r>
            <a:endParaRPr lang="en-US"/>
          </a:p>
        </p:txBody>
      </p:sp>
      <p:sp>
        <p:nvSpPr>
          <p:cNvPr id="3" name="文字版面配置區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日期版面配置區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r>
              <a:t>5/10/2018</a:t>
            </a:r>
          </a:p>
        </p:txBody>
      </p:sp>
      <p:sp>
        <p:nvSpPr>
          <p:cNvPr id="5" name="頁尾版面配置區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endParaRPr/>
          </a:p>
        </p:txBody>
      </p:sp>
      <p:sp>
        <p:nvSpPr>
          <p:cNvPr id="6" name="投影片編號版面配置區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新細明體"/>
                <a:cs typeface=""/>
              </a:defRPr>
            </a:lvl1pPr>
          </a:lstStyle>
          <a:p>
            <a:fld id="{4646A98D-1143-45A4-BB25-88B85E54D46E}" type="slidenum">
              <a:rPr/>
              <a:pPr/>
              <a:t>‹#›</a:t>
            </a:fld>
            <a:endParaRPr/>
          </a:p>
        </p:txBody>
      </p:sp>
      <p:pic>
        <p:nvPicPr>
          <p:cNvPr id="7" name="Picture 2" descr="C:\Users\BPC\Downloads\教育部logo991006-1.png"/>
          <p:cNvPicPr>
            <a:picLocks noChangeAspect="1"/>
          </p:cNvPicPr>
          <p:nvPr/>
        </p:nvPicPr>
        <p:blipFill>
          <a:blip r:embed="rId13"/>
          <a:srcRect/>
          <a:stretch>
            <a:fillRect/>
          </a:stretch>
        </p:blipFill>
        <p:spPr>
          <a:xfrm>
            <a:off x="0" y="6411443"/>
            <a:ext cx="1475658" cy="446556"/>
          </a:xfrm>
          <a:prstGeom prst="rect">
            <a:avLst/>
          </a:prstGeom>
          <a:noFill/>
          <a:ln>
            <a:noFill/>
          </a:ln>
        </p:spPr>
      </p:pic>
      <p:pic>
        <p:nvPicPr>
          <p:cNvPr id="8" name="Picture 3" descr="C:\Users\BPC\AppData\Local\Temp\Rar$DR60.735\A703(修正型).png"/>
          <p:cNvPicPr>
            <a:picLocks noChangeAspect="1"/>
          </p:cNvPicPr>
          <p:nvPr/>
        </p:nvPicPr>
        <p:blipFill>
          <a:blip r:embed="rId14"/>
          <a:srcRect/>
          <a:stretch>
            <a:fillRect/>
          </a:stretch>
        </p:blipFill>
        <p:spPr>
          <a:xfrm>
            <a:off x="1547667" y="6508351"/>
            <a:ext cx="1263682" cy="252740"/>
          </a:xfrm>
          <a:prstGeom prst="rect">
            <a:avLst/>
          </a:prstGeom>
          <a:noFill/>
          <a:ln>
            <a:noFill/>
          </a:ln>
        </p:spPr>
      </p:pic>
    </p:spTree>
    <p:extLst>
      <p:ext uri="{BB962C8B-B14F-4D97-AF65-F5344CB8AC3E}">
        <p14:creationId xmlns:p14="http://schemas.microsoft.com/office/powerpoint/2010/main" val="15031736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zh-TW" sz="4400" b="0" i="0" u="none" strike="noStrike" kern="1200" cap="none" spc="0" baseline="0">
          <a:solidFill>
            <a:srgbClr val="000000"/>
          </a:solidFill>
          <a:uFillTx/>
          <a:latin typeface="標楷體" pitchFamily="65"/>
          <a:ea typeface="標楷體" pitchFamily="65"/>
          <a:cs typeface="標楷體" pitchFamily="65"/>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zh-TW" sz="3200" b="0" i="0" u="none" strike="noStrike" kern="1200" cap="none" spc="0" baseline="0">
          <a:solidFill>
            <a:srgbClr val="0000FF"/>
          </a:solidFill>
          <a:uFillTx/>
          <a:latin typeface="標楷體" pitchFamily="65"/>
          <a:ea typeface="標楷體" pitchFamily="65"/>
          <a:cs typeface="標楷體" pitchFamily="65"/>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zh-TW" sz="2800" b="0" i="0" u="none" strike="noStrike" kern="1200" cap="none" spc="0" baseline="0">
          <a:solidFill>
            <a:srgbClr val="000000"/>
          </a:solidFill>
          <a:uFillTx/>
          <a:latin typeface="Calibri"/>
          <a:ea typeface="新細明體"/>
          <a:cs typeface=""/>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zh-TW" sz="2400" b="0" i="0" u="none" strike="noStrike" kern="1200" cap="none" spc="0" baseline="0">
          <a:solidFill>
            <a:srgbClr val="000000"/>
          </a:solidFill>
          <a:uFillTx/>
          <a:latin typeface="Calibri"/>
          <a:ea typeface="新細明體"/>
          <a:cs typeface=""/>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zh-TW" sz="2000" b="0" i="0" u="none" strike="noStrike" kern="1200" cap="none" spc="0" baseline="0">
          <a:solidFill>
            <a:srgbClr val="000000"/>
          </a:solidFill>
          <a:uFillTx/>
          <a:latin typeface="Calibri"/>
          <a:ea typeface="新細明體"/>
          <a:cs typeface=""/>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37829" y="476667"/>
            <a:ext cx="7772400" cy="1470026"/>
          </a:xfrm>
        </p:spPr>
        <p:txBody>
          <a:bodyPr/>
          <a:lstStyle/>
          <a:p>
            <a:pPr lvl="0"/>
            <a:r>
              <a:rPr lang="zh-TW">
                <a:latin typeface="Times New Roman"/>
                <a:ea typeface="DFKai-SB"/>
                <a:sym typeface="Times New Roman"/>
              </a:rPr>
              <a:t>運動增補劑</a:t>
            </a:r>
          </a:p>
        </p:txBody>
      </p:sp>
      <p:sp>
        <p:nvSpPr>
          <p:cNvPr id="3" name="副標題 2"/>
          <p:cNvSpPr txBox="1">
            <a:spLocks noGrp="1"/>
          </p:cNvSpPr>
          <p:nvPr>
            <p:ph type="subTitle" idx="1"/>
          </p:nvPr>
        </p:nvSpPr>
        <p:spPr>
          <a:xfrm>
            <a:off x="1475658" y="1988838"/>
            <a:ext cx="6400800" cy="648071"/>
          </a:xfrm>
        </p:spPr>
        <p:txBody>
          <a:bodyPr/>
          <a:lstStyle/>
          <a:p>
            <a:pPr lvl="0"/>
            <a:r>
              <a:rPr lang="zh-TW">
                <a:latin typeface="Times New Roman"/>
                <a:ea typeface="DFKai-SB"/>
                <a:sym typeface="Times New Roman"/>
              </a:rPr>
              <a:t>陳亭亭</a:t>
            </a:r>
            <a:endParaRPr lang="en-US">
              <a:latin typeface="Times New Roman"/>
              <a:ea typeface="DFKai-SB"/>
              <a:sym typeface="Times New Roman"/>
            </a:endParaRPr>
          </a:p>
        </p:txBody>
      </p:sp>
      <p:pic>
        <p:nvPicPr>
          <p:cNvPr id="4" name="Picture 2" descr="C:\Users\BPC\Downloads\教育部logo991006-1.png"/>
          <p:cNvPicPr>
            <a:picLocks noChangeAspect="1"/>
          </p:cNvPicPr>
          <p:nvPr/>
        </p:nvPicPr>
        <p:blipFill>
          <a:blip r:embed="rId2"/>
          <a:srcRect/>
          <a:stretch>
            <a:fillRect/>
          </a:stretch>
        </p:blipFill>
        <p:spPr>
          <a:xfrm>
            <a:off x="0" y="6411443"/>
            <a:ext cx="1475658" cy="446556"/>
          </a:xfrm>
          <a:prstGeom prst="rect">
            <a:avLst/>
          </a:prstGeom>
          <a:noFill/>
          <a:ln>
            <a:noFill/>
          </a:ln>
        </p:spPr>
      </p:pic>
      <p:pic>
        <p:nvPicPr>
          <p:cNvPr id="5" name="Picture 3" descr="C:\Users\BPC\AppData\Local\Temp\Rar$DR60.735\A703(修正型).png"/>
          <p:cNvPicPr>
            <a:picLocks noChangeAspect="1"/>
          </p:cNvPicPr>
          <p:nvPr/>
        </p:nvPicPr>
        <p:blipFill>
          <a:blip r:embed="rId3"/>
          <a:srcRect/>
          <a:stretch>
            <a:fillRect/>
          </a:stretch>
        </p:blipFill>
        <p:spPr>
          <a:xfrm>
            <a:off x="1547667" y="6508351"/>
            <a:ext cx="1263682" cy="252740"/>
          </a:xfrm>
          <a:prstGeom prst="rect">
            <a:avLst/>
          </a:prstGeom>
          <a:noFill/>
          <a:ln>
            <a:noFill/>
          </a:ln>
        </p:spPr>
      </p:pic>
      <p:sp>
        <p:nvSpPr>
          <p:cNvPr id="6" name="副標題 2"/>
          <p:cNvSpPr txBox="1"/>
          <p:nvPr/>
        </p:nvSpPr>
        <p:spPr>
          <a:xfrm>
            <a:off x="1475658" y="2910306"/>
            <a:ext cx="6400800" cy="648071"/>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800"/>
              </a:spcBef>
              <a:spcAft>
                <a:spcPts val="0"/>
              </a:spcAft>
              <a:buNone/>
              <a:tabLst/>
              <a:defRPr sz="1800" b="0" i="0" u="none" strike="noStrike" kern="0" cap="none" spc="0" baseline="0">
                <a:solidFill>
                  <a:srgbClr val="000000"/>
                </a:solidFill>
                <a:uFillTx/>
              </a:defRPr>
            </a:pPr>
            <a:r>
              <a:rPr lang="en-US" sz="3200" kern="0" dirty="0" smtClean="0">
                <a:solidFill>
                  <a:srgbClr val="898989"/>
                </a:solidFill>
                <a:latin typeface="Times New Roman"/>
                <a:ea typeface="DFKai-SB"/>
                <a:cs typeface=""/>
                <a:sym typeface="Times New Roman"/>
              </a:rPr>
              <a:t>32</a:t>
            </a:r>
            <a:endParaRPr lang="en-US" sz="3200" b="0" i="0" u="none" strike="noStrike" kern="1200" cap="none" spc="0" baseline="0" dirty="0">
              <a:solidFill>
                <a:srgbClr val="898989"/>
              </a:solidFill>
              <a:uFillTx/>
              <a:latin typeface="Times New Roman"/>
              <a:ea typeface="DFKai-SB"/>
              <a:cs typeface=""/>
              <a:sym typeface="Times New Roman"/>
            </a:endParaRPr>
          </a:p>
        </p:txBody>
      </p:sp>
      <p:sp>
        <p:nvSpPr>
          <p:cNvPr id="7" name="投影片編號版面配置區 6"/>
          <p:cNvSpPr txBox="1"/>
          <p:nvPr/>
        </p:nvSpPr>
        <p:spPr>
          <a:xfrm>
            <a:off x="6553203" y="6356351"/>
            <a:ext cx="2133596"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8F848B1-E4C6-4C61-8E25-9132D2907A85}" type="slidenum">
              <a:rPr lang="en-US" sz="1200" b="0" i="0" u="none" strike="noStrike" kern="1200" cap="none" spc="0" baseline="0">
                <a:solidFill>
                  <a:srgbClr val="898989"/>
                </a:solidFill>
                <a:uFillTx/>
                <a:latin typeface="Times New Roman"/>
                <a:ea typeface="DFKai-SB"/>
                <a:cs typeface=""/>
                <a:sym typeface="Times New Roman"/>
              </a:rPr>
              <a:t>1</a:t>
            </a:fld>
            <a:endParaRPr lang="en-US" sz="1200" b="0" i="0" u="none" strike="noStrike" kern="1200" cap="none" spc="0" baseline="0">
              <a:solidFill>
                <a:srgbClr val="898989"/>
              </a:solidFill>
              <a:uFillTx/>
              <a:latin typeface="Times New Roman"/>
              <a:ea typeface="DFKai-SB"/>
              <a:cs typeface=""/>
              <a:sym typeface="Times New Roman"/>
            </a:endParaRPr>
          </a:p>
        </p:txBody>
      </p:sp>
    </p:spTree>
    <p:extLst>
      <p:ext uri="{BB962C8B-B14F-4D97-AF65-F5344CB8AC3E}">
        <p14:creationId xmlns:p14="http://schemas.microsoft.com/office/powerpoint/2010/main" val="12403902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濃縮乳清蛋白</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WPC</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 vs</a:t>
            </a:r>
            <a:r>
              <a:rPr lang="zh-TW" altLang="en-US"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分離</a:t>
            </a:r>
            <a:r>
              <a:rPr lang="zh-TW" altLang="en-US" sz="2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乳清蛋白 </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a:t>
            </a:r>
            <a:r>
              <a:rPr lang="en-US" altLang="zh-TW" sz="2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WPI</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a:t>
            </a:r>
            <a:endParaRPr lang="en-US" altLang="zh-TW" dirty="0">
              <a:solidFill>
                <a:schemeClr val="tx1"/>
              </a:solidFill>
              <a:latin typeface="Times New Roman"/>
              <a:ea typeface="DFKai-SB"/>
              <a:cs typeface="Times New Roman" pitchFamily="18"/>
              <a:sym typeface="Times New Roman"/>
            </a:endParaRPr>
          </a:p>
        </p:txBody>
      </p:sp>
      <p:pic>
        <p:nvPicPr>
          <p:cNvPr id="4" name="圖片 3"/>
          <p:cNvPicPr>
            <a:picLocks noChangeAspect="1"/>
          </p:cNvPicPr>
          <p:nvPr/>
        </p:nvPicPr>
        <p:blipFill>
          <a:blip r:embed="rId2"/>
          <a:stretch>
            <a:fillRect/>
          </a:stretch>
        </p:blipFill>
        <p:spPr>
          <a:xfrm>
            <a:off x="157273" y="1408310"/>
            <a:ext cx="8803290" cy="4540970"/>
          </a:xfrm>
          <a:prstGeom prst="rect">
            <a:avLst/>
          </a:prstGeom>
        </p:spPr>
      </p:pic>
      <p:sp>
        <p:nvSpPr>
          <p:cNvPr id="5" name="圓角矩形 4"/>
          <p:cNvSpPr/>
          <p:nvPr/>
        </p:nvSpPr>
        <p:spPr>
          <a:xfrm>
            <a:off x="157273" y="5085184"/>
            <a:ext cx="8879223"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a:ea typeface="DFKai-SB"/>
              <a:sym typeface="Times New Roman"/>
            </a:endParaRPr>
          </a:p>
        </p:txBody>
      </p:sp>
      <p:sp>
        <p:nvSpPr>
          <p:cNvPr id="6" name="圓角矩形 5"/>
          <p:cNvSpPr/>
          <p:nvPr/>
        </p:nvSpPr>
        <p:spPr>
          <a:xfrm>
            <a:off x="3923928" y="2204864"/>
            <a:ext cx="1368152" cy="216024"/>
          </a:xfrm>
          <a:prstGeom prst="round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159975" y="5934543"/>
            <a:ext cx="6264696" cy="307777"/>
          </a:xfrm>
          <a:prstGeom prst="rect">
            <a:avLst/>
          </a:prstGeom>
        </p:spPr>
        <p:txBody>
          <a:bodyPr wrap="square">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羅英琪、陳奕鳴、王國慧、黃啟彰 </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。運動</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教練</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科學</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37</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期，</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105-121</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8928739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群組 23"/>
          <p:cNvGrpSpPr/>
          <p:nvPr/>
        </p:nvGrpSpPr>
        <p:grpSpPr>
          <a:xfrm>
            <a:off x="6979895" y="3555383"/>
            <a:ext cx="1696561" cy="2681929"/>
            <a:chOff x="6845810" y="3492086"/>
            <a:chExt cx="1696561" cy="2681929"/>
          </a:xfrm>
        </p:grpSpPr>
        <p:pic>
          <p:nvPicPr>
            <p:cNvPr id="4" name="圖片 3"/>
            <p:cNvPicPr>
              <a:picLocks noChangeAspect="1"/>
            </p:cNvPicPr>
            <p:nvPr/>
          </p:nvPicPr>
          <p:blipFill rotWithShape="1">
            <a:blip r:embed="rId2"/>
            <a:srcRect l="18264" t="9697" r="17733" b="8845"/>
            <a:stretch/>
          </p:blipFill>
          <p:spPr>
            <a:xfrm>
              <a:off x="6845810" y="3492086"/>
              <a:ext cx="1696561" cy="2159259"/>
            </a:xfrm>
            <a:prstGeom prst="rect">
              <a:avLst/>
            </a:prstGeom>
          </p:spPr>
        </p:pic>
        <p:sp>
          <p:nvSpPr>
            <p:cNvPr id="6" name="文字方塊 5"/>
            <p:cNvSpPr txBox="1"/>
            <p:nvPr/>
          </p:nvSpPr>
          <p:spPr>
            <a:xfrm>
              <a:off x="7101844" y="5589240"/>
              <a:ext cx="1286580" cy="584775"/>
            </a:xfrm>
            <a:prstGeom prst="rect">
              <a:avLst/>
            </a:prstGeom>
            <a:noFill/>
          </p:spPr>
          <p:txBody>
            <a:bodyPr wrap="square" rtlCol="0">
              <a:spAutoFit/>
            </a:bodyPr>
            <a:lstStyle/>
            <a:p>
              <a:r>
                <a:rPr lang="en-US" altLang="zh-TW" sz="3200" dirty="0" smtClean="0">
                  <a:solidFill>
                    <a:prstClr val="black"/>
                  </a:solidFill>
                </a:rPr>
                <a:t>WPH </a:t>
              </a:r>
              <a:endParaRPr lang="zh-TW" altLang="en-US" sz="3200" dirty="0">
                <a:solidFill>
                  <a:prstClr val="black"/>
                </a:solidFill>
              </a:endParaRPr>
            </a:p>
          </p:txBody>
        </p:sp>
      </p:grpSp>
      <p:grpSp>
        <p:nvGrpSpPr>
          <p:cNvPr id="18" name="群組 17"/>
          <p:cNvGrpSpPr/>
          <p:nvPr/>
        </p:nvGrpSpPr>
        <p:grpSpPr>
          <a:xfrm>
            <a:off x="613079" y="411366"/>
            <a:ext cx="3240360" cy="2729602"/>
            <a:chOff x="179512" y="276061"/>
            <a:chExt cx="3240360" cy="2729602"/>
          </a:xfrm>
        </p:grpSpPr>
        <p:pic>
          <p:nvPicPr>
            <p:cNvPr id="5" name="圖片 4"/>
            <p:cNvPicPr>
              <a:picLocks noChangeAspect="1"/>
            </p:cNvPicPr>
            <p:nvPr/>
          </p:nvPicPr>
          <p:blipFill rotWithShape="1">
            <a:blip r:embed="rId3"/>
            <a:srcRect l="20283" r="25117" b="15939"/>
            <a:stretch/>
          </p:blipFill>
          <p:spPr>
            <a:xfrm>
              <a:off x="875120" y="276061"/>
              <a:ext cx="1450605" cy="2233352"/>
            </a:xfrm>
            <a:prstGeom prst="rect">
              <a:avLst/>
            </a:prstGeom>
          </p:spPr>
        </p:pic>
        <p:sp>
          <p:nvSpPr>
            <p:cNvPr id="7" name="文字方塊 6"/>
            <p:cNvSpPr txBox="1"/>
            <p:nvPr/>
          </p:nvSpPr>
          <p:spPr>
            <a:xfrm>
              <a:off x="179512" y="2420888"/>
              <a:ext cx="3240360" cy="584775"/>
            </a:xfrm>
            <a:prstGeom prst="rect">
              <a:avLst/>
            </a:prstGeom>
            <a:noFill/>
          </p:spPr>
          <p:txBody>
            <a:bodyPr wrap="square" rtlCol="0">
              <a:spAutoFit/>
            </a:bodyPr>
            <a:lstStyle/>
            <a:p>
              <a:r>
                <a:rPr lang="en-US" altLang="zh-TW" sz="3200" dirty="0" smtClean="0">
                  <a:solidFill>
                    <a:prstClr val="black"/>
                  </a:solidFill>
                </a:rPr>
                <a:t>WPC+WPI+WPH </a:t>
              </a:r>
              <a:endParaRPr lang="zh-TW" altLang="en-US" sz="3200" dirty="0">
                <a:solidFill>
                  <a:prstClr val="black"/>
                </a:solidFill>
              </a:endParaRPr>
            </a:p>
          </p:txBody>
        </p:sp>
      </p:grpSp>
      <p:grpSp>
        <p:nvGrpSpPr>
          <p:cNvPr id="19" name="群組 18"/>
          <p:cNvGrpSpPr/>
          <p:nvPr/>
        </p:nvGrpSpPr>
        <p:grpSpPr>
          <a:xfrm>
            <a:off x="3589973" y="467961"/>
            <a:ext cx="2279690" cy="2664296"/>
            <a:chOff x="3156406" y="332656"/>
            <a:chExt cx="2279690" cy="2664296"/>
          </a:xfrm>
        </p:grpSpPr>
        <p:pic>
          <p:nvPicPr>
            <p:cNvPr id="8" name="圖片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56406" y="332656"/>
              <a:ext cx="2254989" cy="2254989"/>
            </a:xfrm>
            <a:prstGeom prst="rect">
              <a:avLst/>
            </a:prstGeom>
          </p:spPr>
        </p:pic>
        <p:sp>
          <p:nvSpPr>
            <p:cNvPr id="9" name="文字方塊 8"/>
            <p:cNvSpPr txBox="1"/>
            <p:nvPr/>
          </p:nvSpPr>
          <p:spPr>
            <a:xfrm>
              <a:off x="3406579" y="2412177"/>
              <a:ext cx="2029517" cy="584775"/>
            </a:xfrm>
            <a:prstGeom prst="rect">
              <a:avLst/>
            </a:prstGeom>
            <a:noFill/>
          </p:spPr>
          <p:txBody>
            <a:bodyPr wrap="square" rtlCol="0">
              <a:spAutoFit/>
            </a:bodyPr>
            <a:lstStyle/>
            <a:p>
              <a:r>
                <a:rPr lang="en-US" altLang="zh-TW" sz="3200" dirty="0" smtClean="0">
                  <a:solidFill>
                    <a:prstClr val="black"/>
                  </a:solidFill>
                </a:rPr>
                <a:t>WPC+WPI </a:t>
              </a:r>
              <a:endParaRPr lang="zh-TW" altLang="en-US" sz="3200" dirty="0">
                <a:solidFill>
                  <a:prstClr val="black"/>
                </a:solidFill>
              </a:endParaRPr>
            </a:p>
          </p:txBody>
        </p:sp>
      </p:grpSp>
      <p:grpSp>
        <p:nvGrpSpPr>
          <p:cNvPr id="21" name="群組 20"/>
          <p:cNvGrpSpPr/>
          <p:nvPr/>
        </p:nvGrpSpPr>
        <p:grpSpPr>
          <a:xfrm>
            <a:off x="840698" y="3629656"/>
            <a:ext cx="1411702" cy="2535648"/>
            <a:chOff x="840698" y="3629656"/>
            <a:chExt cx="1411702" cy="2535648"/>
          </a:xfrm>
        </p:grpSpPr>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698" y="3629656"/>
              <a:ext cx="1411702" cy="1935886"/>
            </a:xfrm>
            <a:prstGeom prst="rect">
              <a:avLst/>
            </a:prstGeom>
          </p:spPr>
        </p:pic>
        <p:sp>
          <p:nvSpPr>
            <p:cNvPr id="11" name="文字方塊 10"/>
            <p:cNvSpPr txBox="1"/>
            <p:nvPr/>
          </p:nvSpPr>
          <p:spPr>
            <a:xfrm>
              <a:off x="1043608" y="5580529"/>
              <a:ext cx="1193784" cy="584775"/>
            </a:xfrm>
            <a:prstGeom prst="rect">
              <a:avLst/>
            </a:prstGeom>
            <a:noFill/>
          </p:spPr>
          <p:txBody>
            <a:bodyPr wrap="square" rtlCol="0">
              <a:spAutoFit/>
            </a:bodyPr>
            <a:lstStyle/>
            <a:p>
              <a:r>
                <a:rPr lang="en-US" altLang="zh-TW" sz="3200" dirty="0" smtClean="0">
                  <a:solidFill>
                    <a:prstClr val="black"/>
                  </a:solidFill>
                </a:rPr>
                <a:t>WPC </a:t>
              </a:r>
              <a:endParaRPr lang="zh-TW" altLang="en-US" sz="3200" dirty="0">
                <a:solidFill>
                  <a:prstClr val="black"/>
                </a:solidFill>
              </a:endParaRPr>
            </a:p>
          </p:txBody>
        </p:sp>
      </p:grpSp>
      <p:grpSp>
        <p:nvGrpSpPr>
          <p:cNvPr id="20" name="群組 19"/>
          <p:cNvGrpSpPr/>
          <p:nvPr/>
        </p:nvGrpSpPr>
        <p:grpSpPr>
          <a:xfrm>
            <a:off x="6119836" y="531258"/>
            <a:ext cx="2124572" cy="2600999"/>
            <a:chOff x="5773089" y="332656"/>
            <a:chExt cx="2124572" cy="2600999"/>
          </a:xfrm>
        </p:grpSpPr>
        <p:pic>
          <p:nvPicPr>
            <p:cNvPr id="12" name="圖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73089" y="332656"/>
              <a:ext cx="2111279" cy="2111279"/>
            </a:xfrm>
            <a:prstGeom prst="rect">
              <a:avLst/>
            </a:prstGeom>
          </p:spPr>
        </p:pic>
        <p:sp>
          <p:nvSpPr>
            <p:cNvPr id="13" name="文字方塊 12"/>
            <p:cNvSpPr txBox="1"/>
            <p:nvPr/>
          </p:nvSpPr>
          <p:spPr>
            <a:xfrm>
              <a:off x="5868144" y="2348880"/>
              <a:ext cx="2029517" cy="584775"/>
            </a:xfrm>
            <a:prstGeom prst="rect">
              <a:avLst/>
            </a:prstGeom>
            <a:noFill/>
          </p:spPr>
          <p:txBody>
            <a:bodyPr wrap="square" rtlCol="0">
              <a:spAutoFit/>
            </a:bodyPr>
            <a:lstStyle/>
            <a:p>
              <a:r>
                <a:rPr lang="en-US" altLang="zh-TW" sz="3200" dirty="0" smtClean="0">
                  <a:solidFill>
                    <a:prstClr val="black"/>
                  </a:solidFill>
                </a:rPr>
                <a:t>WPC+WPI </a:t>
              </a:r>
              <a:endParaRPr lang="zh-TW" altLang="en-US" sz="3200" dirty="0">
                <a:solidFill>
                  <a:prstClr val="black"/>
                </a:solidFill>
              </a:endParaRPr>
            </a:p>
          </p:txBody>
        </p:sp>
      </p:grpSp>
      <p:grpSp>
        <p:nvGrpSpPr>
          <p:cNvPr id="22" name="群組 21"/>
          <p:cNvGrpSpPr/>
          <p:nvPr/>
        </p:nvGrpSpPr>
        <p:grpSpPr>
          <a:xfrm>
            <a:off x="2391695" y="3555384"/>
            <a:ext cx="2171213" cy="2690639"/>
            <a:chOff x="2391695" y="3555384"/>
            <a:chExt cx="2171213" cy="2690639"/>
          </a:xfrm>
        </p:grpSpPr>
        <p:pic>
          <p:nvPicPr>
            <p:cNvPr id="14" name="圖片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91695" y="3555384"/>
              <a:ext cx="2171213" cy="2171213"/>
            </a:xfrm>
            <a:prstGeom prst="rect">
              <a:avLst/>
            </a:prstGeom>
          </p:spPr>
        </p:pic>
        <p:sp>
          <p:nvSpPr>
            <p:cNvPr id="15" name="文字方塊 14"/>
            <p:cNvSpPr txBox="1"/>
            <p:nvPr/>
          </p:nvSpPr>
          <p:spPr>
            <a:xfrm>
              <a:off x="2987824" y="5661248"/>
              <a:ext cx="1386075" cy="584775"/>
            </a:xfrm>
            <a:prstGeom prst="rect">
              <a:avLst/>
            </a:prstGeom>
            <a:noFill/>
          </p:spPr>
          <p:txBody>
            <a:bodyPr wrap="square" rtlCol="0">
              <a:spAutoFit/>
            </a:bodyPr>
            <a:lstStyle/>
            <a:p>
              <a:r>
                <a:rPr lang="en-US" altLang="zh-TW" sz="3200" dirty="0" smtClean="0">
                  <a:solidFill>
                    <a:prstClr val="black"/>
                  </a:solidFill>
                </a:rPr>
                <a:t>WPC</a:t>
              </a:r>
              <a:endParaRPr lang="zh-TW" altLang="en-US" sz="3200" dirty="0">
                <a:solidFill>
                  <a:prstClr val="black"/>
                </a:solidFill>
              </a:endParaRPr>
            </a:p>
          </p:txBody>
        </p:sp>
      </p:grpSp>
      <p:grpSp>
        <p:nvGrpSpPr>
          <p:cNvPr id="23" name="群組 22"/>
          <p:cNvGrpSpPr/>
          <p:nvPr/>
        </p:nvGrpSpPr>
        <p:grpSpPr>
          <a:xfrm>
            <a:off x="4737808" y="3629657"/>
            <a:ext cx="1994432" cy="2616366"/>
            <a:chOff x="4467699" y="3629657"/>
            <a:chExt cx="1994432" cy="2616366"/>
          </a:xfrm>
        </p:grpSpPr>
        <p:pic>
          <p:nvPicPr>
            <p:cNvPr id="16" name="圖片 15"/>
            <p:cNvPicPr>
              <a:picLocks noChangeAspect="1"/>
            </p:cNvPicPr>
            <p:nvPr/>
          </p:nvPicPr>
          <p:blipFill>
            <a:blip r:embed="rId8"/>
            <a:stretch>
              <a:fillRect/>
            </a:stretch>
          </p:blipFill>
          <p:spPr>
            <a:xfrm>
              <a:off x="4467699" y="3629657"/>
              <a:ext cx="1976509" cy="2010230"/>
            </a:xfrm>
            <a:prstGeom prst="rect">
              <a:avLst/>
            </a:prstGeom>
          </p:spPr>
        </p:pic>
        <p:sp>
          <p:nvSpPr>
            <p:cNvPr id="17" name="文字方塊 16"/>
            <p:cNvSpPr txBox="1"/>
            <p:nvPr/>
          </p:nvSpPr>
          <p:spPr>
            <a:xfrm>
              <a:off x="5076056" y="5661248"/>
              <a:ext cx="1386075" cy="584775"/>
            </a:xfrm>
            <a:prstGeom prst="rect">
              <a:avLst/>
            </a:prstGeom>
            <a:noFill/>
          </p:spPr>
          <p:txBody>
            <a:bodyPr wrap="square" rtlCol="0">
              <a:spAutoFit/>
            </a:bodyPr>
            <a:lstStyle/>
            <a:p>
              <a:r>
                <a:rPr lang="en-US" altLang="zh-TW" sz="3200" dirty="0" smtClean="0">
                  <a:solidFill>
                    <a:prstClr val="black"/>
                  </a:solidFill>
                </a:rPr>
                <a:t>WPI </a:t>
              </a:r>
              <a:endParaRPr lang="zh-TW" altLang="en-US" sz="3200" dirty="0">
                <a:solidFill>
                  <a:prstClr val="black"/>
                </a:solidFill>
              </a:endParaRPr>
            </a:p>
          </p:txBody>
        </p:sp>
      </p:grpSp>
    </p:spTree>
    <p:extLst>
      <p:ext uri="{BB962C8B-B14F-4D97-AF65-F5344CB8AC3E}">
        <p14:creationId xmlns:p14="http://schemas.microsoft.com/office/powerpoint/2010/main" val="6427195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zh-TW" altLang="en-US" sz="2800" b="1" dirty="0">
                <a:latin typeface="Times New Roman" panose="02020603050405020304" pitchFamily="18" charset="0"/>
                <a:cs typeface="Times New Roman" panose="02020603050405020304" pitchFamily="18" charset="0"/>
              </a:rPr>
              <a:t>乳清</a:t>
            </a:r>
            <a:r>
              <a:rPr lang="zh-TW" altLang="en-US" sz="2800" b="1" dirty="0" smtClean="0">
                <a:latin typeface="Times New Roman" panose="02020603050405020304" pitchFamily="18" charset="0"/>
                <a:cs typeface="Times New Roman" panose="02020603050405020304" pitchFamily="18" charset="0"/>
              </a:rPr>
              <a:t>蛋白</a:t>
            </a:r>
            <a:r>
              <a:rPr lang="en-US" altLang="zh-TW" sz="2800" b="1" dirty="0" smtClean="0">
                <a:latin typeface="Times New Roman" panose="02020603050405020304" pitchFamily="18" charset="0"/>
                <a:cs typeface="Times New Roman" panose="02020603050405020304" pitchFamily="18" charset="0"/>
              </a:rPr>
              <a:t>(whey protein)</a:t>
            </a:r>
            <a:r>
              <a:rPr lang="zh-TW" altLang="en-US" sz="2800" b="1" dirty="0" smtClean="0">
                <a:latin typeface="Times New Roman" panose="02020603050405020304" pitchFamily="18" charset="0"/>
                <a:cs typeface="Times New Roman" panose="02020603050405020304" pitchFamily="18" charset="0"/>
              </a:rPr>
              <a:t> </a:t>
            </a:r>
            <a:r>
              <a:rPr lang="en-US" altLang="zh-TW" sz="2800" b="1" dirty="0" smtClean="0">
                <a:latin typeface="Times New Roman" panose="02020603050405020304" pitchFamily="18" charset="0"/>
                <a:cs typeface="Times New Roman" panose="02020603050405020304" pitchFamily="18" charset="0"/>
              </a:rPr>
              <a:t>vs </a:t>
            </a:r>
            <a:r>
              <a:rPr lang="zh-TW" altLang="en-US" sz="2800" b="1" dirty="0" smtClean="0">
                <a:latin typeface="Times New Roman" panose="02020603050405020304" pitchFamily="18" charset="0"/>
                <a:cs typeface="Times New Roman" panose="02020603050405020304" pitchFamily="18" charset="0"/>
              </a:rPr>
              <a:t>酪蛋白</a:t>
            </a:r>
            <a:r>
              <a:rPr lang="en-US" altLang="zh-TW" sz="2800" b="1" dirty="0" smtClean="0">
                <a:latin typeface="Times New Roman" panose="02020603050405020304" pitchFamily="18" charset="0"/>
                <a:cs typeface="Times New Roman" panose="02020603050405020304" pitchFamily="18" charset="0"/>
              </a:rPr>
              <a:t>(casein)</a:t>
            </a:r>
            <a:r>
              <a:rPr lang="zh-TW" altLang="en-US" sz="2800" b="1" dirty="0" smtClean="0">
                <a:latin typeface="Times New Roman" panose="02020603050405020304" pitchFamily="18" charset="0"/>
                <a:cs typeface="Times New Roman" panose="02020603050405020304" pitchFamily="18" charset="0"/>
              </a:rPr>
              <a:t>補充</a:t>
            </a:r>
            <a:endParaRPr lang="zh-TW" altLang="en-US" sz="2800" b="1" dirty="0">
              <a:latin typeface="Times New Roman" panose="02020603050405020304" pitchFamily="18" charset="0"/>
              <a:cs typeface="Times New Roman" panose="02020603050405020304" pitchFamily="18" charset="0"/>
            </a:endParaRPr>
          </a:p>
        </p:txBody>
      </p:sp>
      <p:sp>
        <p:nvSpPr>
          <p:cNvPr id="4" name="矩形 3"/>
          <p:cNvSpPr/>
          <p:nvPr/>
        </p:nvSpPr>
        <p:spPr>
          <a:xfrm>
            <a:off x="3779912" y="6072978"/>
            <a:ext cx="5220072" cy="369332"/>
          </a:xfrm>
          <a:prstGeom prst="rect">
            <a:avLst/>
          </a:prstGeom>
        </p:spPr>
        <p:txBody>
          <a:bodyPr wrap="square">
            <a:spAutoFit/>
          </a:bodyPr>
          <a:lstStyle/>
          <a:p>
            <a:r>
              <a:rPr lang="en-US" altLang="zh-TW" dirty="0" err="1">
                <a:solidFill>
                  <a:prstClr val="black"/>
                </a:solidFill>
              </a:rPr>
              <a:t>Int</a:t>
            </a:r>
            <a:r>
              <a:rPr lang="en-US" altLang="zh-TW" dirty="0">
                <a:solidFill>
                  <a:prstClr val="black"/>
                </a:solidFill>
              </a:rPr>
              <a:t> J Sport </a:t>
            </a:r>
            <a:r>
              <a:rPr lang="en-US" altLang="zh-TW" dirty="0" err="1">
                <a:solidFill>
                  <a:prstClr val="black"/>
                </a:solidFill>
              </a:rPr>
              <a:t>Nutr</a:t>
            </a:r>
            <a:r>
              <a:rPr lang="en-US" altLang="zh-TW" dirty="0">
                <a:solidFill>
                  <a:prstClr val="black"/>
                </a:solidFill>
              </a:rPr>
              <a:t> </a:t>
            </a:r>
            <a:r>
              <a:rPr lang="en-US" altLang="zh-TW" dirty="0" err="1">
                <a:solidFill>
                  <a:prstClr val="black"/>
                </a:solidFill>
              </a:rPr>
              <a:t>Exerc</a:t>
            </a:r>
            <a:r>
              <a:rPr lang="en-US" altLang="zh-TW" dirty="0">
                <a:solidFill>
                  <a:prstClr val="black"/>
                </a:solidFill>
              </a:rPr>
              <a:t> </a:t>
            </a:r>
            <a:r>
              <a:rPr lang="en-US" altLang="zh-TW" dirty="0" err="1">
                <a:solidFill>
                  <a:prstClr val="black"/>
                </a:solidFill>
              </a:rPr>
              <a:t>Metab</a:t>
            </a:r>
            <a:r>
              <a:rPr lang="en-US" altLang="zh-TW" dirty="0">
                <a:solidFill>
                  <a:prstClr val="black"/>
                </a:solidFill>
              </a:rPr>
              <a:t>. 2006 Oct;16(5):494-509.</a:t>
            </a:r>
            <a:endParaRPr lang="zh-TW" altLang="en-US" dirty="0">
              <a:solidFill>
                <a:prstClr val="black"/>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420888"/>
            <a:ext cx="4680520" cy="307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460370"/>
            <a:ext cx="4570498" cy="307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內容版面配置區 2"/>
          <p:cNvSpPr txBox="1">
            <a:spLocks noGrp="1"/>
          </p:cNvSpPr>
          <p:nvPr>
            <p:ph idx="1"/>
          </p:nvPr>
        </p:nvSpPr>
        <p:spPr>
          <a:xfrm>
            <a:off x="323523" y="1495327"/>
            <a:ext cx="6624741" cy="997569"/>
          </a:xfrm>
        </p:spPr>
        <p:txBody>
          <a:bodyPr/>
          <a:lstStyle/>
          <a:p>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 </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週阻力運動訓練</a:t>
            </a:r>
          </a:p>
          <a:p>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補充乳</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清</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蛋白或酪蛋白</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1.5 g/kg/day </a:t>
            </a:r>
          </a:p>
          <a:p>
            <a:pPr lvl="0"/>
            <a:endParaRPr lang="en-US" b="1" dirty="0" smtClean="0">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sp>
        <p:nvSpPr>
          <p:cNvPr id="9" name="文字方塊 8"/>
          <p:cNvSpPr txBox="1"/>
          <p:nvPr/>
        </p:nvSpPr>
        <p:spPr>
          <a:xfrm>
            <a:off x="899592" y="5373216"/>
            <a:ext cx="1901227" cy="523220"/>
          </a:xfrm>
          <a:prstGeom prst="rect">
            <a:avLst/>
          </a:prstGeom>
          <a:noFill/>
        </p:spPr>
        <p:txBody>
          <a:bodyPr wrap="square" rtlCol="0">
            <a:spAutoFit/>
          </a:bodyPr>
          <a:lstStyle/>
          <a:p>
            <a:r>
              <a:rPr lang="zh-TW" altLang="en-US" sz="2800" dirty="0" smtClean="0">
                <a:solidFill>
                  <a:prstClr val="black"/>
                </a:solidFill>
                <a:latin typeface="標楷體" panose="03000509000000000000" pitchFamily="65" charset="-120"/>
                <a:ea typeface="標楷體" panose="03000509000000000000" pitchFamily="65" charset="-120"/>
              </a:rPr>
              <a:t>去脂體重</a:t>
            </a:r>
            <a:endParaRPr lang="zh-TW" altLang="en-US" sz="2800" dirty="0">
              <a:solidFill>
                <a:prstClr val="black"/>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454749" y="5373216"/>
            <a:ext cx="1901227" cy="523220"/>
          </a:xfrm>
          <a:prstGeom prst="rect">
            <a:avLst/>
          </a:prstGeom>
          <a:noFill/>
        </p:spPr>
        <p:txBody>
          <a:bodyPr wrap="square" rtlCol="0">
            <a:spAutoFit/>
          </a:bodyPr>
          <a:lstStyle/>
          <a:p>
            <a:pPr algn="ctr"/>
            <a:r>
              <a:rPr lang="zh-TW" altLang="en-US" sz="2800" dirty="0" smtClean="0">
                <a:solidFill>
                  <a:prstClr val="black"/>
                </a:solidFill>
                <a:latin typeface="標楷體" panose="03000509000000000000" pitchFamily="65" charset="-120"/>
                <a:ea typeface="標楷體" panose="03000509000000000000" pitchFamily="65" charset="-120"/>
              </a:rPr>
              <a:t>脂肪重</a:t>
            </a:r>
            <a:endParaRPr lang="zh-TW" altLang="en-US" sz="2800" dirty="0">
              <a:solidFill>
                <a:prstClr val="black"/>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644008" y="5317829"/>
            <a:ext cx="1901227" cy="523220"/>
          </a:xfrm>
          <a:prstGeom prst="rect">
            <a:avLst/>
          </a:prstGeom>
          <a:noFill/>
        </p:spPr>
        <p:txBody>
          <a:bodyPr wrap="square" rtlCol="0">
            <a:spAutoFit/>
          </a:bodyPr>
          <a:lstStyle/>
          <a:p>
            <a:pPr algn="ctr"/>
            <a:r>
              <a:rPr lang="zh-TW" altLang="en-US" sz="2800" dirty="0" smtClean="0">
                <a:solidFill>
                  <a:prstClr val="black"/>
                </a:solidFill>
                <a:latin typeface="標楷體" panose="03000509000000000000" pitchFamily="65" charset="-120"/>
                <a:ea typeface="標楷體" panose="03000509000000000000" pitchFamily="65" charset="-120"/>
              </a:rPr>
              <a:t>蹲</a:t>
            </a:r>
            <a:r>
              <a:rPr lang="zh-TW" altLang="en-US" sz="2800" dirty="0">
                <a:solidFill>
                  <a:prstClr val="black"/>
                </a:solidFill>
                <a:latin typeface="標楷體" panose="03000509000000000000" pitchFamily="65" charset="-120"/>
                <a:ea typeface="標楷體" panose="03000509000000000000" pitchFamily="65" charset="-120"/>
              </a:rPr>
              <a:t>舉</a:t>
            </a:r>
          </a:p>
        </p:txBody>
      </p:sp>
      <p:sp>
        <p:nvSpPr>
          <p:cNvPr id="12" name="文字方塊 11"/>
          <p:cNvSpPr txBox="1"/>
          <p:nvPr/>
        </p:nvSpPr>
        <p:spPr>
          <a:xfrm>
            <a:off x="5954666" y="5319631"/>
            <a:ext cx="1901227" cy="523220"/>
          </a:xfrm>
          <a:prstGeom prst="rect">
            <a:avLst/>
          </a:prstGeom>
          <a:noFill/>
        </p:spPr>
        <p:txBody>
          <a:bodyPr wrap="square" rtlCol="0">
            <a:spAutoFit/>
          </a:bodyPr>
          <a:lstStyle/>
          <a:p>
            <a:pPr algn="ctr"/>
            <a:r>
              <a:rPr lang="zh-TW" altLang="en-US" sz="2800" dirty="0" smtClean="0">
                <a:solidFill>
                  <a:prstClr val="black"/>
                </a:solidFill>
                <a:latin typeface="標楷體" panose="03000509000000000000" pitchFamily="65" charset="-120"/>
                <a:ea typeface="標楷體" panose="03000509000000000000" pitchFamily="65" charset="-120"/>
              </a:rPr>
              <a:t>臥推</a:t>
            </a:r>
            <a:endParaRPr lang="zh-TW" altLang="en-US" sz="2800" dirty="0">
              <a:solidFill>
                <a:prstClr val="black"/>
              </a:solidFill>
              <a:latin typeface="標楷體" panose="03000509000000000000" pitchFamily="65" charset="-120"/>
              <a:ea typeface="標楷體" panose="03000509000000000000" pitchFamily="65" charset="-120"/>
            </a:endParaRPr>
          </a:p>
        </p:txBody>
      </p:sp>
      <p:sp>
        <p:nvSpPr>
          <p:cNvPr id="13" name="文字方塊 12"/>
          <p:cNvSpPr txBox="1"/>
          <p:nvPr/>
        </p:nvSpPr>
        <p:spPr>
          <a:xfrm>
            <a:off x="7351293" y="5301208"/>
            <a:ext cx="1901227" cy="523220"/>
          </a:xfrm>
          <a:prstGeom prst="rect">
            <a:avLst/>
          </a:prstGeom>
          <a:noFill/>
        </p:spPr>
        <p:txBody>
          <a:bodyPr wrap="square" rtlCol="0">
            <a:spAutoFit/>
          </a:bodyPr>
          <a:lstStyle/>
          <a:p>
            <a:pPr algn="ctr"/>
            <a:r>
              <a:rPr lang="zh-TW" altLang="en-US" sz="2800" dirty="0" smtClean="0">
                <a:solidFill>
                  <a:prstClr val="black"/>
                </a:solidFill>
                <a:latin typeface="標楷體" panose="03000509000000000000" pitchFamily="65" charset="-120"/>
                <a:ea typeface="標楷體" panose="03000509000000000000" pitchFamily="65" charset="-120"/>
              </a:rPr>
              <a:t>滑輪下拉</a:t>
            </a:r>
            <a:endParaRPr lang="zh-TW" altLang="en-US" sz="2800" dirty="0">
              <a:solidFill>
                <a:prstClr val="black"/>
              </a:solidFill>
              <a:latin typeface="標楷體" panose="03000509000000000000" pitchFamily="65" charset="-120"/>
              <a:ea typeface="標楷體" panose="03000509000000000000" pitchFamily="65" charset="-120"/>
            </a:endParaRPr>
          </a:p>
        </p:txBody>
      </p:sp>
      <p:pic>
        <p:nvPicPr>
          <p:cNvPr id="14" name="圖片 13"/>
          <p:cNvPicPr>
            <a:picLocks noChangeAspect="1"/>
          </p:cNvPicPr>
          <p:nvPr/>
        </p:nvPicPr>
        <p:blipFill rotWithShape="1">
          <a:blip r:embed="rId5"/>
          <a:srcRect l="37105" t="30811" r="34128" b="35570"/>
          <a:stretch/>
        </p:blipFill>
        <p:spPr>
          <a:xfrm rot="20504977">
            <a:off x="689922" y="-60288"/>
            <a:ext cx="810897" cy="630698"/>
          </a:xfrm>
          <a:prstGeom prst="rect">
            <a:avLst/>
          </a:prstGeom>
        </p:spPr>
      </p:pic>
      <p:pic>
        <p:nvPicPr>
          <p:cNvPr id="3" name="圖片 2"/>
          <p:cNvPicPr>
            <a:picLocks noChangeAspect="1"/>
          </p:cNvPicPr>
          <p:nvPr/>
        </p:nvPicPr>
        <p:blipFill>
          <a:blip r:embed="rId6"/>
          <a:stretch>
            <a:fillRect/>
          </a:stretch>
        </p:blipFill>
        <p:spPr>
          <a:xfrm>
            <a:off x="8100392" y="989108"/>
            <a:ext cx="783429" cy="1367476"/>
          </a:xfrm>
          <a:prstGeom prst="rect">
            <a:avLst/>
          </a:prstGeom>
        </p:spPr>
      </p:pic>
    </p:spTree>
    <p:extLst>
      <p:ext uri="{BB962C8B-B14F-4D97-AF65-F5344CB8AC3E}">
        <p14:creationId xmlns:p14="http://schemas.microsoft.com/office/powerpoint/2010/main" val="19017041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457200" y="44624"/>
            <a:ext cx="8229600" cy="864096"/>
          </a:xfrm>
        </p:spPr>
        <p:txBody>
          <a:bodyPr/>
          <a:lstStyle/>
          <a:p>
            <a:pPr lvl="0"/>
            <a:r>
              <a:rPr lang="zh-TW" sz="3200" b="1" dirty="0" smtClean="0">
                <a:latin typeface="Times New Roman"/>
                <a:ea typeface="DFKai-SB"/>
                <a:cs typeface="Times New Roman" pitchFamily="18"/>
                <a:sym typeface="Times New Roman"/>
              </a:rPr>
              <a:t>運動增補劑</a:t>
            </a:r>
            <a:r>
              <a:rPr lang="en-US" sz="3200" b="1" dirty="0" smtClean="0">
                <a:latin typeface="Times New Roman"/>
                <a:ea typeface="DFKai-SB"/>
                <a:cs typeface="Times New Roman" pitchFamily="18"/>
                <a:sym typeface="Times New Roman"/>
              </a:rPr>
              <a:t>-Sports foods</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323523" y="980728"/>
            <a:ext cx="8507284" cy="5544616"/>
          </a:xfrm>
        </p:spPr>
        <p:txBody>
          <a:bodyPr/>
          <a:lstStyle/>
          <a:p>
            <a:pPr lvl="0"/>
            <a:r>
              <a:rPr lang="en-US" b="1" dirty="0">
                <a:latin typeface="Times New Roman"/>
                <a:ea typeface="DFKai-SB"/>
                <a:cs typeface="Times New Roman" pitchFamily="18"/>
                <a:sym typeface="Times New Roman"/>
              </a:rPr>
              <a:t>Sports foods</a:t>
            </a:r>
            <a:r>
              <a:rPr lang="zh-TW" b="1" dirty="0">
                <a:latin typeface="Times New Roman"/>
                <a:ea typeface="DFKai-SB"/>
                <a:cs typeface="Times New Roman" pitchFamily="18"/>
                <a:sym typeface="Times New Roman"/>
              </a:rPr>
              <a:t>：</a:t>
            </a:r>
            <a:endParaRPr lang="en-US" b="1" dirty="0">
              <a:latin typeface="Times New Roman"/>
              <a:ea typeface="DFKai-SB"/>
              <a:cs typeface="Times New Roman" pitchFamily="18"/>
              <a:sym typeface="Times New Roman"/>
            </a:endParaRPr>
          </a:p>
          <a:p>
            <a:pPr lvl="1"/>
            <a:r>
              <a:rPr lang="zh-TW" sz="2400" u="sng" dirty="0">
                <a:latin typeface="Times New Roman"/>
                <a:ea typeface="DFKai-SB"/>
                <a:cs typeface="Times New Roman" pitchFamily="18"/>
                <a:sym typeface="Times New Roman"/>
              </a:rPr>
              <a:t>方便可食的</a:t>
            </a:r>
            <a:r>
              <a:rPr lang="en-US" sz="2400" u="sng" dirty="0">
                <a:latin typeface="Times New Roman"/>
                <a:ea typeface="DFKai-SB"/>
                <a:cs typeface="Times New Roman" pitchFamily="18"/>
                <a:sym typeface="Times New Roman"/>
              </a:rPr>
              <a:t> (</a:t>
            </a:r>
            <a:r>
              <a:rPr lang="zh-TW" sz="2400" u="sng" dirty="0">
                <a:latin typeface="Times New Roman"/>
                <a:ea typeface="DFKai-SB"/>
                <a:cs typeface="Times New Roman" pitchFamily="18"/>
                <a:sym typeface="Times New Roman"/>
              </a:rPr>
              <a:t>能量</a:t>
            </a:r>
            <a:r>
              <a:rPr lang="en-US" sz="2400" u="sng" dirty="0">
                <a:latin typeface="Times New Roman"/>
                <a:ea typeface="DFKai-SB"/>
                <a:cs typeface="Times New Roman" pitchFamily="18"/>
                <a:sym typeface="Times New Roman"/>
              </a:rPr>
              <a:t>) </a:t>
            </a:r>
            <a:r>
              <a:rPr lang="zh-TW" sz="2400" u="sng" dirty="0">
                <a:latin typeface="Times New Roman"/>
                <a:ea typeface="DFKai-SB"/>
                <a:cs typeface="Times New Roman" pitchFamily="18"/>
                <a:sym typeface="Times New Roman"/>
              </a:rPr>
              <a:t>營養素型態，提供運動員在不方便或無法食用一般食物時</a:t>
            </a:r>
            <a:r>
              <a:rPr lang="zh-TW" sz="2400" u="sng" dirty="0" smtClean="0">
                <a:latin typeface="Times New Roman"/>
                <a:ea typeface="DFKai-SB"/>
                <a:cs typeface="Times New Roman" pitchFamily="18"/>
                <a:sym typeface="Times New Roman"/>
              </a:rPr>
              <a:t>使用</a:t>
            </a:r>
            <a:endParaRPr lang="en-US" sz="2400" u="sng" dirty="0" smtClean="0">
              <a:latin typeface="Times New Roman"/>
              <a:ea typeface="DFKai-SB"/>
              <a:cs typeface="Times New Roman" pitchFamily="18"/>
              <a:sym typeface="Times New Roman"/>
            </a:endParaRPr>
          </a:p>
          <a:p>
            <a:pPr lvl="0"/>
            <a:r>
              <a:rPr lang="zh-TW" sz="2400" b="1" dirty="0" smtClean="0">
                <a:solidFill>
                  <a:srgbClr val="C00000"/>
                </a:solidFill>
                <a:latin typeface="Times New Roman"/>
                <a:ea typeface="DFKai-SB"/>
                <a:cs typeface="Times New Roman" pitchFamily="18"/>
                <a:sym typeface="Times New Roman"/>
              </a:rPr>
              <a:t>碳水化合物補充</a:t>
            </a:r>
            <a:endParaRPr lang="en-US" sz="2400" b="1" dirty="0" smtClean="0">
              <a:solidFill>
                <a:srgbClr val="C00000"/>
              </a:solidFill>
              <a:latin typeface="Times New Roman"/>
              <a:ea typeface="DFKai-SB"/>
              <a:cs typeface="Times New Roman" pitchFamily="18"/>
              <a:sym typeface="Times New Roman"/>
            </a:endParaRPr>
          </a:p>
          <a:p>
            <a:pPr lvl="1"/>
            <a:r>
              <a:rPr lang="zh-TW" sz="2400" dirty="0" smtClean="0">
                <a:latin typeface="Times New Roman"/>
                <a:ea typeface="DFKai-SB"/>
                <a:cs typeface="Times New Roman" pitchFamily="18"/>
                <a:sym typeface="Times New Roman"/>
              </a:rPr>
              <a:t>運動</a:t>
            </a:r>
            <a:r>
              <a:rPr lang="zh-TW" sz="2400" dirty="0">
                <a:latin typeface="Times New Roman"/>
                <a:ea typeface="DFKai-SB"/>
                <a:cs typeface="Times New Roman" pitchFamily="18"/>
                <a:sym typeface="Times New Roman"/>
              </a:rPr>
              <a:t>飲料、能量飲料、能量果凍、能量果膠、能量棒</a:t>
            </a:r>
            <a:r>
              <a:rPr lang="en-US" sz="2400" dirty="0">
                <a:latin typeface="Times New Roman"/>
                <a:ea typeface="DFKai-SB"/>
                <a:cs typeface="Times New Roman" pitchFamily="18"/>
                <a:sym typeface="Times New Roman"/>
              </a:rPr>
              <a:t>…..</a:t>
            </a:r>
          </a:p>
          <a:p>
            <a:pPr lvl="0"/>
            <a:r>
              <a:rPr lang="zh-TW" sz="2400" b="1" dirty="0" smtClean="0">
                <a:solidFill>
                  <a:srgbClr val="C00000"/>
                </a:solidFill>
                <a:latin typeface="Times New Roman"/>
                <a:ea typeface="DFKai-SB"/>
                <a:cs typeface="Times New Roman" pitchFamily="18"/>
                <a:sym typeface="Times New Roman"/>
              </a:rPr>
              <a:t>液體</a:t>
            </a:r>
            <a:r>
              <a:rPr lang="zh-TW" sz="2400" b="1" dirty="0">
                <a:solidFill>
                  <a:srgbClr val="C00000"/>
                </a:solidFill>
                <a:latin typeface="Times New Roman"/>
                <a:ea typeface="DFKai-SB"/>
                <a:cs typeface="Times New Roman" pitchFamily="18"/>
                <a:sym typeface="Times New Roman"/>
              </a:rPr>
              <a:t>代餐</a:t>
            </a:r>
            <a:r>
              <a:rPr lang="en-US" sz="2400" b="1" dirty="0">
                <a:solidFill>
                  <a:srgbClr val="C00000"/>
                </a:solidFill>
                <a:latin typeface="Times New Roman"/>
                <a:ea typeface="DFKai-SB"/>
                <a:cs typeface="Times New Roman" pitchFamily="18"/>
                <a:sym typeface="Times New Roman"/>
              </a:rPr>
              <a:t> </a:t>
            </a:r>
          </a:p>
          <a:p>
            <a:pPr lvl="1"/>
            <a:r>
              <a:rPr lang="zh-TW" sz="2400" dirty="0">
                <a:latin typeface="Times New Roman"/>
                <a:ea typeface="DFKai-SB"/>
                <a:cs typeface="Times New Roman" pitchFamily="18"/>
                <a:sym typeface="Times New Roman"/>
              </a:rPr>
              <a:t>均衡營養配方例如安素、立</a:t>
            </a:r>
            <a:r>
              <a:rPr lang="zh-TW" sz="2400" dirty="0" smtClean="0">
                <a:latin typeface="Times New Roman"/>
                <a:ea typeface="DFKai-SB"/>
                <a:cs typeface="Times New Roman" pitchFamily="18"/>
                <a:sym typeface="Times New Roman"/>
              </a:rPr>
              <a:t>攝</a:t>
            </a:r>
            <a:r>
              <a:rPr lang="zh-TW" altLang="en-US" sz="2400" dirty="0">
                <a:latin typeface="Times New Roman"/>
                <a:ea typeface="DFKai-SB"/>
                <a:cs typeface="Times New Roman" pitchFamily="18"/>
                <a:sym typeface="Times New Roman"/>
              </a:rPr>
              <a:t>適</a:t>
            </a:r>
            <a:r>
              <a:rPr lang="zh-TW" sz="2400" dirty="0" smtClean="0">
                <a:latin typeface="Times New Roman"/>
                <a:ea typeface="DFKai-SB"/>
                <a:cs typeface="Times New Roman" pitchFamily="18"/>
                <a:sym typeface="Times New Roman"/>
              </a:rPr>
              <a:t>、</a:t>
            </a:r>
            <a:r>
              <a:rPr lang="zh-TW" sz="2400" dirty="0">
                <a:latin typeface="Times New Roman"/>
                <a:ea typeface="DFKai-SB"/>
                <a:cs typeface="Times New Roman" pitchFamily="18"/>
                <a:sym typeface="Times New Roman"/>
              </a:rPr>
              <a:t>代餐粉</a:t>
            </a:r>
            <a:r>
              <a:rPr lang="en-US" sz="2400" dirty="0" smtClean="0">
                <a:latin typeface="Times New Roman"/>
                <a:ea typeface="DFKai-SB"/>
                <a:cs typeface="Times New Roman" pitchFamily="18"/>
                <a:sym typeface="Times New Roman"/>
              </a:rPr>
              <a:t>…</a:t>
            </a:r>
          </a:p>
          <a:p>
            <a:pPr lvl="0"/>
            <a:r>
              <a:rPr lang="zh-TW" altLang="zh-TW" sz="2400" b="1" dirty="0">
                <a:solidFill>
                  <a:srgbClr val="C00000"/>
                </a:solidFill>
                <a:latin typeface="Times New Roman"/>
                <a:ea typeface="DFKai-SB"/>
                <a:cs typeface="Times New Roman" pitchFamily="18"/>
                <a:sym typeface="Times New Roman"/>
              </a:rPr>
              <a:t>蛋白質與胺基酸補充</a:t>
            </a:r>
            <a:endParaRPr lang="en-US" altLang="zh-TW" sz="2400" b="1" dirty="0">
              <a:solidFill>
                <a:srgbClr val="C00000"/>
              </a:solidFill>
              <a:latin typeface="Times New Roman"/>
              <a:ea typeface="DFKai-SB"/>
              <a:cs typeface="Times New Roman" pitchFamily="18"/>
              <a:sym typeface="Times New Roman"/>
            </a:endParaRPr>
          </a:p>
          <a:p>
            <a:pPr lvl="1"/>
            <a:r>
              <a:rPr lang="zh-TW" altLang="zh-TW" sz="2400" dirty="0">
                <a:latin typeface="Times New Roman"/>
                <a:ea typeface="DFKai-SB"/>
                <a:cs typeface="Times New Roman" pitchFamily="18"/>
                <a:sym typeface="Times New Roman"/>
              </a:rPr>
              <a:t>酪蛋白、乳清蛋白、大豆蛋白</a:t>
            </a:r>
            <a:r>
              <a:rPr lang="en-US" altLang="zh-TW" sz="2400" dirty="0" smtClean="0">
                <a:latin typeface="Times New Roman"/>
                <a:ea typeface="DFKai-SB"/>
                <a:cs typeface="Times New Roman" pitchFamily="18"/>
                <a:sym typeface="Times New Roman"/>
              </a:rPr>
              <a:t>….</a:t>
            </a:r>
          </a:p>
          <a:p>
            <a:pPr lvl="0"/>
            <a:r>
              <a:rPr lang="zh-TW" altLang="en-US" sz="2400" b="1" dirty="0">
                <a:solidFill>
                  <a:srgbClr val="C00000"/>
                </a:solidFill>
                <a:latin typeface="Times New Roman"/>
                <a:ea typeface="DFKai-SB"/>
                <a:cs typeface="Times New Roman" pitchFamily="18"/>
                <a:sym typeface="Times New Roman"/>
              </a:rPr>
              <a:t>電解質</a:t>
            </a:r>
            <a:r>
              <a:rPr lang="zh-TW" altLang="zh-TW" sz="2400" b="1" dirty="0">
                <a:solidFill>
                  <a:srgbClr val="C00000"/>
                </a:solidFill>
                <a:latin typeface="Times New Roman"/>
                <a:ea typeface="DFKai-SB"/>
                <a:cs typeface="Times New Roman" pitchFamily="18"/>
                <a:sym typeface="Times New Roman"/>
              </a:rPr>
              <a:t>補充</a:t>
            </a:r>
            <a:endParaRPr lang="en-US" altLang="zh-TW" sz="2400" b="1" dirty="0">
              <a:solidFill>
                <a:srgbClr val="C00000"/>
              </a:solidFill>
              <a:latin typeface="Times New Roman"/>
              <a:ea typeface="DFKai-SB"/>
              <a:cs typeface="Times New Roman" pitchFamily="18"/>
              <a:sym typeface="Times New Roman"/>
            </a:endParaRPr>
          </a:p>
          <a:p>
            <a:pPr lvl="1"/>
            <a:r>
              <a:rPr lang="zh-TW" altLang="zh-TW" sz="2400" dirty="0">
                <a:latin typeface="Times New Roman"/>
                <a:ea typeface="DFKai-SB"/>
                <a:cs typeface="Times New Roman" pitchFamily="18"/>
                <a:sym typeface="Times New Roman"/>
              </a:rPr>
              <a:t>運動飲料、</a:t>
            </a:r>
            <a:r>
              <a:rPr lang="zh-TW" altLang="en-US" sz="2400" dirty="0">
                <a:latin typeface="Times New Roman"/>
                <a:ea typeface="DFKai-SB"/>
                <a:cs typeface="Times New Roman" pitchFamily="18"/>
                <a:sym typeface="Times New Roman"/>
              </a:rPr>
              <a:t>電解質粉、電解質錠</a:t>
            </a:r>
            <a:r>
              <a:rPr lang="en-US" altLang="zh-TW" sz="2400" dirty="0">
                <a:latin typeface="Times New Roman"/>
                <a:ea typeface="DFKai-SB"/>
                <a:cs typeface="Times New Roman" pitchFamily="18"/>
                <a:sym typeface="Times New Roman"/>
              </a:rPr>
              <a:t>…</a:t>
            </a:r>
          </a:p>
          <a:p>
            <a:pPr lvl="1"/>
            <a:endParaRPr lang="en-US" altLang="zh-TW" sz="2400" dirty="0">
              <a:latin typeface="Times New Roman"/>
              <a:ea typeface="DFKai-SB"/>
              <a:cs typeface="Times New Roman" pitchFamily="18"/>
              <a:sym typeface="Times New Roman"/>
            </a:endParaRPr>
          </a:p>
          <a:p>
            <a:pPr lvl="1"/>
            <a:endParaRPr lang="en-US" sz="2400" dirty="0">
              <a:latin typeface="Times New Roman"/>
              <a:ea typeface="DFKai-SB"/>
              <a:cs typeface="Times New Roman" pitchFamily="18"/>
              <a:sym typeface="Times New Roman"/>
            </a:endParaRPr>
          </a:p>
        </p:txBody>
      </p:sp>
      <p:pic>
        <p:nvPicPr>
          <p:cNvPr id="4" name="圖片 3"/>
          <p:cNvPicPr>
            <a:picLocks noChangeAspect="1"/>
          </p:cNvPicPr>
          <p:nvPr/>
        </p:nvPicPr>
        <p:blipFill>
          <a:blip r:embed="rId3"/>
          <a:stretch>
            <a:fillRect/>
          </a:stretch>
        </p:blipFill>
        <p:spPr>
          <a:xfrm>
            <a:off x="6505881" y="4365104"/>
            <a:ext cx="2170575" cy="2170575"/>
          </a:xfrm>
          <a:prstGeom prst="rect">
            <a:avLst/>
          </a:prstGeom>
        </p:spPr>
      </p:pic>
    </p:spTree>
    <p:extLst>
      <p:ext uri="{BB962C8B-B14F-4D97-AF65-F5344CB8AC3E}">
        <p14:creationId xmlns:p14="http://schemas.microsoft.com/office/powerpoint/2010/main" val="354593929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sz="3200" b="1" dirty="0">
                <a:latin typeface="Times New Roman"/>
                <a:ea typeface="DFKai-SB"/>
                <a:cs typeface="Times New Roman" pitchFamily="18"/>
                <a:sym typeface="Times New Roman"/>
              </a:rPr>
              <a:t>運動增補</a:t>
            </a:r>
            <a:r>
              <a:rPr lang="zh-TW" sz="3200" b="1" dirty="0" smtClean="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827584" y="1417640"/>
            <a:ext cx="7859215" cy="3811560"/>
          </a:xfrm>
        </p:spPr>
        <p:txBody>
          <a:bodyPr/>
          <a:lstStyle/>
          <a:p>
            <a:r>
              <a:rPr lang="zh-TW" altLang="en-US" b="1" dirty="0">
                <a:latin typeface="Times New Roman"/>
                <a:ea typeface="DFKai-SB"/>
                <a:cs typeface="Times New Roman" pitchFamily="18"/>
                <a:sym typeface="Times New Roman"/>
              </a:rPr>
              <a:t>胺基酸補充劑</a:t>
            </a:r>
            <a:endParaRPr lang="en-US" altLang="zh-TW" b="1" dirty="0">
              <a:latin typeface="Times New Roman"/>
              <a:ea typeface="DFKai-SB"/>
              <a:cs typeface="Times New Roman" pitchFamily="18"/>
              <a:sym typeface="Times New Roman"/>
            </a:endParaRPr>
          </a:p>
          <a:p>
            <a:pPr lvl="1"/>
            <a:r>
              <a:rPr lang="zh-TW" altLang="en-US" dirty="0" smtClean="0">
                <a:latin typeface="Times New Roman"/>
                <a:ea typeface="DFKai-SB"/>
                <a:cs typeface="Times New Roman" pitchFamily="18"/>
                <a:sym typeface="Times New Roman"/>
              </a:rPr>
              <a:t>白胺酸 </a:t>
            </a:r>
            <a:r>
              <a:rPr lang="en-US" altLang="zh-TW" dirty="0" smtClean="0">
                <a:latin typeface="Times New Roman"/>
                <a:ea typeface="DFKai-SB"/>
                <a:cs typeface="Times New Roman" pitchFamily="18"/>
                <a:sym typeface="Times New Roman"/>
              </a:rPr>
              <a:t>(leucine)</a:t>
            </a:r>
          </a:p>
          <a:p>
            <a:pPr lvl="1"/>
            <a:r>
              <a:rPr lang="en-US" altLang="zh-TW" dirty="0" smtClean="0">
                <a:latin typeface="Times New Roman"/>
                <a:ea typeface="DFKai-SB"/>
                <a:cs typeface="Times New Roman" pitchFamily="18"/>
                <a:sym typeface="Times New Roman"/>
              </a:rPr>
              <a:t>β-</a:t>
            </a:r>
            <a:r>
              <a:rPr lang="zh-TW" altLang="en-US" dirty="0" smtClean="0">
                <a:latin typeface="Times New Roman"/>
                <a:ea typeface="DFKai-SB"/>
                <a:cs typeface="Times New Roman" pitchFamily="18"/>
                <a:sym typeface="Times New Roman"/>
              </a:rPr>
              <a:t>羥基</a:t>
            </a:r>
            <a:r>
              <a:rPr lang="en-US" altLang="zh-TW" dirty="0">
                <a:latin typeface="Times New Roman"/>
                <a:ea typeface="DFKai-SB"/>
                <a:cs typeface="Times New Roman" pitchFamily="18"/>
                <a:sym typeface="Times New Roman"/>
              </a:rPr>
              <a:t>-</a:t>
            </a:r>
            <a:r>
              <a:rPr lang="en-US" altLang="zh-TW" dirty="0" smtClean="0">
                <a:latin typeface="Times New Roman"/>
                <a:ea typeface="DFKai-SB"/>
                <a:cs typeface="Times New Roman" pitchFamily="18"/>
                <a:sym typeface="Times New Roman"/>
              </a:rPr>
              <a:t>β-</a:t>
            </a:r>
            <a:r>
              <a:rPr lang="zh-TW" altLang="en-US" dirty="0" smtClean="0">
                <a:latin typeface="Times New Roman"/>
                <a:ea typeface="DFKai-SB"/>
                <a:cs typeface="Times New Roman" pitchFamily="18"/>
                <a:sym typeface="Times New Roman"/>
              </a:rPr>
              <a:t>甲基</a:t>
            </a:r>
            <a:r>
              <a:rPr lang="zh-TW" altLang="en-US" dirty="0">
                <a:latin typeface="Times New Roman"/>
                <a:ea typeface="DFKai-SB"/>
                <a:cs typeface="Times New Roman" pitchFamily="18"/>
                <a:sym typeface="Times New Roman"/>
              </a:rPr>
              <a:t>丁</a:t>
            </a:r>
            <a:r>
              <a:rPr lang="zh-TW" altLang="en-US" dirty="0" smtClean="0">
                <a:latin typeface="Times New Roman"/>
                <a:ea typeface="DFKai-SB"/>
                <a:cs typeface="Times New Roman" pitchFamily="18"/>
                <a:sym typeface="Times New Roman"/>
              </a:rPr>
              <a:t>酸 </a:t>
            </a:r>
            <a:r>
              <a:rPr lang="en-US" altLang="zh-TW" dirty="0" smtClean="0">
                <a:latin typeface="Times New Roman"/>
                <a:ea typeface="DFKai-SB"/>
                <a:cs typeface="Times New Roman" pitchFamily="18"/>
                <a:sym typeface="Times New Roman"/>
              </a:rPr>
              <a:t>(HMB)</a:t>
            </a:r>
            <a:r>
              <a:rPr lang="zh-TW" altLang="en-US" dirty="0" smtClean="0">
                <a:latin typeface="Times New Roman"/>
                <a:ea typeface="DFKai-SB"/>
                <a:cs typeface="Times New Roman" pitchFamily="18"/>
                <a:sym typeface="Times New Roman"/>
              </a:rPr>
              <a:t>   </a:t>
            </a:r>
            <a:r>
              <a:rPr lang="en-US" altLang="zh-TW" sz="2000" dirty="0" smtClean="0">
                <a:latin typeface="Times New Roman"/>
                <a:ea typeface="DFKai-SB"/>
                <a:cs typeface="Times New Roman" pitchFamily="18"/>
                <a:sym typeface="Times New Roman"/>
              </a:rPr>
              <a:t>[</a:t>
            </a:r>
            <a:r>
              <a:rPr lang="zh-TW" altLang="en-US" sz="2000" dirty="0" smtClean="0">
                <a:latin typeface="Times New Roman"/>
                <a:ea typeface="DFKai-SB"/>
                <a:cs typeface="Times New Roman" pitchFamily="18"/>
                <a:sym typeface="Times New Roman"/>
              </a:rPr>
              <a:t>白胺酸代謝物</a:t>
            </a:r>
            <a:r>
              <a:rPr lang="en-US" altLang="zh-TW" sz="2000" dirty="0" smtClean="0">
                <a:latin typeface="Times New Roman"/>
                <a:ea typeface="DFKai-SB"/>
                <a:cs typeface="Times New Roman" pitchFamily="18"/>
                <a:sym typeface="Times New Roman"/>
              </a:rPr>
              <a:t>]</a:t>
            </a:r>
          </a:p>
          <a:p>
            <a:pPr lvl="1"/>
            <a:r>
              <a:rPr lang="zh-TW" altLang="en-US" dirty="0" smtClean="0">
                <a:latin typeface="Times New Roman"/>
                <a:ea typeface="DFKai-SB"/>
                <a:cs typeface="Times New Roman" pitchFamily="18"/>
                <a:sym typeface="Times New Roman"/>
              </a:rPr>
              <a:t>支鏈胺基酸 </a:t>
            </a:r>
            <a:r>
              <a:rPr lang="en-US" altLang="zh-TW" dirty="0" smtClean="0">
                <a:latin typeface="Times New Roman"/>
                <a:ea typeface="DFKai-SB"/>
                <a:cs typeface="Times New Roman" pitchFamily="18"/>
                <a:sym typeface="Times New Roman"/>
              </a:rPr>
              <a:t>(BCAA)</a:t>
            </a:r>
            <a:r>
              <a:rPr lang="zh-TW" altLang="en-US" dirty="0" smtClean="0">
                <a:latin typeface="Times New Roman"/>
                <a:ea typeface="DFKai-SB"/>
                <a:cs typeface="Times New Roman" pitchFamily="18"/>
                <a:sym typeface="Times New Roman"/>
              </a:rPr>
              <a:t>    </a:t>
            </a:r>
            <a:r>
              <a:rPr lang="en-US" altLang="zh-TW" sz="2000" dirty="0" smtClean="0">
                <a:latin typeface="Times New Roman"/>
                <a:ea typeface="DFKai-SB"/>
                <a:cs typeface="Times New Roman" pitchFamily="18"/>
                <a:sym typeface="Times New Roman"/>
              </a:rPr>
              <a:t>[</a:t>
            </a:r>
            <a:r>
              <a:rPr lang="zh-TW" altLang="en-US" sz="2000" dirty="0">
                <a:latin typeface="Times New Roman"/>
                <a:ea typeface="DFKai-SB"/>
                <a:cs typeface="Times New Roman" pitchFamily="18"/>
                <a:sym typeface="Times New Roman"/>
              </a:rPr>
              <a:t>白胺酸、異白胺酸、</a:t>
            </a:r>
            <a:r>
              <a:rPr lang="zh-TW" altLang="en-US" sz="2000" dirty="0" smtClean="0">
                <a:latin typeface="Times New Roman"/>
                <a:ea typeface="DFKai-SB"/>
                <a:cs typeface="Times New Roman" pitchFamily="18"/>
                <a:sym typeface="Times New Roman"/>
              </a:rPr>
              <a:t>纈</a:t>
            </a:r>
            <a:r>
              <a:rPr lang="zh-TW" altLang="en-US" sz="2000" dirty="0">
                <a:latin typeface="Times New Roman"/>
                <a:ea typeface="DFKai-SB"/>
                <a:cs typeface="Times New Roman" pitchFamily="18"/>
                <a:sym typeface="Times New Roman"/>
              </a:rPr>
              <a:t>胺</a:t>
            </a:r>
            <a:r>
              <a:rPr lang="zh-TW" altLang="en-US" sz="2000" dirty="0" smtClean="0">
                <a:latin typeface="Times New Roman"/>
                <a:ea typeface="DFKai-SB"/>
                <a:cs typeface="Times New Roman" pitchFamily="18"/>
                <a:sym typeface="Times New Roman"/>
              </a:rPr>
              <a:t>酸</a:t>
            </a:r>
            <a:r>
              <a:rPr lang="en-US" altLang="zh-TW" sz="2000" dirty="0" smtClean="0">
                <a:latin typeface="Times New Roman"/>
                <a:ea typeface="DFKai-SB"/>
                <a:cs typeface="Times New Roman" pitchFamily="18"/>
                <a:sym typeface="Times New Roman"/>
              </a:rPr>
              <a:t>]</a:t>
            </a:r>
          </a:p>
          <a:p>
            <a:pPr lvl="1"/>
            <a:r>
              <a:rPr lang="el-GR" altLang="zh-TW" dirty="0" smtClean="0">
                <a:latin typeface="Times New Roman"/>
                <a:ea typeface="DFKai-SB"/>
                <a:cs typeface="Times New Roman" pitchFamily="18"/>
                <a:sym typeface="Times New Roman"/>
              </a:rPr>
              <a:t>β-</a:t>
            </a:r>
            <a:r>
              <a:rPr lang="zh-TW" altLang="en-US" dirty="0" smtClean="0">
                <a:latin typeface="Times New Roman"/>
                <a:ea typeface="DFKai-SB"/>
                <a:cs typeface="Times New Roman" pitchFamily="18"/>
                <a:sym typeface="Times New Roman"/>
              </a:rPr>
              <a:t>丙胺酸 </a:t>
            </a:r>
            <a:r>
              <a:rPr lang="en-US" altLang="zh-TW" dirty="0" smtClean="0">
                <a:latin typeface="Times New Roman"/>
                <a:ea typeface="DFKai-SB"/>
                <a:cs typeface="Times New Roman" pitchFamily="18"/>
                <a:sym typeface="Times New Roman"/>
              </a:rPr>
              <a:t>(</a:t>
            </a:r>
            <a:r>
              <a:rPr lang="el-GR" altLang="zh-TW" dirty="0" smtClean="0">
                <a:latin typeface="Times New Roman"/>
                <a:ea typeface="DFKai-SB"/>
                <a:cs typeface="Times New Roman" pitchFamily="18"/>
                <a:sym typeface="Times New Roman"/>
              </a:rPr>
              <a:t>β</a:t>
            </a:r>
            <a:r>
              <a:rPr lang="en-US" altLang="zh-TW" dirty="0" smtClean="0">
                <a:latin typeface="Times New Roman"/>
                <a:ea typeface="DFKai-SB"/>
                <a:cs typeface="Times New Roman" pitchFamily="18"/>
                <a:sym typeface="Times New Roman"/>
              </a:rPr>
              <a:t>-alanine)</a:t>
            </a:r>
          </a:p>
          <a:p>
            <a:pPr lvl="1"/>
            <a:r>
              <a:rPr lang="zh-TW" altLang="en-US" dirty="0" smtClean="0">
                <a:latin typeface="Times New Roman"/>
                <a:ea typeface="DFKai-SB"/>
                <a:cs typeface="Times New Roman" pitchFamily="18"/>
                <a:sym typeface="Times New Roman"/>
              </a:rPr>
              <a:t>麩</a:t>
            </a:r>
            <a:r>
              <a:rPr lang="zh-TW" altLang="en-US" dirty="0">
                <a:latin typeface="Times New Roman"/>
                <a:ea typeface="DFKai-SB"/>
                <a:cs typeface="Times New Roman" pitchFamily="18"/>
                <a:sym typeface="Times New Roman"/>
              </a:rPr>
              <a:t>醯</a:t>
            </a:r>
            <a:r>
              <a:rPr lang="zh-TW" altLang="en-US" dirty="0" smtClean="0">
                <a:latin typeface="Times New Roman"/>
                <a:ea typeface="DFKai-SB"/>
                <a:cs typeface="Times New Roman" pitchFamily="18"/>
                <a:sym typeface="Times New Roman"/>
              </a:rPr>
              <a:t>胺 </a:t>
            </a:r>
            <a:r>
              <a:rPr lang="en-US" altLang="zh-TW" dirty="0" smtClean="0">
                <a:latin typeface="Times New Roman"/>
                <a:ea typeface="DFKai-SB"/>
                <a:cs typeface="Times New Roman" pitchFamily="18"/>
                <a:sym typeface="Times New Roman"/>
              </a:rPr>
              <a:t>(glutamine)</a:t>
            </a:r>
            <a:endParaRPr lang="en-US" altLang="zh-TW" dirty="0">
              <a:latin typeface="Times New Roman"/>
              <a:ea typeface="DFKai-SB"/>
              <a:cs typeface="Times New Roman" pitchFamily="18"/>
              <a:sym typeface="Times New Roman"/>
            </a:endParaRPr>
          </a:p>
          <a:p>
            <a:pPr lvl="1"/>
            <a:r>
              <a:rPr lang="zh-TW" altLang="en-US" dirty="0" smtClean="0">
                <a:latin typeface="Times New Roman"/>
                <a:ea typeface="DFKai-SB"/>
                <a:cs typeface="Times New Roman" pitchFamily="18"/>
                <a:sym typeface="Times New Roman"/>
              </a:rPr>
              <a:t>精</a:t>
            </a:r>
            <a:r>
              <a:rPr lang="zh-TW" altLang="en-US" dirty="0">
                <a:latin typeface="Times New Roman"/>
                <a:ea typeface="DFKai-SB"/>
                <a:cs typeface="Times New Roman" pitchFamily="18"/>
                <a:sym typeface="Times New Roman"/>
              </a:rPr>
              <a:t>胺酸 </a:t>
            </a:r>
            <a:r>
              <a:rPr lang="en-US" altLang="zh-TW" dirty="0">
                <a:latin typeface="Times New Roman"/>
                <a:ea typeface="DFKai-SB"/>
                <a:cs typeface="Times New Roman" pitchFamily="18"/>
                <a:sym typeface="Times New Roman"/>
              </a:rPr>
              <a:t>(arginine</a:t>
            </a:r>
            <a:r>
              <a:rPr lang="en-US" altLang="zh-TW" dirty="0" smtClean="0">
                <a:latin typeface="Times New Roman"/>
                <a:ea typeface="DFKai-SB"/>
                <a:cs typeface="Times New Roman" pitchFamily="18"/>
                <a:sym typeface="Times New Roman"/>
              </a:rPr>
              <a:t>)</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879" y="3856953"/>
            <a:ext cx="3851920" cy="2744493"/>
          </a:xfrm>
          <a:prstGeom prst="rect">
            <a:avLst/>
          </a:prstGeom>
        </p:spPr>
      </p:pic>
    </p:spTree>
    <p:extLst>
      <p:ext uri="{BB962C8B-B14F-4D97-AF65-F5344CB8AC3E}">
        <p14:creationId xmlns:p14="http://schemas.microsoft.com/office/powerpoint/2010/main" val="20656122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en-US" altLang="zh-TW" sz="3200" b="1" dirty="0">
                <a:latin typeface="Times New Roman"/>
                <a:ea typeface="DFKai-SB"/>
                <a:cs typeface="Times New Roman" pitchFamily="18"/>
                <a:sym typeface="Times New Roman"/>
              </a:rPr>
              <a:t> </a:t>
            </a:r>
            <a:r>
              <a:rPr lang="zh-TW" altLang="en-US" sz="3200" b="1" dirty="0" smtClean="0">
                <a:latin typeface="Times New Roman"/>
                <a:ea typeface="DFKai-SB"/>
                <a:cs typeface="Times New Roman" pitchFamily="18"/>
                <a:sym typeface="Times New Roman"/>
              </a:rPr>
              <a:t>胺基酸補充</a:t>
            </a:r>
            <a:r>
              <a:rPr lang="zh-TW" altLang="en-US" sz="3200" b="1" dirty="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251520" y="1340768"/>
            <a:ext cx="8507284" cy="4248472"/>
          </a:xfrm>
        </p:spPr>
        <p:txBody>
          <a:bodyPr/>
          <a:lstStyle/>
          <a:p>
            <a:pPr lvl="0"/>
            <a:r>
              <a:rPr lang="zh-TW" altLang="en-US" sz="2800" b="1" dirty="0">
                <a:latin typeface="Times New Roman"/>
                <a:ea typeface="DFKai-SB"/>
                <a:cs typeface="Times New Roman" pitchFamily="18"/>
                <a:sym typeface="Times New Roman"/>
              </a:rPr>
              <a:t>白胺酸</a:t>
            </a:r>
            <a:r>
              <a:rPr lang="en-US" altLang="zh-TW" sz="2800" b="1" dirty="0" smtClean="0">
                <a:latin typeface="Times New Roman"/>
                <a:ea typeface="DFKai-SB"/>
                <a:cs typeface="Times New Roman" pitchFamily="18"/>
                <a:sym typeface="Times New Roman"/>
              </a:rPr>
              <a:t>(leucine) </a:t>
            </a:r>
          </a:p>
          <a:p>
            <a:pPr lvl="1"/>
            <a:r>
              <a:rPr lang="zh-TW" altLang="en-US" sz="2400" dirty="0">
                <a:solidFill>
                  <a:schemeClr val="tx1"/>
                </a:solidFill>
                <a:latin typeface="Times New Roman"/>
                <a:ea typeface="DFKai-SB"/>
                <a:cs typeface="Times New Roman" pitchFamily="18"/>
                <a:sym typeface="Times New Roman"/>
              </a:rPr>
              <a:t>必需胺基</a:t>
            </a:r>
            <a:r>
              <a:rPr lang="zh-TW" altLang="en-US" sz="2400" dirty="0" smtClean="0">
                <a:solidFill>
                  <a:schemeClr val="tx1"/>
                </a:solidFill>
                <a:latin typeface="Times New Roman"/>
                <a:ea typeface="DFKai-SB"/>
                <a:cs typeface="Times New Roman" pitchFamily="18"/>
                <a:sym typeface="Times New Roman"/>
              </a:rPr>
              <a:t>酸，支</a:t>
            </a:r>
            <a:r>
              <a:rPr lang="zh-TW" altLang="en-US" sz="2400" dirty="0">
                <a:solidFill>
                  <a:schemeClr val="tx1"/>
                </a:solidFill>
                <a:latin typeface="Times New Roman"/>
                <a:ea typeface="DFKai-SB"/>
                <a:cs typeface="Times New Roman" pitchFamily="18"/>
                <a:sym typeface="Times New Roman"/>
              </a:rPr>
              <a:t>鏈胺基酸 </a:t>
            </a:r>
            <a:r>
              <a:rPr lang="en-US" altLang="zh-TW" sz="2400" dirty="0">
                <a:solidFill>
                  <a:schemeClr val="tx1"/>
                </a:solidFill>
                <a:latin typeface="Times New Roman"/>
                <a:ea typeface="DFKai-SB"/>
                <a:cs typeface="Times New Roman" pitchFamily="18"/>
                <a:sym typeface="Times New Roman"/>
              </a:rPr>
              <a:t>(BCAAs) </a:t>
            </a:r>
            <a:r>
              <a:rPr lang="zh-TW" altLang="en-US" sz="2400" dirty="0">
                <a:solidFill>
                  <a:schemeClr val="tx1"/>
                </a:solidFill>
                <a:latin typeface="Times New Roman"/>
                <a:ea typeface="DFKai-SB"/>
                <a:cs typeface="Times New Roman" pitchFamily="18"/>
                <a:sym typeface="Times New Roman"/>
              </a:rPr>
              <a:t>之一</a:t>
            </a:r>
            <a:r>
              <a:rPr lang="en-US" altLang="zh-TW" sz="2400" dirty="0">
                <a:solidFill>
                  <a:schemeClr val="tx1"/>
                </a:solidFill>
                <a:latin typeface="Times New Roman"/>
                <a:ea typeface="DFKai-SB"/>
                <a:cs typeface="Times New Roman" pitchFamily="18"/>
                <a:sym typeface="Times New Roman"/>
              </a:rPr>
              <a:t> </a:t>
            </a:r>
            <a:endParaRPr lang="en-US" altLang="zh-TW" sz="2400" dirty="0" smtClean="0">
              <a:solidFill>
                <a:schemeClr val="tx1"/>
              </a:solidFill>
              <a:latin typeface="Times New Roman"/>
              <a:ea typeface="DFKai-SB"/>
              <a:cs typeface="Times New Roman" pitchFamily="18"/>
              <a:sym typeface="Times New Roman"/>
            </a:endParaRPr>
          </a:p>
          <a:p>
            <a:pPr lvl="1"/>
            <a:r>
              <a:rPr lang="zh-TW" altLang="en-US" sz="2400" dirty="0">
                <a:solidFill>
                  <a:schemeClr val="tx1"/>
                </a:solidFill>
                <a:latin typeface="Times New Roman"/>
                <a:ea typeface="DFKai-SB"/>
                <a:cs typeface="Times New Roman" pitchFamily="18"/>
                <a:sym typeface="Times New Roman"/>
              </a:rPr>
              <a:t>刺激肌肉蛋白質</a:t>
            </a:r>
            <a:r>
              <a:rPr lang="zh-TW" altLang="en-US" sz="2400" dirty="0" smtClean="0">
                <a:solidFill>
                  <a:schemeClr val="tx1"/>
                </a:solidFill>
                <a:latin typeface="Times New Roman"/>
                <a:ea typeface="DFKai-SB"/>
                <a:cs typeface="Times New Roman" pitchFamily="18"/>
                <a:sym typeface="Times New Roman"/>
              </a:rPr>
              <a:t>合成，降低</a:t>
            </a:r>
            <a:r>
              <a:rPr lang="zh-TW" altLang="en-US" sz="2400" dirty="0">
                <a:solidFill>
                  <a:schemeClr val="tx1"/>
                </a:solidFill>
                <a:latin typeface="Times New Roman"/>
                <a:ea typeface="DFKai-SB"/>
                <a:cs typeface="Times New Roman" pitchFamily="18"/>
                <a:sym typeface="Times New Roman"/>
              </a:rPr>
              <a:t>蛋白質</a:t>
            </a:r>
            <a:r>
              <a:rPr lang="zh-TW" altLang="en-US" sz="2400" dirty="0" smtClean="0">
                <a:solidFill>
                  <a:schemeClr val="tx1"/>
                </a:solidFill>
                <a:latin typeface="Times New Roman"/>
                <a:ea typeface="DFKai-SB"/>
                <a:cs typeface="Times New Roman" pitchFamily="18"/>
                <a:sym typeface="Times New Roman"/>
              </a:rPr>
              <a:t>分解</a:t>
            </a:r>
            <a:endParaRPr lang="en-US" altLang="zh-TW" sz="2400" dirty="0" smtClean="0">
              <a:solidFill>
                <a:schemeClr val="tx1"/>
              </a:solidFill>
              <a:latin typeface="Times New Roman"/>
              <a:ea typeface="DFKai-SB"/>
              <a:cs typeface="Times New Roman" pitchFamily="18"/>
              <a:sym typeface="Times New Roman"/>
            </a:endParaRPr>
          </a:p>
          <a:p>
            <a:pPr lvl="0"/>
            <a:r>
              <a:rPr lang="en-US" altLang="zh-TW" sz="2400" dirty="0" smtClean="0">
                <a:solidFill>
                  <a:srgbClr val="C00000"/>
                </a:solidFill>
                <a:latin typeface="Times New Roman"/>
                <a:ea typeface="DFKai-SB"/>
                <a:cs typeface="Times New Roman" pitchFamily="18"/>
                <a:sym typeface="Times New Roman"/>
              </a:rPr>
              <a:t>Leucine</a:t>
            </a:r>
            <a:r>
              <a:rPr lang="zh-TW" altLang="en-US" sz="2400" dirty="0">
                <a:solidFill>
                  <a:srgbClr val="C00000"/>
                </a:solidFill>
                <a:latin typeface="Times New Roman"/>
                <a:ea typeface="DFKai-SB"/>
                <a:cs typeface="Times New Roman" pitchFamily="18"/>
                <a:sym typeface="Times New Roman"/>
              </a:rPr>
              <a:t>補充：短時間有效，但長時間須配合其他</a:t>
            </a:r>
            <a:r>
              <a:rPr lang="en-US" altLang="zh-TW" sz="2400" dirty="0">
                <a:solidFill>
                  <a:srgbClr val="C00000"/>
                </a:solidFill>
                <a:latin typeface="Times New Roman"/>
                <a:ea typeface="DFKai-SB"/>
                <a:cs typeface="Times New Roman" pitchFamily="18"/>
                <a:sym typeface="Times New Roman"/>
              </a:rPr>
              <a:t>AA</a:t>
            </a:r>
          </a:p>
          <a:p>
            <a:pPr lvl="1"/>
            <a:endParaRPr lang="en-US" altLang="zh-TW" sz="2400" dirty="0" smtClean="0">
              <a:solidFill>
                <a:schemeClr val="tx1"/>
              </a:solidFill>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pic>
        <p:nvPicPr>
          <p:cNvPr id="13" name="Picture 5" descr="L-Leucine.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556792"/>
            <a:ext cx="1783976" cy="11053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935" y="3452367"/>
            <a:ext cx="5183661" cy="304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4085600" y="6486845"/>
            <a:ext cx="4993996" cy="338554"/>
          </a:xfrm>
          <a:prstGeom prst="rect">
            <a:avLst/>
          </a:prstGeom>
        </p:spPr>
        <p:txBody>
          <a:bodyPr wrap="none">
            <a:spAutoFit/>
          </a:bodyPr>
          <a:lstStyle/>
          <a:p>
            <a:r>
              <a:rPr lang="en-US" altLang="zh-TW" sz="1600" dirty="0"/>
              <a:t>Am J </a:t>
            </a:r>
            <a:r>
              <a:rPr lang="en-US" altLang="zh-TW" sz="1600" dirty="0" err="1"/>
              <a:t>Physiol</a:t>
            </a:r>
            <a:r>
              <a:rPr lang="en-US" altLang="zh-TW" sz="1600" dirty="0"/>
              <a:t> </a:t>
            </a:r>
            <a:r>
              <a:rPr lang="en-US" altLang="zh-TW" sz="1600" dirty="0" err="1"/>
              <a:t>Endocrinol</a:t>
            </a:r>
            <a:r>
              <a:rPr lang="en-US" altLang="zh-TW" sz="1600" dirty="0"/>
              <a:t> </a:t>
            </a:r>
            <a:r>
              <a:rPr lang="en-US" altLang="zh-TW" sz="1600" dirty="0" err="1"/>
              <a:t>Metab</a:t>
            </a:r>
            <a:r>
              <a:rPr lang="en-US" altLang="zh-TW" sz="1600" dirty="0"/>
              <a:t>. 2001 Sep;281(3):E466-71.</a:t>
            </a:r>
            <a:endParaRPr lang="zh-TW" altLang="en-US" sz="1600" dirty="0"/>
          </a:p>
        </p:txBody>
      </p:sp>
    </p:spTree>
    <p:extLst>
      <p:ext uri="{BB962C8B-B14F-4D97-AF65-F5344CB8AC3E}">
        <p14:creationId xmlns:p14="http://schemas.microsoft.com/office/powerpoint/2010/main" val="25865386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501008"/>
            <a:ext cx="4608512" cy="301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txBox="1">
            <a:spLocks noGrp="1"/>
          </p:cNvSpPr>
          <p:nvPr>
            <p:ph type="title"/>
          </p:nvPr>
        </p:nvSpPr>
        <p:spPr/>
        <p:txBody>
          <a:bodyPr/>
          <a:lstStyle/>
          <a:p>
            <a:pPr lvl="0"/>
            <a:r>
              <a:rPr lang="en-US" altLang="zh-TW" sz="3200" b="1" dirty="0">
                <a:latin typeface="Times New Roman"/>
                <a:ea typeface="DFKai-SB"/>
                <a:cs typeface="Times New Roman" pitchFamily="18"/>
                <a:sym typeface="Times New Roman"/>
              </a:rPr>
              <a:t> </a:t>
            </a:r>
            <a:r>
              <a:rPr lang="zh-TW" altLang="en-US" sz="3200" b="1" dirty="0" smtClean="0">
                <a:latin typeface="Times New Roman"/>
                <a:ea typeface="DFKai-SB"/>
                <a:cs typeface="Times New Roman" pitchFamily="18"/>
                <a:sym typeface="Times New Roman"/>
              </a:rPr>
              <a:t>胺基酸補充</a:t>
            </a:r>
            <a:r>
              <a:rPr lang="zh-TW" altLang="en-US" sz="3200" b="1" dirty="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313188" y="1340768"/>
            <a:ext cx="8507284" cy="4248472"/>
          </a:xfrm>
        </p:spPr>
        <p:txBody>
          <a:bodyPr/>
          <a:lstStyle/>
          <a:p>
            <a:pPr lvl="0">
              <a:spcBef>
                <a:spcPts val="1800"/>
              </a:spcBef>
            </a:pPr>
            <a:r>
              <a:rPr lang="el-GR" altLang="zh-TW" sz="2800" b="1" dirty="0" smtClean="0">
                <a:latin typeface="Times New Roman"/>
                <a:ea typeface="DFKai-SB"/>
                <a:cs typeface="Times New Roman" pitchFamily="18"/>
                <a:sym typeface="Times New Roman"/>
              </a:rPr>
              <a:t>β-</a:t>
            </a:r>
            <a:r>
              <a:rPr lang="zh-TW" altLang="en-US" sz="2800" b="1" dirty="0" smtClean="0">
                <a:latin typeface="Times New Roman"/>
                <a:ea typeface="DFKai-SB"/>
                <a:cs typeface="Times New Roman" pitchFamily="18"/>
                <a:sym typeface="Times New Roman"/>
              </a:rPr>
              <a:t>羥基</a:t>
            </a:r>
            <a:r>
              <a:rPr lang="en-US" altLang="zh-TW" sz="2800" b="1" dirty="0" smtClean="0">
                <a:latin typeface="Times New Roman"/>
                <a:ea typeface="DFKai-SB"/>
                <a:cs typeface="Times New Roman" pitchFamily="18"/>
                <a:sym typeface="Times New Roman"/>
              </a:rPr>
              <a:t>-</a:t>
            </a:r>
            <a:r>
              <a:rPr lang="el-GR" altLang="zh-TW" sz="2800" b="1" dirty="0" smtClean="0">
                <a:latin typeface="Times New Roman"/>
                <a:ea typeface="DFKai-SB"/>
                <a:cs typeface="Times New Roman" pitchFamily="18"/>
                <a:sym typeface="Times New Roman"/>
              </a:rPr>
              <a:t>β-</a:t>
            </a:r>
            <a:r>
              <a:rPr lang="zh-TW" altLang="en-US" sz="2800" b="1" dirty="0">
                <a:latin typeface="Times New Roman"/>
                <a:ea typeface="DFKai-SB"/>
                <a:cs typeface="Times New Roman" pitchFamily="18"/>
                <a:sym typeface="Times New Roman"/>
              </a:rPr>
              <a:t>甲基丁酸</a:t>
            </a:r>
            <a:r>
              <a:rPr lang="en-US" altLang="zh-TW" sz="2800" b="1" dirty="0">
                <a:latin typeface="Times New Roman"/>
                <a:ea typeface="DFKai-SB"/>
                <a:cs typeface="Times New Roman" pitchFamily="18"/>
                <a:sym typeface="Times New Roman"/>
              </a:rPr>
              <a:t>(HMB)</a:t>
            </a:r>
            <a:endParaRPr lang="en-US" altLang="zh-TW" sz="2800" b="1" dirty="0" smtClean="0">
              <a:latin typeface="Times New Roman"/>
              <a:ea typeface="DFKai-SB"/>
              <a:cs typeface="Times New Roman" pitchFamily="18"/>
              <a:sym typeface="Times New Roman"/>
            </a:endParaRPr>
          </a:p>
          <a:p>
            <a:pPr lvl="1"/>
            <a:r>
              <a:rPr lang="en-US" altLang="zh-TW" sz="2400" dirty="0" smtClean="0">
                <a:solidFill>
                  <a:schemeClr val="tx1"/>
                </a:solidFill>
                <a:latin typeface="Times New Roman"/>
                <a:ea typeface="DFKai-SB"/>
                <a:cs typeface="Times New Roman" pitchFamily="18"/>
                <a:sym typeface="Times New Roman"/>
              </a:rPr>
              <a:t>leucine</a:t>
            </a:r>
            <a:r>
              <a:rPr lang="zh-TW" altLang="en-US" sz="2400" dirty="0" smtClean="0">
                <a:solidFill>
                  <a:schemeClr val="tx1"/>
                </a:solidFill>
                <a:latin typeface="Times New Roman"/>
                <a:ea typeface="DFKai-SB"/>
                <a:cs typeface="Times New Roman" pitchFamily="18"/>
                <a:sym typeface="Times New Roman"/>
              </a:rPr>
              <a:t>的代謝產物</a:t>
            </a:r>
            <a:endParaRPr lang="en-US" altLang="zh-TW" sz="2400" dirty="0" smtClean="0">
              <a:solidFill>
                <a:schemeClr val="tx1"/>
              </a:solidFill>
              <a:latin typeface="Times New Roman"/>
              <a:ea typeface="DFKai-SB"/>
              <a:cs typeface="Times New Roman" pitchFamily="18"/>
              <a:sym typeface="Times New Roman"/>
            </a:endParaRPr>
          </a:p>
          <a:p>
            <a:pPr lvl="1"/>
            <a:r>
              <a:rPr lang="zh-TW" altLang="en-US" sz="2400" dirty="0">
                <a:solidFill>
                  <a:schemeClr val="tx1"/>
                </a:solidFill>
                <a:latin typeface="Times New Roman"/>
                <a:ea typeface="DFKai-SB"/>
                <a:cs typeface="Times New Roman" pitchFamily="18"/>
                <a:sym typeface="Times New Roman"/>
              </a:rPr>
              <a:t>刺激肌肉蛋白質合成，降低蛋白質</a:t>
            </a:r>
            <a:r>
              <a:rPr lang="zh-TW" altLang="en-US" sz="2400" dirty="0" smtClean="0">
                <a:solidFill>
                  <a:schemeClr val="tx1"/>
                </a:solidFill>
                <a:latin typeface="Times New Roman"/>
                <a:ea typeface="DFKai-SB"/>
                <a:cs typeface="Times New Roman" pitchFamily="18"/>
                <a:sym typeface="Times New Roman"/>
              </a:rPr>
              <a:t>分解，</a:t>
            </a:r>
            <a:r>
              <a:rPr lang="zh-TW" altLang="en-US" sz="2400" dirty="0">
                <a:solidFill>
                  <a:schemeClr val="bg1">
                    <a:lumMod val="75000"/>
                  </a:schemeClr>
                </a:solidFill>
                <a:latin typeface="Times New Roman"/>
                <a:ea typeface="DFKai-SB"/>
                <a:cs typeface="Times New Roman" pitchFamily="18"/>
                <a:sym typeface="Times New Roman"/>
              </a:rPr>
              <a:t>維持瘦體組織</a:t>
            </a:r>
            <a:endParaRPr lang="en-US" altLang="zh-TW" sz="2400" dirty="0">
              <a:solidFill>
                <a:schemeClr val="bg1">
                  <a:lumMod val="75000"/>
                </a:schemeClr>
              </a:solidFill>
              <a:latin typeface="Times New Roman"/>
              <a:ea typeface="DFKai-SB"/>
              <a:cs typeface="Times New Roman" pitchFamily="18"/>
              <a:sym typeface="Times New Roman"/>
            </a:endParaRPr>
          </a:p>
          <a:p>
            <a:pPr lvl="1"/>
            <a:r>
              <a:rPr lang="zh-TW" altLang="en-US" sz="2400" dirty="0" smtClean="0">
                <a:solidFill>
                  <a:schemeClr val="tx1"/>
                </a:solidFill>
                <a:latin typeface="Times New Roman"/>
                <a:ea typeface="DFKai-SB"/>
                <a:cs typeface="Times New Roman" pitchFamily="18"/>
                <a:sym typeface="Times New Roman"/>
              </a:rPr>
              <a:t>減少蛋白質分解 </a:t>
            </a:r>
            <a:r>
              <a:rPr lang="en-US" altLang="zh-TW" sz="2400" dirty="0" smtClean="0">
                <a:solidFill>
                  <a:schemeClr val="tx1"/>
                </a:solidFill>
                <a:latin typeface="Times New Roman"/>
                <a:ea typeface="DFKai-SB"/>
                <a:cs typeface="Times New Roman" pitchFamily="18"/>
                <a:sym typeface="Times New Roman"/>
              </a:rPr>
              <a:t>(</a:t>
            </a:r>
            <a:r>
              <a:rPr lang="zh-TW" altLang="en-US" sz="2400" dirty="0" smtClean="0">
                <a:solidFill>
                  <a:schemeClr val="tx1"/>
                </a:solidFill>
                <a:latin typeface="Times New Roman"/>
                <a:ea typeface="DFKai-SB"/>
                <a:cs typeface="Times New Roman" pitchFamily="18"/>
                <a:sym typeface="Times New Roman"/>
              </a:rPr>
              <a:t>損傷</a:t>
            </a:r>
            <a:r>
              <a:rPr lang="en-US" altLang="zh-TW" sz="2400" dirty="0" smtClean="0">
                <a:solidFill>
                  <a:schemeClr val="tx1"/>
                </a:solidFill>
                <a:latin typeface="Times New Roman"/>
                <a:ea typeface="DFKai-SB"/>
                <a:cs typeface="Times New Roman" pitchFamily="18"/>
                <a:sym typeface="Times New Roman"/>
              </a:rPr>
              <a:t>)</a:t>
            </a:r>
            <a:r>
              <a:rPr lang="zh-TW" altLang="en-US" sz="2400" dirty="0" smtClean="0">
                <a:solidFill>
                  <a:schemeClr val="tx1"/>
                </a:solidFill>
                <a:latin typeface="Times New Roman"/>
                <a:ea typeface="DFKai-SB"/>
                <a:cs typeface="Times New Roman" pitchFamily="18"/>
                <a:sym typeface="Times New Roman"/>
              </a:rPr>
              <a:t>的效果較佳</a:t>
            </a:r>
            <a:endParaRPr lang="en-US" altLang="zh-TW" sz="2400" dirty="0">
              <a:solidFill>
                <a:schemeClr val="tx1"/>
              </a:solidFill>
              <a:latin typeface="Times New Roman"/>
              <a:ea typeface="DFKai-SB"/>
              <a:cs typeface="Times New Roman" pitchFamily="18"/>
              <a:sym typeface="Times New Roman"/>
            </a:endParaRPr>
          </a:p>
          <a:p>
            <a:r>
              <a:rPr lang="en-US" altLang="zh-TW" sz="2400" dirty="0" smtClean="0">
                <a:solidFill>
                  <a:srgbClr val="C00000"/>
                </a:solidFill>
                <a:latin typeface="Times New Roman"/>
                <a:ea typeface="DFKai-SB"/>
                <a:cs typeface="Times New Roman" pitchFamily="18"/>
                <a:sym typeface="Times New Roman"/>
              </a:rPr>
              <a:t>HMB</a:t>
            </a:r>
            <a:r>
              <a:rPr lang="zh-TW" altLang="en-US" sz="2400" dirty="0" smtClean="0">
                <a:solidFill>
                  <a:srgbClr val="C00000"/>
                </a:solidFill>
                <a:latin typeface="Times New Roman"/>
                <a:ea typeface="DFKai-SB"/>
                <a:cs typeface="Times New Roman" pitchFamily="18"/>
                <a:sym typeface="Times New Roman"/>
              </a:rPr>
              <a:t>補充：可能有助於肌肉損傷的恢復</a:t>
            </a:r>
            <a:endParaRPr lang="en-US" altLang="zh-TW" sz="2400" dirty="0">
              <a:solidFill>
                <a:srgbClr val="C00000"/>
              </a:solidFill>
              <a:latin typeface="Times New Roman"/>
              <a:ea typeface="DFKai-SB"/>
              <a:cs typeface="Times New Roman" pitchFamily="18"/>
              <a:sym typeface="Times New Roman"/>
            </a:endParaRPr>
          </a:p>
          <a:p>
            <a:pPr lvl="1"/>
            <a:endParaRPr lang="en-US" altLang="zh-TW" sz="2400" dirty="0" smtClean="0">
              <a:solidFill>
                <a:schemeClr val="tx1"/>
              </a:solidFill>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sp>
        <p:nvSpPr>
          <p:cNvPr id="6" name="矩形 5"/>
          <p:cNvSpPr/>
          <p:nvPr/>
        </p:nvSpPr>
        <p:spPr>
          <a:xfrm>
            <a:off x="6096015" y="6381328"/>
            <a:ext cx="3156505" cy="300082"/>
          </a:xfrm>
          <a:prstGeom prst="rect">
            <a:avLst/>
          </a:prstGeom>
        </p:spPr>
        <p:txBody>
          <a:bodyPr wrap="none">
            <a:spAutoFit/>
          </a:bodyPr>
          <a:lstStyle/>
          <a:p>
            <a:r>
              <a:rPr lang="en-US" altLang="zh-TW" sz="1350" dirty="0" smtClean="0">
                <a:solidFill>
                  <a:prstClr val="black"/>
                </a:solidFill>
              </a:rPr>
              <a:t>Food </a:t>
            </a:r>
            <a:r>
              <a:rPr lang="en-US" altLang="zh-TW" sz="1350" dirty="0" err="1">
                <a:solidFill>
                  <a:prstClr val="black"/>
                </a:solidFill>
              </a:rPr>
              <a:t>Chem</a:t>
            </a:r>
            <a:r>
              <a:rPr lang="en-US" altLang="zh-TW" sz="1350" dirty="0">
                <a:solidFill>
                  <a:prstClr val="black"/>
                </a:solidFill>
              </a:rPr>
              <a:t> </a:t>
            </a:r>
            <a:r>
              <a:rPr lang="en-US" altLang="zh-TW" sz="1350" dirty="0" err="1">
                <a:solidFill>
                  <a:prstClr val="black"/>
                </a:solidFill>
              </a:rPr>
              <a:t>Toxicol</a:t>
            </a:r>
            <a:r>
              <a:rPr lang="en-US" altLang="zh-TW" sz="1350" dirty="0">
                <a:solidFill>
                  <a:prstClr val="black"/>
                </a:solidFill>
              </a:rPr>
              <a:t>. 2009 Jan;47(1):255-9</a:t>
            </a:r>
            <a:r>
              <a:rPr lang="en-US" altLang="zh-TW" sz="1350" dirty="0" smtClean="0">
                <a:solidFill>
                  <a:prstClr val="black"/>
                </a:solidFill>
              </a:rPr>
              <a:t>.</a:t>
            </a:r>
            <a:endParaRPr lang="zh-TW" altLang="en-US" sz="1350" dirty="0">
              <a:solidFill>
                <a:prstClr val="black"/>
              </a:solidFill>
            </a:endParaRPr>
          </a:p>
        </p:txBody>
      </p:sp>
      <p:sp>
        <p:nvSpPr>
          <p:cNvPr id="4" name="橢圓 3"/>
          <p:cNvSpPr/>
          <p:nvPr/>
        </p:nvSpPr>
        <p:spPr>
          <a:xfrm>
            <a:off x="6084168" y="3429000"/>
            <a:ext cx="93610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4283968" y="4797152"/>
            <a:ext cx="93610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225584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p:nvPr/>
        </p:nvGrpSpPr>
        <p:grpSpPr>
          <a:xfrm>
            <a:off x="915261" y="4043949"/>
            <a:ext cx="5613810" cy="2369861"/>
            <a:chOff x="467544" y="3686629"/>
            <a:chExt cx="5613810" cy="2369861"/>
          </a:xfrm>
        </p:grpSpPr>
        <p:pic>
          <p:nvPicPr>
            <p:cNvPr id="6" name="Picture 2" descr="「bcaa amino acids」的圖片搜尋結果"/>
            <p:cNvPicPr>
              <a:picLocks noChangeAspect="1" noChangeArrowheads="1"/>
            </p:cNvPicPr>
            <p:nvPr/>
          </p:nvPicPr>
          <p:blipFill rotWithShape="1">
            <a:blip r:embed="rId3">
              <a:extLst>
                <a:ext uri="{28A0092B-C50C-407E-A947-70E740481C1C}">
                  <a14:useLocalDpi xmlns:a14="http://schemas.microsoft.com/office/drawing/2010/main" val="0"/>
                </a:ext>
              </a:extLst>
            </a:blip>
            <a:srcRect t="17452" b="25715"/>
            <a:stretch/>
          </p:blipFill>
          <p:spPr bwMode="auto">
            <a:xfrm>
              <a:off x="467544" y="3686629"/>
              <a:ext cx="5613810" cy="193128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699238" y="5640992"/>
              <a:ext cx="1099997" cy="415498"/>
            </a:xfrm>
            <a:prstGeom prst="rect">
              <a:avLst/>
            </a:prstGeom>
            <a:noFill/>
          </p:spPr>
          <p:txBody>
            <a:bodyPr wrap="square" rtlCol="0">
              <a:spAutoFit/>
            </a:bodyPr>
            <a:lstStyle/>
            <a:p>
              <a:pPr algn="ctr"/>
              <a:r>
                <a:rPr lang="zh-TW" altLang="en-US" sz="2100" dirty="0">
                  <a:solidFill>
                    <a:prstClr val="black"/>
                  </a:solidFill>
                  <a:latin typeface="微軟正黑體" panose="020B0604030504040204" pitchFamily="34" charset="-120"/>
                  <a:ea typeface="微軟正黑體" panose="020B0604030504040204" pitchFamily="34" charset="-120"/>
                </a:rPr>
                <a:t>白胺</a:t>
              </a:r>
              <a:r>
                <a:rPr lang="zh-TW" altLang="en-US" sz="2100" dirty="0" smtClean="0">
                  <a:solidFill>
                    <a:prstClr val="black"/>
                  </a:solidFill>
                  <a:latin typeface="微軟正黑體" panose="020B0604030504040204" pitchFamily="34" charset="-120"/>
                  <a:ea typeface="微軟正黑體" panose="020B0604030504040204" pitchFamily="34" charset="-120"/>
                </a:rPr>
                <a:t>酸</a:t>
              </a:r>
              <a:endParaRPr lang="zh-TW" altLang="en-US" sz="2100" dirty="0">
                <a:solidFill>
                  <a:prstClr val="black"/>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2582425" y="5629504"/>
              <a:ext cx="1384047" cy="415498"/>
            </a:xfrm>
            <a:prstGeom prst="rect">
              <a:avLst/>
            </a:prstGeom>
            <a:noFill/>
          </p:spPr>
          <p:txBody>
            <a:bodyPr wrap="square" rtlCol="0">
              <a:spAutoFit/>
            </a:bodyPr>
            <a:lstStyle/>
            <a:p>
              <a:pPr algn="ctr"/>
              <a:r>
                <a:rPr lang="zh-TW" altLang="en-US" sz="2100" dirty="0">
                  <a:solidFill>
                    <a:prstClr val="black"/>
                  </a:solidFill>
                  <a:latin typeface="微軟正黑體" panose="020B0604030504040204" pitchFamily="34" charset="-120"/>
                  <a:ea typeface="微軟正黑體" panose="020B0604030504040204" pitchFamily="34" charset="-120"/>
                </a:rPr>
                <a:t>異白胺</a:t>
              </a:r>
              <a:r>
                <a:rPr lang="zh-TW" altLang="en-US" sz="2100" dirty="0" smtClean="0">
                  <a:solidFill>
                    <a:prstClr val="black"/>
                  </a:solidFill>
                  <a:latin typeface="微軟正黑體" panose="020B0604030504040204" pitchFamily="34" charset="-120"/>
                  <a:ea typeface="微軟正黑體" panose="020B0604030504040204" pitchFamily="34" charset="-120"/>
                </a:rPr>
                <a:t>酸</a:t>
              </a:r>
              <a:endParaRPr lang="zh-TW" altLang="en-US" sz="2100" dirty="0">
                <a:solidFill>
                  <a:prstClr val="black"/>
                </a:solidFill>
                <a:latin typeface="微軟正黑體" panose="020B0604030504040204" pitchFamily="34" charset="-120"/>
                <a:ea typeface="微軟正黑體" panose="020B0604030504040204" pitchFamily="34" charset="-120"/>
              </a:endParaRPr>
            </a:p>
          </p:txBody>
        </p:sp>
        <p:sp>
          <p:nvSpPr>
            <p:cNvPr id="9" name="矩形 8"/>
            <p:cNvSpPr/>
            <p:nvPr/>
          </p:nvSpPr>
          <p:spPr>
            <a:xfrm>
              <a:off x="4749663" y="5622013"/>
              <a:ext cx="992579" cy="415498"/>
            </a:xfrm>
            <a:prstGeom prst="rect">
              <a:avLst/>
            </a:prstGeom>
          </p:spPr>
          <p:txBody>
            <a:bodyPr wrap="none">
              <a:spAutoFit/>
            </a:bodyPr>
            <a:lstStyle/>
            <a:p>
              <a:r>
                <a:rPr lang="zh-TW" altLang="en-US" sz="2100" dirty="0">
                  <a:solidFill>
                    <a:prstClr val="black"/>
                  </a:solidFill>
                  <a:latin typeface="微軟正黑體" panose="020B0604030504040204" pitchFamily="34" charset="-120"/>
                  <a:ea typeface="微軟正黑體" panose="020B0604030504040204" pitchFamily="34" charset="-120"/>
                </a:rPr>
                <a:t>纈氨</a:t>
              </a:r>
              <a:r>
                <a:rPr lang="zh-TW" altLang="en-US" sz="2100" dirty="0" smtClean="0">
                  <a:solidFill>
                    <a:prstClr val="black"/>
                  </a:solidFill>
                  <a:latin typeface="微軟正黑體" panose="020B0604030504040204" pitchFamily="34" charset="-120"/>
                  <a:ea typeface="微軟正黑體" panose="020B0604030504040204" pitchFamily="34" charset="-120"/>
                </a:rPr>
                <a:t>酸</a:t>
              </a:r>
              <a:endParaRPr lang="zh-TW" altLang="en-US" sz="2100" dirty="0">
                <a:solidFill>
                  <a:prstClr val="black"/>
                </a:solidFill>
                <a:latin typeface="微軟正黑體" panose="020B0604030504040204" pitchFamily="34" charset="-120"/>
                <a:ea typeface="微軟正黑體" panose="020B0604030504040204" pitchFamily="34" charset="-120"/>
              </a:endParaRPr>
            </a:p>
          </p:txBody>
        </p:sp>
      </p:grpSp>
      <p:sp>
        <p:nvSpPr>
          <p:cNvPr id="2" name="標題 1"/>
          <p:cNvSpPr txBox="1">
            <a:spLocks noGrp="1"/>
          </p:cNvSpPr>
          <p:nvPr>
            <p:ph type="title"/>
          </p:nvPr>
        </p:nvSpPr>
        <p:spPr>
          <a:xfrm>
            <a:off x="457200" y="-27384"/>
            <a:ext cx="8229600" cy="1143000"/>
          </a:xfrm>
        </p:spPr>
        <p:txBody>
          <a:bodyPr/>
          <a:lstStyle/>
          <a:p>
            <a:pPr lvl="0"/>
            <a:r>
              <a:rPr lang="en-US" altLang="zh-TW" sz="3200" b="1" dirty="0">
                <a:latin typeface="Times New Roman"/>
                <a:ea typeface="DFKai-SB"/>
                <a:cs typeface="Times New Roman" pitchFamily="18"/>
                <a:sym typeface="Times New Roman"/>
              </a:rPr>
              <a:t> </a:t>
            </a:r>
            <a:r>
              <a:rPr lang="zh-TW" altLang="en-US" sz="3200" b="1" dirty="0" smtClean="0">
                <a:latin typeface="Times New Roman"/>
                <a:ea typeface="DFKai-SB"/>
                <a:cs typeface="Times New Roman" pitchFamily="18"/>
                <a:sym typeface="Times New Roman"/>
              </a:rPr>
              <a:t>胺基酸補充</a:t>
            </a:r>
            <a:r>
              <a:rPr lang="zh-TW" altLang="en-US" sz="3200" b="1" dirty="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251520" y="1124744"/>
            <a:ext cx="8507284" cy="3668820"/>
          </a:xfrm>
        </p:spPr>
        <p:txBody>
          <a:bodyPr/>
          <a:lstStyle/>
          <a:p>
            <a:pPr lvl="0"/>
            <a:r>
              <a:rPr lang="zh-TW" altLang="en-US" sz="2800" b="1" dirty="0" smtClean="0">
                <a:latin typeface="Times New Roman"/>
                <a:ea typeface="DFKai-SB"/>
                <a:cs typeface="Times New Roman" pitchFamily="18"/>
                <a:sym typeface="Times New Roman"/>
              </a:rPr>
              <a:t>支</a:t>
            </a:r>
            <a:r>
              <a:rPr lang="zh-TW" altLang="en-US" sz="2800" b="1" dirty="0">
                <a:latin typeface="Times New Roman"/>
                <a:ea typeface="DFKai-SB"/>
                <a:cs typeface="Times New Roman" pitchFamily="18"/>
                <a:sym typeface="Times New Roman"/>
              </a:rPr>
              <a:t>鏈胺基酸</a:t>
            </a:r>
            <a:r>
              <a:rPr lang="en-US" altLang="zh-TW" sz="2800" b="1" dirty="0">
                <a:latin typeface="Times New Roman"/>
                <a:ea typeface="DFKai-SB"/>
                <a:cs typeface="Times New Roman" pitchFamily="18"/>
                <a:sym typeface="Times New Roman"/>
              </a:rPr>
              <a:t>(branched-chain amino acids, BCAAs)</a:t>
            </a:r>
            <a:endParaRPr lang="en-US" altLang="zh-TW" sz="2800" b="1" dirty="0" smtClean="0">
              <a:latin typeface="Times New Roman"/>
              <a:ea typeface="DFKai-SB"/>
              <a:cs typeface="Times New Roman" pitchFamily="18"/>
              <a:sym typeface="Times New Roman"/>
            </a:endParaRPr>
          </a:p>
          <a:p>
            <a:pPr lvl="0"/>
            <a:r>
              <a:rPr lang="zh-TW" altLang="en-US" sz="2400" dirty="0" smtClean="0">
                <a:solidFill>
                  <a:schemeClr val="tx1"/>
                </a:solidFill>
                <a:latin typeface="Times New Roman"/>
                <a:ea typeface="DFKai-SB"/>
                <a:cs typeface="Times New Roman" pitchFamily="18"/>
                <a:sym typeface="Times New Roman"/>
              </a:rPr>
              <a:t>佔肌肉</a:t>
            </a:r>
            <a:r>
              <a:rPr lang="zh-TW" altLang="en-US" sz="2400" dirty="0">
                <a:solidFill>
                  <a:schemeClr val="tx1"/>
                </a:solidFill>
                <a:latin typeface="Times New Roman"/>
                <a:ea typeface="DFKai-SB"/>
                <a:cs typeface="Times New Roman" pitchFamily="18"/>
                <a:sym typeface="Times New Roman"/>
              </a:rPr>
              <a:t>中</a:t>
            </a:r>
            <a:r>
              <a:rPr lang="zh-TW" altLang="en-US" sz="2400" dirty="0" smtClean="0">
                <a:solidFill>
                  <a:schemeClr val="tx1"/>
                </a:solidFill>
                <a:latin typeface="Times New Roman"/>
                <a:ea typeface="DFKai-SB"/>
                <a:cs typeface="Times New Roman" pitchFamily="18"/>
                <a:sym typeface="Times New Roman"/>
              </a:rPr>
              <a:t>必需胺</a:t>
            </a:r>
            <a:r>
              <a:rPr lang="zh-TW" altLang="en-US" sz="2400" dirty="0">
                <a:solidFill>
                  <a:schemeClr val="tx1"/>
                </a:solidFill>
                <a:latin typeface="Times New Roman"/>
                <a:ea typeface="DFKai-SB"/>
                <a:cs typeface="Times New Roman" pitchFamily="18"/>
                <a:sym typeface="Times New Roman"/>
              </a:rPr>
              <a:t>基</a:t>
            </a:r>
            <a:r>
              <a:rPr lang="zh-TW" altLang="en-US" sz="2400" dirty="0" smtClean="0">
                <a:solidFill>
                  <a:schemeClr val="tx1"/>
                </a:solidFill>
                <a:latin typeface="Times New Roman"/>
                <a:ea typeface="DFKai-SB"/>
                <a:cs typeface="Times New Roman" pitchFamily="18"/>
                <a:sym typeface="Times New Roman"/>
              </a:rPr>
              <a:t>酸 </a:t>
            </a:r>
            <a:r>
              <a:rPr lang="en-US" altLang="zh-TW" sz="2400" dirty="0" smtClean="0">
                <a:solidFill>
                  <a:schemeClr val="tx1"/>
                </a:solidFill>
                <a:latin typeface="Times New Roman"/>
                <a:ea typeface="DFKai-SB"/>
                <a:cs typeface="Times New Roman" pitchFamily="18"/>
                <a:sym typeface="Times New Roman"/>
              </a:rPr>
              <a:t>(EAA)</a:t>
            </a:r>
            <a:r>
              <a:rPr lang="zh-TW" altLang="en-US" sz="2400" dirty="0" smtClean="0">
                <a:solidFill>
                  <a:schemeClr val="tx1"/>
                </a:solidFill>
                <a:latin typeface="Times New Roman"/>
                <a:ea typeface="DFKai-SB"/>
                <a:cs typeface="Times New Roman" pitchFamily="18"/>
                <a:sym typeface="Times New Roman"/>
              </a:rPr>
              <a:t> 的</a:t>
            </a:r>
            <a:r>
              <a:rPr lang="en-US" altLang="zh-TW" sz="2400" dirty="0">
                <a:solidFill>
                  <a:schemeClr val="tx1"/>
                </a:solidFill>
                <a:latin typeface="Times New Roman"/>
                <a:ea typeface="DFKai-SB"/>
                <a:cs typeface="Times New Roman" pitchFamily="18"/>
                <a:sym typeface="Times New Roman"/>
              </a:rPr>
              <a:t>35%</a:t>
            </a:r>
          </a:p>
          <a:p>
            <a:pPr lvl="1"/>
            <a:r>
              <a:rPr lang="zh-TW" altLang="en-US" sz="2400" dirty="0" smtClean="0">
                <a:solidFill>
                  <a:schemeClr val="tx1"/>
                </a:solidFill>
                <a:latin typeface="Times New Roman"/>
                <a:ea typeface="DFKai-SB"/>
                <a:cs typeface="Times New Roman" pitchFamily="18"/>
                <a:sym typeface="Times New Roman"/>
              </a:rPr>
              <a:t>可被氧化作為肌肉</a:t>
            </a:r>
            <a:r>
              <a:rPr lang="zh-TW" altLang="en-US" sz="2400" dirty="0">
                <a:solidFill>
                  <a:schemeClr val="tx1"/>
                </a:solidFill>
                <a:latin typeface="Times New Roman"/>
                <a:ea typeface="DFKai-SB"/>
                <a:cs typeface="Times New Roman" pitchFamily="18"/>
                <a:sym typeface="Times New Roman"/>
              </a:rPr>
              <a:t>能量來源</a:t>
            </a:r>
            <a:r>
              <a:rPr lang="zh-TW" altLang="en-US" sz="2400" dirty="0" smtClean="0">
                <a:solidFill>
                  <a:schemeClr val="tx1"/>
                </a:solidFill>
                <a:latin typeface="Times New Roman"/>
                <a:ea typeface="DFKai-SB"/>
                <a:cs typeface="Times New Roman" pitchFamily="18"/>
                <a:sym typeface="Times New Roman"/>
              </a:rPr>
              <a:t>，減少運動時的肌肉分解</a:t>
            </a:r>
            <a:endParaRPr lang="en-US" altLang="zh-TW" sz="2400" dirty="0" smtClean="0">
              <a:solidFill>
                <a:schemeClr val="tx1"/>
              </a:solidFill>
              <a:latin typeface="Times New Roman"/>
              <a:ea typeface="DFKai-SB"/>
              <a:cs typeface="Times New Roman" pitchFamily="18"/>
              <a:sym typeface="Times New Roman"/>
            </a:endParaRPr>
          </a:p>
          <a:p>
            <a:pPr lvl="1"/>
            <a:r>
              <a:rPr lang="zh-TW" altLang="en-US" sz="2400" dirty="0">
                <a:solidFill>
                  <a:schemeClr val="tx1"/>
                </a:solidFill>
                <a:latin typeface="Times New Roman"/>
                <a:ea typeface="DFKai-SB"/>
                <a:cs typeface="Times New Roman" pitchFamily="18"/>
                <a:sym typeface="Times New Roman"/>
              </a:rPr>
              <a:t>增加運動後肌肉蛋白質合成 </a:t>
            </a:r>
            <a:r>
              <a:rPr lang="zh-TW" altLang="en-US" sz="2400" dirty="0" smtClean="0">
                <a:solidFill>
                  <a:schemeClr val="tx1"/>
                </a:solidFill>
                <a:latin typeface="Times New Roman"/>
                <a:ea typeface="DFKai-SB"/>
                <a:cs typeface="Times New Roman" pitchFamily="18"/>
                <a:sym typeface="Times New Roman"/>
              </a:rPr>
              <a:t> </a:t>
            </a:r>
            <a:r>
              <a:rPr lang="en-US" altLang="zh-TW" sz="2400" dirty="0" smtClean="0">
                <a:solidFill>
                  <a:schemeClr val="tx1"/>
                </a:solidFill>
                <a:latin typeface="Times New Roman"/>
                <a:ea typeface="DFKai-SB"/>
                <a:cs typeface="Times New Roman" pitchFamily="18"/>
                <a:sym typeface="Times New Roman"/>
              </a:rPr>
              <a:t>(</a:t>
            </a:r>
            <a:r>
              <a:rPr lang="zh-TW" altLang="en-US" sz="2400" dirty="0" smtClean="0">
                <a:solidFill>
                  <a:schemeClr val="tx1"/>
                </a:solidFill>
                <a:latin typeface="Times New Roman"/>
                <a:ea typeface="DFKai-SB"/>
                <a:cs typeface="Times New Roman" pitchFamily="18"/>
                <a:sym typeface="Times New Roman"/>
              </a:rPr>
              <a:t>運動後補充</a:t>
            </a:r>
            <a:r>
              <a:rPr lang="en-US" altLang="zh-TW" sz="2400" dirty="0" smtClean="0">
                <a:solidFill>
                  <a:schemeClr val="tx1"/>
                </a:solidFill>
                <a:latin typeface="Times New Roman"/>
                <a:ea typeface="DFKai-SB"/>
                <a:cs typeface="Times New Roman" pitchFamily="18"/>
                <a:sym typeface="Times New Roman"/>
              </a:rPr>
              <a:t>)</a:t>
            </a:r>
          </a:p>
          <a:p>
            <a:pPr lvl="1"/>
            <a:r>
              <a:rPr lang="zh-TW" altLang="en-US" sz="2400" dirty="0" smtClean="0">
                <a:solidFill>
                  <a:schemeClr val="bg1">
                    <a:lumMod val="75000"/>
                  </a:schemeClr>
                </a:solidFill>
                <a:latin typeface="Times New Roman"/>
                <a:ea typeface="DFKai-SB"/>
                <a:cs typeface="Times New Roman" pitchFamily="18"/>
                <a:sym typeface="Times New Roman"/>
              </a:rPr>
              <a:t>耐力</a:t>
            </a:r>
            <a:r>
              <a:rPr lang="zh-TW" altLang="en-US" sz="2400" dirty="0">
                <a:solidFill>
                  <a:schemeClr val="bg1">
                    <a:lumMod val="75000"/>
                  </a:schemeClr>
                </a:solidFill>
                <a:latin typeface="Times New Roman"/>
                <a:ea typeface="DFKai-SB"/>
                <a:cs typeface="Times New Roman" pitchFamily="18"/>
                <a:sym typeface="Times New Roman"/>
              </a:rPr>
              <a:t>運動中預防及延緩疲勞</a:t>
            </a:r>
            <a:r>
              <a:rPr lang="zh-TW" altLang="en-US" sz="2400" dirty="0" smtClean="0">
                <a:solidFill>
                  <a:schemeClr val="bg1">
                    <a:lumMod val="75000"/>
                  </a:schemeClr>
                </a:solidFill>
                <a:latin typeface="Times New Roman"/>
                <a:ea typeface="DFKai-SB"/>
                <a:cs typeface="Times New Roman" pitchFamily="18"/>
                <a:sym typeface="Times New Roman"/>
              </a:rPr>
              <a:t>產生  </a:t>
            </a:r>
            <a:r>
              <a:rPr lang="en-US" altLang="zh-TW" sz="2400" dirty="0" smtClean="0">
                <a:solidFill>
                  <a:schemeClr val="bg1">
                    <a:lumMod val="75000"/>
                  </a:schemeClr>
                </a:solidFill>
                <a:latin typeface="Times New Roman"/>
                <a:ea typeface="DFKai-SB"/>
                <a:cs typeface="Times New Roman" pitchFamily="18"/>
                <a:sym typeface="Times New Roman"/>
              </a:rPr>
              <a:t>????</a:t>
            </a:r>
            <a:endParaRPr lang="zh-TW" altLang="en-US" sz="2400" dirty="0">
              <a:solidFill>
                <a:schemeClr val="bg1">
                  <a:lumMod val="75000"/>
                </a:schemeClr>
              </a:solidFill>
              <a:latin typeface="Times New Roman"/>
              <a:ea typeface="DFKai-SB"/>
              <a:cs typeface="Times New Roman" pitchFamily="18"/>
              <a:sym typeface="Times New Roman"/>
            </a:endParaRPr>
          </a:p>
          <a:p>
            <a:r>
              <a:rPr lang="en-US" altLang="zh-TW" sz="2400" dirty="0" smtClean="0">
                <a:solidFill>
                  <a:srgbClr val="C00000"/>
                </a:solidFill>
                <a:latin typeface="Times New Roman"/>
                <a:ea typeface="DFKai-SB"/>
                <a:cs typeface="Times New Roman" pitchFamily="18"/>
                <a:sym typeface="Times New Roman"/>
              </a:rPr>
              <a:t>BCAA</a:t>
            </a:r>
            <a:r>
              <a:rPr lang="zh-TW" altLang="en-US" sz="2400" dirty="0" smtClean="0">
                <a:solidFill>
                  <a:srgbClr val="C00000"/>
                </a:solidFill>
                <a:latin typeface="Times New Roman"/>
                <a:ea typeface="DFKai-SB"/>
                <a:cs typeface="Times New Roman" pitchFamily="18"/>
                <a:sym typeface="Times New Roman"/>
              </a:rPr>
              <a:t>補充：可能降低</a:t>
            </a:r>
            <a:r>
              <a:rPr lang="zh-TW" altLang="en-US" sz="2400" dirty="0">
                <a:solidFill>
                  <a:srgbClr val="C00000"/>
                </a:solidFill>
                <a:latin typeface="Times New Roman"/>
                <a:ea typeface="DFKai-SB"/>
                <a:cs typeface="Times New Roman" pitchFamily="18"/>
                <a:sym typeface="Times New Roman"/>
              </a:rPr>
              <a:t>運動後</a:t>
            </a:r>
            <a:r>
              <a:rPr lang="zh-TW" altLang="en-US" sz="2400" dirty="0" smtClean="0">
                <a:solidFill>
                  <a:srgbClr val="C00000"/>
                </a:solidFill>
                <a:latin typeface="Times New Roman"/>
                <a:ea typeface="DFKai-SB"/>
                <a:cs typeface="Times New Roman" pitchFamily="18"/>
                <a:sym typeface="Times New Roman"/>
              </a:rPr>
              <a:t>的肌肉損傷及</a:t>
            </a:r>
            <a:r>
              <a:rPr lang="en-US" altLang="zh-TW" sz="2400" dirty="0" smtClean="0">
                <a:solidFill>
                  <a:srgbClr val="C00000"/>
                </a:solidFill>
                <a:latin typeface="Times New Roman"/>
                <a:ea typeface="DFKai-SB"/>
                <a:cs typeface="Times New Roman" pitchFamily="18"/>
                <a:sym typeface="Times New Roman"/>
              </a:rPr>
              <a:t>DOMS</a:t>
            </a:r>
            <a:endParaRPr lang="zh-TW" altLang="en-US" sz="2400" dirty="0">
              <a:solidFill>
                <a:srgbClr val="C00000"/>
              </a:solidFill>
              <a:latin typeface="Times New Roman"/>
              <a:ea typeface="DFKai-SB"/>
              <a:cs typeface="Times New Roman" pitchFamily="18"/>
              <a:sym typeface="Times New Roman"/>
            </a:endParaRPr>
          </a:p>
          <a:p>
            <a:endParaRPr lang="en-US" altLang="zh-TW" sz="2800" dirty="0">
              <a:solidFill>
                <a:srgbClr val="C00000"/>
              </a:solidFill>
              <a:latin typeface="Times New Roman"/>
              <a:ea typeface="DFKai-SB"/>
              <a:cs typeface="Times New Roman" pitchFamily="18"/>
              <a:sym typeface="Times New Roman"/>
            </a:endParaRPr>
          </a:p>
          <a:p>
            <a:pPr lvl="0"/>
            <a:endParaRPr lang="en-US" altLang="zh-TW" sz="2800" dirty="0" smtClean="0">
              <a:solidFill>
                <a:schemeClr val="tx1"/>
              </a:solidFill>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sp>
        <p:nvSpPr>
          <p:cNvPr id="5" name="矩形 4"/>
          <p:cNvSpPr/>
          <p:nvPr/>
        </p:nvSpPr>
        <p:spPr>
          <a:xfrm>
            <a:off x="5746444" y="6399403"/>
            <a:ext cx="3238579" cy="300082"/>
          </a:xfrm>
          <a:prstGeom prst="rect">
            <a:avLst/>
          </a:prstGeom>
        </p:spPr>
        <p:txBody>
          <a:bodyPr wrap="none">
            <a:spAutoFit/>
          </a:bodyPr>
          <a:lstStyle/>
          <a:p>
            <a:r>
              <a:rPr lang="en-US" altLang="zh-TW" sz="1350" dirty="0">
                <a:solidFill>
                  <a:prstClr val="black"/>
                </a:solidFill>
              </a:rPr>
              <a:t>J </a:t>
            </a:r>
            <a:r>
              <a:rPr lang="en-US" altLang="zh-TW" sz="1350" dirty="0" err="1">
                <a:solidFill>
                  <a:prstClr val="black"/>
                </a:solidFill>
              </a:rPr>
              <a:t>Nutr</a:t>
            </a:r>
            <a:r>
              <a:rPr lang="en-US" altLang="zh-TW" sz="1350" dirty="0">
                <a:solidFill>
                  <a:prstClr val="black"/>
                </a:solidFill>
              </a:rPr>
              <a:t>. 2004 Jun;134(6 </a:t>
            </a:r>
            <a:r>
              <a:rPr lang="en-US" altLang="zh-TW" sz="1350" dirty="0" err="1">
                <a:solidFill>
                  <a:prstClr val="black"/>
                </a:solidFill>
              </a:rPr>
              <a:t>Suppl</a:t>
            </a:r>
            <a:r>
              <a:rPr lang="en-US" altLang="zh-TW" sz="1350" dirty="0">
                <a:solidFill>
                  <a:prstClr val="black"/>
                </a:solidFill>
              </a:rPr>
              <a:t>):1583S-1587S.</a:t>
            </a:r>
            <a:endParaRPr lang="zh-TW" altLang="en-US" sz="1350" dirty="0">
              <a:solidFill>
                <a:prstClr val="black"/>
              </a:solidFill>
            </a:endParaRPr>
          </a:p>
        </p:txBody>
      </p:sp>
    </p:spTree>
    <p:extLst>
      <p:ext uri="{BB962C8B-B14F-4D97-AF65-F5344CB8AC3E}">
        <p14:creationId xmlns:p14="http://schemas.microsoft.com/office/powerpoint/2010/main" val="19004216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42814" y="0"/>
            <a:ext cx="1308725" cy="130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txBox="1">
            <a:spLocks noGrp="1"/>
          </p:cNvSpPr>
          <p:nvPr>
            <p:ph type="title"/>
          </p:nvPr>
        </p:nvSpPr>
        <p:spPr/>
        <p:txBody>
          <a:bodyPr/>
          <a:lstStyle/>
          <a:p>
            <a:pPr lvl="0"/>
            <a:r>
              <a:rPr lang="zh-TW" altLang="en-US" sz="3200" b="1" dirty="0" smtClean="0">
                <a:latin typeface="Times New Roman"/>
                <a:ea typeface="DFKai-SB"/>
                <a:cs typeface="Times New Roman" pitchFamily="18"/>
                <a:sym typeface="Times New Roman"/>
              </a:rPr>
              <a:t>胺基</a:t>
            </a:r>
            <a:r>
              <a:rPr lang="zh-TW" altLang="en-US" sz="3200" b="1" dirty="0">
                <a:latin typeface="Times New Roman"/>
                <a:ea typeface="DFKai-SB"/>
                <a:cs typeface="Times New Roman" pitchFamily="18"/>
                <a:sym typeface="Times New Roman"/>
              </a:rPr>
              <a:t>酸</a:t>
            </a:r>
            <a:r>
              <a:rPr lang="zh-TW" altLang="en-US" sz="3200" b="1" dirty="0" smtClean="0">
                <a:latin typeface="Times New Roman"/>
                <a:ea typeface="DFKai-SB"/>
                <a:cs typeface="Times New Roman" pitchFamily="18"/>
                <a:sym typeface="Times New Roman"/>
              </a:rPr>
              <a:t>補充</a:t>
            </a:r>
            <a:r>
              <a:rPr lang="zh-TW" altLang="en-US" sz="3200" b="1" dirty="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432043" y="1196753"/>
            <a:ext cx="8820477" cy="2808311"/>
          </a:xfrm>
        </p:spPr>
        <p:txBody>
          <a:bodyPr/>
          <a:lstStyle/>
          <a:p>
            <a:pPr lvl="0"/>
            <a:r>
              <a:rPr lang="el-GR" altLang="zh-TW" sz="2800" b="1" dirty="0" smtClean="0">
                <a:latin typeface="Times New Roman"/>
                <a:ea typeface="DFKai-SB"/>
                <a:cs typeface="Times New Roman" pitchFamily="18"/>
                <a:sym typeface="Times New Roman"/>
              </a:rPr>
              <a:t>β-</a:t>
            </a:r>
            <a:r>
              <a:rPr lang="zh-TW" altLang="en-US" sz="2800" b="1" dirty="0">
                <a:latin typeface="Times New Roman"/>
                <a:ea typeface="DFKai-SB"/>
                <a:cs typeface="Times New Roman" pitchFamily="18"/>
                <a:sym typeface="Times New Roman"/>
              </a:rPr>
              <a:t>丙胺酸</a:t>
            </a:r>
            <a:r>
              <a:rPr lang="en-US" altLang="zh-TW" sz="2800" b="1" dirty="0" smtClean="0">
                <a:latin typeface="Times New Roman"/>
                <a:ea typeface="DFKai-SB"/>
                <a:cs typeface="Times New Roman" pitchFamily="18"/>
                <a:sym typeface="Times New Roman"/>
              </a:rPr>
              <a:t>(</a:t>
            </a:r>
            <a:r>
              <a:rPr lang="el-GR" altLang="zh-TW" sz="2800" b="1" dirty="0" smtClean="0">
                <a:latin typeface="Times New Roman"/>
                <a:ea typeface="DFKai-SB"/>
                <a:cs typeface="Times New Roman" pitchFamily="18"/>
                <a:sym typeface="Times New Roman"/>
              </a:rPr>
              <a:t>β-</a:t>
            </a:r>
            <a:r>
              <a:rPr lang="en-US" altLang="zh-TW" sz="2800" b="1" dirty="0">
                <a:latin typeface="Times New Roman"/>
                <a:ea typeface="DFKai-SB"/>
                <a:cs typeface="Times New Roman" pitchFamily="18"/>
                <a:sym typeface="Times New Roman"/>
              </a:rPr>
              <a:t>alanine </a:t>
            </a:r>
            <a:r>
              <a:rPr lang="en-US" altLang="zh-TW" sz="2800" b="1" dirty="0" smtClean="0">
                <a:latin typeface="Times New Roman"/>
                <a:ea typeface="DFKai-SB"/>
                <a:cs typeface="Times New Roman" pitchFamily="18"/>
                <a:sym typeface="Times New Roman"/>
              </a:rPr>
              <a:t>) </a:t>
            </a:r>
          </a:p>
          <a:p>
            <a:pPr lvl="1"/>
            <a:r>
              <a:rPr lang="el-GR" altLang="zh-TW" sz="2400" dirty="0">
                <a:solidFill>
                  <a:schemeClr val="tx1"/>
                </a:solidFill>
                <a:latin typeface="Times New Roman"/>
                <a:ea typeface="DFKai-SB"/>
                <a:cs typeface="Times New Roman" pitchFamily="18"/>
                <a:sym typeface="Times New Roman"/>
              </a:rPr>
              <a:t>β-</a:t>
            </a:r>
            <a:r>
              <a:rPr lang="zh-TW" altLang="en-US" sz="2400" dirty="0">
                <a:solidFill>
                  <a:schemeClr val="tx1"/>
                </a:solidFill>
                <a:latin typeface="Times New Roman"/>
                <a:ea typeface="DFKai-SB"/>
                <a:cs typeface="Times New Roman" pitchFamily="18"/>
                <a:sym typeface="Times New Roman"/>
              </a:rPr>
              <a:t>丙胺酸用來生成肌</a:t>
            </a:r>
            <a:r>
              <a:rPr lang="zh-TW" altLang="en-US" sz="2400" dirty="0" smtClean="0">
                <a:solidFill>
                  <a:schemeClr val="tx1"/>
                </a:solidFill>
                <a:latin typeface="Times New Roman" panose="02020603050405020304" pitchFamily="18" charset="0"/>
                <a:ea typeface="DFKai-SB"/>
                <a:cs typeface="Times New Roman" panose="02020603050405020304" pitchFamily="18" charset="0"/>
                <a:sym typeface="Times New Roman"/>
              </a:rPr>
              <a:t>肽 </a:t>
            </a:r>
            <a:r>
              <a:rPr lang="en-US" altLang="zh-TW" sz="2400" dirty="0" smtClean="0">
                <a:solidFill>
                  <a:schemeClr val="tx1"/>
                </a:solidFill>
                <a:latin typeface="Times New Roman" panose="02020603050405020304" pitchFamily="18" charset="0"/>
                <a:ea typeface="DFKai-SB"/>
                <a:cs typeface="Times New Roman" panose="02020603050405020304" pitchFamily="18" charset="0"/>
                <a:sym typeface="Times New Roman"/>
              </a:rPr>
              <a:t>(</a:t>
            </a:r>
            <a:r>
              <a:rPr lang="en-US" altLang="zh-TW" sz="2400" dirty="0" smtClean="0">
                <a:latin typeface="Times New Roman" panose="02020603050405020304" pitchFamily="18" charset="0"/>
                <a:cs typeface="Times New Roman" panose="02020603050405020304" pitchFamily="18" charset="0"/>
                <a:sym typeface="Times New Roman"/>
              </a:rPr>
              <a:t>c</a:t>
            </a:r>
            <a:r>
              <a:rPr lang="en-US" altLang="zh-TW" sz="2400" dirty="0" smtClean="0">
                <a:latin typeface="Times New Roman" panose="02020603050405020304" pitchFamily="18" charset="0"/>
                <a:cs typeface="Times New Roman" panose="02020603050405020304" pitchFamily="18" charset="0"/>
              </a:rPr>
              <a:t>arnosine)</a:t>
            </a:r>
            <a:r>
              <a:rPr lang="zh-TW" altLang="en-US" sz="2400" dirty="0" smtClean="0">
                <a:solidFill>
                  <a:schemeClr val="tx1"/>
                </a:solidFill>
                <a:latin typeface="Times New Roman" panose="02020603050405020304" pitchFamily="18" charset="0"/>
                <a:ea typeface="DFKai-SB"/>
                <a:cs typeface="Times New Roman" panose="02020603050405020304" pitchFamily="18" charset="0"/>
                <a:sym typeface="Times New Roman"/>
              </a:rPr>
              <a:t>，增加</a:t>
            </a:r>
            <a:r>
              <a:rPr lang="zh-TW" altLang="en-US" sz="2400" dirty="0">
                <a:solidFill>
                  <a:schemeClr val="tx1"/>
                </a:solidFill>
                <a:latin typeface="Times New Roman" panose="02020603050405020304" pitchFamily="18" charset="0"/>
                <a:ea typeface="DFKai-SB"/>
                <a:cs typeface="Times New Roman" panose="02020603050405020304" pitchFamily="18" charset="0"/>
                <a:sym typeface="Times New Roman"/>
              </a:rPr>
              <a:t>肌肉肌肽濃度</a:t>
            </a:r>
            <a:r>
              <a:rPr lang="zh-TW" altLang="en-US" sz="2400" dirty="0" smtClean="0">
                <a:solidFill>
                  <a:schemeClr val="tx1"/>
                </a:solidFill>
                <a:latin typeface="Times New Roman" panose="02020603050405020304" pitchFamily="18" charset="0"/>
                <a:ea typeface="DFKai-SB"/>
                <a:cs typeface="Times New Roman" panose="02020603050405020304" pitchFamily="18" charset="0"/>
                <a:sym typeface="Times New Roman"/>
              </a:rPr>
              <a:t>。</a:t>
            </a:r>
            <a:endParaRPr lang="en-US" altLang="zh-TW" sz="2400" dirty="0" smtClean="0">
              <a:solidFill>
                <a:schemeClr val="tx1"/>
              </a:solidFill>
              <a:latin typeface="Times New Roman" panose="02020603050405020304" pitchFamily="18" charset="0"/>
              <a:ea typeface="DFKai-SB"/>
              <a:cs typeface="Times New Roman" panose="02020603050405020304" pitchFamily="18" charset="0"/>
              <a:sym typeface="Times New Roman"/>
            </a:endParaRPr>
          </a:p>
          <a:p>
            <a:pPr lvl="1"/>
            <a:r>
              <a:rPr lang="zh-TW" altLang="en-US" sz="2400" dirty="0">
                <a:solidFill>
                  <a:schemeClr val="tx1"/>
                </a:solidFill>
                <a:latin typeface="Times New Roman"/>
                <a:ea typeface="DFKai-SB"/>
                <a:cs typeface="Times New Roman" pitchFamily="18"/>
                <a:sym typeface="Times New Roman"/>
              </a:rPr>
              <a:t>肌</a:t>
            </a:r>
            <a:r>
              <a:rPr lang="zh-TW" altLang="en-US" sz="2400" dirty="0" smtClean="0">
                <a:solidFill>
                  <a:schemeClr val="tx1"/>
                </a:solidFill>
                <a:latin typeface="Times New Roman"/>
                <a:ea typeface="DFKai-SB"/>
                <a:cs typeface="Times New Roman" pitchFamily="18"/>
                <a:sym typeface="Times New Roman"/>
              </a:rPr>
              <a:t>肽</a:t>
            </a:r>
            <a:r>
              <a:rPr lang="zh-TW" altLang="en-US" sz="2400" dirty="0">
                <a:solidFill>
                  <a:schemeClr val="tx1"/>
                </a:solidFill>
                <a:latin typeface="Times New Roman"/>
                <a:ea typeface="DFKai-SB"/>
                <a:cs typeface="Times New Roman" pitchFamily="18"/>
                <a:sym typeface="Times New Roman"/>
              </a:rPr>
              <a:t>是</a:t>
            </a:r>
            <a:r>
              <a:rPr lang="zh-TW" altLang="en-US" sz="2400" dirty="0" smtClean="0">
                <a:solidFill>
                  <a:schemeClr val="tx1"/>
                </a:solidFill>
                <a:latin typeface="Times New Roman"/>
                <a:ea typeface="DFKai-SB"/>
                <a:cs typeface="Times New Roman" pitchFamily="18"/>
                <a:sym typeface="Times New Roman"/>
              </a:rPr>
              <a:t>肌肉</a:t>
            </a:r>
            <a:r>
              <a:rPr lang="zh-TW" altLang="en-US" sz="2400" dirty="0">
                <a:solidFill>
                  <a:schemeClr val="tx1"/>
                </a:solidFill>
                <a:latin typeface="Times New Roman"/>
                <a:ea typeface="DFKai-SB"/>
                <a:cs typeface="Times New Roman" pitchFamily="18"/>
                <a:sym typeface="Times New Roman"/>
              </a:rPr>
              <a:t>重要緩衝劑，能延緩運動時氫離子</a:t>
            </a:r>
            <a:r>
              <a:rPr lang="zh-TW" altLang="en-US" sz="2400" dirty="0" smtClean="0">
                <a:solidFill>
                  <a:schemeClr val="tx1"/>
                </a:solidFill>
                <a:latin typeface="Times New Roman"/>
                <a:ea typeface="DFKai-SB"/>
                <a:cs typeface="Times New Roman" pitchFamily="18"/>
                <a:sym typeface="Times New Roman"/>
              </a:rPr>
              <a:t>濃度</a:t>
            </a:r>
            <a:r>
              <a:rPr lang="zh-TW" altLang="en-US" sz="2400" dirty="0">
                <a:solidFill>
                  <a:schemeClr val="tx1"/>
                </a:solidFill>
                <a:latin typeface="Times New Roman"/>
                <a:ea typeface="DFKai-SB"/>
                <a:cs typeface="Times New Roman" pitchFamily="18"/>
                <a:sym typeface="Times New Roman"/>
              </a:rPr>
              <a:t>累積</a:t>
            </a:r>
            <a:r>
              <a:rPr lang="zh-TW" altLang="en-US" sz="2400" dirty="0" smtClean="0">
                <a:solidFill>
                  <a:schemeClr val="tx1"/>
                </a:solidFill>
                <a:latin typeface="Times New Roman"/>
                <a:ea typeface="DFKai-SB"/>
                <a:cs typeface="Times New Roman" pitchFamily="18"/>
                <a:sym typeface="Times New Roman"/>
              </a:rPr>
              <a:t>的</a:t>
            </a:r>
            <a:r>
              <a:rPr lang="zh-TW" altLang="en-US" sz="2400" dirty="0">
                <a:solidFill>
                  <a:schemeClr val="tx1"/>
                </a:solidFill>
                <a:latin typeface="Times New Roman"/>
                <a:ea typeface="DFKai-SB"/>
                <a:cs typeface="Times New Roman" pitchFamily="18"/>
                <a:sym typeface="Times New Roman"/>
              </a:rPr>
              <a:t>速度，延長無氧運動</a:t>
            </a:r>
            <a:r>
              <a:rPr lang="zh-TW" altLang="en-US" sz="2400" dirty="0" smtClean="0">
                <a:solidFill>
                  <a:schemeClr val="tx1"/>
                </a:solidFill>
                <a:latin typeface="Times New Roman"/>
                <a:ea typeface="DFKai-SB"/>
                <a:cs typeface="Times New Roman" pitchFamily="18"/>
                <a:sym typeface="Times New Roman"/>
              </a:rPr>
              <a:t>時間</a:t>
            </a:r>
            <a:endParaRPr lang="en-US" altLang="zh-TW" sz="2400" dirty="0" smtClean="0">
              <a:solidFill>
                <a:schemeClr val="tx1"/>
              </a:solidFill>
              <a:latin typeface="Times New Roman"/>
              <a:ea typeface="DFKai-SB"/>
              <a:cs typeface="Times New Roman" pitchFamily="18"/>
              <a:sym typeface="Times New Roman"/>
            </a:endParaRPr>
          </a:p>
          <a:p>
            <a:pPr marL="342900" lvl="1" indent="-342900">
              <a:spcBef>
                <a:spcPts val="800"/>
              </a:spcBef>
              <a:buFont typeface="Arial" pitchFamily="34"/>
              <a:buChar char="•"/>
            </a:pPr>
            <a:r>
              <a:rPr lang="el-GR" altLang="zh-TW" sz="2400" dirty="0" smtClean="0">
                <a:solidFill>
                  <a:srgbClr val="C00000"/>
                </a:solidFill>
                <a:latin typeface="Times New Roman"/>
                <a:ea typeface="DFKai-SB"/>
                <a:cs typeface="Times New Roman" pitchFamily="18"/>
                <a:sym typeface="Times New Roman"/>
              </a:rPr>
              <a:t>β-</a:t>
            </a:r>
            <a:r>
              <a:rPr lang="en-US" altLang="zh-TW" sz="2400" dirty="0" smtClean="0">
                <a:solidFill>
                  <a:srgbClr val="C00000"/>
                </a:solidFill>
                <a:latin typeface="Times New Roman"/>
                <a:ea typeface="DFKai-SB"/>
                <a:cs typeface="Times New Roman" pitchFamily="18"/>
                <a:sym typeface="Times New Roman"/>
              </a:rPr>
              <a:t>alanine</a:t>
            </a:r>
            <a:r>
              <a:rPr lang="zh-TW" altLang="en-US" sz="2400" dirty="0" smtClean="0">
                <a:solidFill>
                  <a:srgbClr val="C00000"/>
                </a:solidFill>
                <a:latin typeface="Times New Roman"/>
                <a:ea typeface="DFKai-SB"/>
                <a:cs typeface="Times New Roman" pitchFamily="18"/>
                <a:sym typeface="Times New Roman"/>
              </a:rPr>
              <a:t>補充：有助於高</a:t>
            </a:r>
            <a:r>
              <a:rPr lang="zh-TW" altLang="en-US" sz="2400" dirty="0">
                <a:solidFill>
                  <a:srgbClr val="C00000"/>
                </a:solidFill>
                <a:latin typeface="Times New Roman"/>
                <a:ea typeface="DFKai-SB"/>
                <a:cs typeface="Times New Roman" pitchFamily="18"/>
                <a:sym typeface="Times New Roman"/>
              </a:rPr>
              <a:t>強度</a:t>
            </a:r>
            <a:r>
              <a:rPr lang="zh-TW" altLang="en-US" sz="2400" dirty="0" smtClean="0">
                <a:solidFill>
                  <a:srgbClr val="C00000"/>
                </a:solidFill>
                <a:latin typeface="Times New Roman"/>
                <a:ea typeface="DFKai-SB"/>
                <a:cs typeface="Times New Roman" pitchFamily="18"/>
                <a:sym typeface="Times New Roman"/>
              </a:rPr>
              <a:t>運動的表現</a:t>
            </a:r>
            <a:endParaRPr lang="en-US" altLang="zh-TW" sz="2400" dirty="0">
              <a:solidFill>
                <a:srgbClr val="C00000"/>
              </a:solidFill>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pic>
        <p:nvPicPr>
          <p:cNvPr id="6" name="Picture 2" descr="「b-alanine」的圖片搜尋結果"/>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52" r="22530"/>
          <a:stretch/>
        </p:blipFill>
        <p:spPr bwMode="auto">
          <a:xfrm>
            <a:off x="7452320" y="4140673"/>
            <a:ext cx="1275111" cy="23176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nosine」的圖片搜尋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0006" y="4083297"/>
            <a:ext cx="2592191" cy="1466208"/>
          </a:xfrm>
          <a:prstGeom prst="rect">
            <a:avLst/>
          </a:prstGeom>
          <a:noFill/>
          <a:extLst>
            <a:ext uri="{909E8E84-426E-40DD-AFC4-6F175D3DCCD1}">
              <a14:hiddenFill xmlns:a14="http://schemas.microsoft.com/office/drawing/2010/main">
                <a:solidFill>
                  <a:srgbClr val="FFFFFF"/>
                </a:solidFill>
              </a14:hiddenFill>
            </a:ext>
          </a:extLst>
        </p:spPr>
      </p:pic>
      <p:sp>
        <p:nvSpPr>
          <p:cNvPr id="9" name="圓角矩形 8"/>
          <p:cNvSpPr/>
          <p:nvPr/>
        </p:nvSpPr>
        <p:spPr>
          <a:xfrm>
            <a:off x="2580462" y="4046652"/>
            <a:ext cx="1271458" cy="1614596"/>
          </a:xfrm>
          <a:prstGeom prst="roundRect">
            <a:avLst/>
          </a:pr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圓角矩形 9"/>
          <p:cNvSpPr/>
          <p:nvPr/>
        </p:nvSpPr>
        <p:spPr>
          <a:xfrm>
            <a:off x="1187624" y="4412302"/>
            <a:ext cx="1387778" cy="1248945"/>
          </a:xfrm>
          <a:prstGeom prst="roundRect">
            <a:avLst/>
          </a:prstGeom>
          <a:solidFill>
            <a:schemeClr val="accent2">
              <a:lumMod val="7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5" name="群組 4"/>
          <p:cNvGrpSpPr/>
          <p:nvPr/>
        </p:nvGrpSpPr>
        <p:grpSpPr>
          <a:xfrm>
            <a:off x="2736761" y="5706406"/>
            <a:ext cx="1014794" cy="612206"/>
            <a:chOff x="4427984" y="4797152"/>
            <a:chExt cx="1014794" cy="612206"/>
          </a:xfrm>
        </p:grpSpPr>
        <p:sp>
          <p:nvSpPr>
            <p:cNvPr id="11" name="矩形 10"/>
            <p:cNvSpPr/>
            <p:nvPr/>
          </p:nvSpPr>
          <p:spPr>
            <a:xfrm>
              <a:off x="4463023" y="5040026"/>
              <a:ext cx="979755" cy="369332"/>
            </a:xfrm>
            <a:prstGeom prst="rect">
              <a:avLst/>
            </a:prstGeom>
          </p:spPr>
          <p:txBody>
            <a:bodyPr wrap="none">
              <a:spAutoFit/>
            </a:bodyPr>
            <a:lstStyle/>
            <a:p>
              <a:r>
                <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h</a:t>
              </a:r>
              <a:r>
                <a:rPr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istidine</a:t>
              </a:r>
              <a:endPar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矩形 12"/>
            <p:cNvSpPr/>
            <p:nvPr/>
          </p:nvSpPr>
          <p:spPr>
            <a:xfrm>
              <a:off x="4427984" y="4797152"/>
              <a:ext cx="877163" cy="369332"/>
            </a:xfrm>
            <a:prstGeom prst="rect">
              <a:avLst/>
            </a:prstGeom>
          </p:spPr>
          <p:txBody>
            <a:bodyPr wrap="none">
              <a:spAutoFit/>
            </a:bodyPr>
            <a:lstStyle/>
            <a:p>
              <a:r>
                <a:rPr lang="zh-TW" altLang="en-US"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組胺酸</a:t>
              </a:r>
              <a:endPar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 name="群組 3"/>
          <p:cNvGrpSpPr/>
          <p:nvPr/>
        </p:nvGrpSpPr>
        <p:grpSpPr>
          <a:xfrm>
            <a:off x="1365651" y="5686600"/>
            <a:ext cx="974101" cy="622720"/>
            <a:chOff x="4355976" y="3903440"/>
            <a:chExt cx="974101" cy="622720"/>
          </a:xfrm>
        </p:grpSpPr>
        <p:sp>
          <p:nvSpPr>
            <p:cNvPr id="12" name="矩形 11"/>
            <p:cNvSpPr/>
            <p:nvPr/>
          </p:nvSpPr>
          <p:spPr>
            <a:xfrm>
              <a:off x="4478562" y="4156828"/>
              <a:ext cx="851515" cy="369332"/>
            </a:xfrm>
            <a:prstGeom prst="rect">
              <a:avLst/>
            </a:prstGeom>
          </p:spPr>
          <p:txBody>
            <a:bodyPr wrap="none">
              <a:spAutoFit/>
            </a:bodyPr>
            <a:lstStyle/>
            <a:p>
              <a:r>
                <a:rPr lang="en-US" altLang="zh-TW"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alanine</a:t>
              </a:r>
              <a:endPar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p:cNvSpPr/>
            <p:nvPr/>
          </p:nvSpPr>
          <p:spPr>
            <a:xfrm>
              <a:off x="4355976" y="3903440"/>
              <a:ext cx="877163" cy="369332"/>
            </a:xfrm>
            <a:prstGeom prst="rect">
              <a:avLst/>
            </a:prstGeom>
          </p:spPr>
          <p:txBody>
            <a:bodyPr wrap="none">
              <a:spAutoFit/>
            </a:bodyPr>
            <a:lstStyle/>
            <a:p>
              <a:r>
                <a:rPr lang="zh-TW" altLang="en-US"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丙胺酸</a:t>
              </a:r>
            </a:p>
          </p:txBody>
        </p:sp>
      </p:grpSp>
      <p:sp>
        <p:nvSpPr>
          <p:cNvPr id="7" name="矩形 6"/>
          <p:cNvSpPr/>
          <p:nvPr/>
        </p:nvSpPr>
        <p:spPr>
          <a:xfrm>
            <a:off x="816321" y="4005064"/>
            <a:ext cx="2171503" cy="369332"/>
          </a:xfrm>
          <a:prstGeom prst="rect">
            <a:avLst/>
          </a:prstGeom>
        </p:spPr>
        <p:txBody>
          <a:bodyPr wrap="square">
            <a:spAutoFit/>
          </a:bodyPr>
          <a:lstStyle/>
          <a:p>
            <a:r>
              <a:rPr lang="zh-TW" altLang="en-US"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肌</a:t>
            </a:r>
            <a:r>
              <a:rPr lang="zh-TW" altLang="en-US"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肽 </a:t>
            </a:r>
            <a:r>
              <a:rPr lang="en-US" altLang="zh-TW"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(c</a:t>
            </a:r>
            <a:r>
              <a:rPr lang="en-US" altLang="zh-TW" b="1" dirty="0" smtClean="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arnosine)</a:t>
            </a:r>
            <a:endParaRPr lang="zh-TW" altLang="en-US" b="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7" name="Picture 4"/>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9485" l="9653" r="89575">
                        <a14:foregroundMark x1="52124" y1="9794" x2="52124" y2="9794"/>
                        <a14:foregroundMark x1="50579" y1="17526" x2="50579" y2="17526"/>
                        <a14:foregroundMark x1="50579" y1="14948" x2="50579" y2="14948"/>
                        <a14:foregroundMark x1="49807" y1="12887" x2="49807" y2="12887"/>
                        <a14:foregroundMark x1="49807" y1="10825" x2="49807" y2="10825"/>
                        <a14:foregroundMark x1="50579" y1="7216" x2="50579" y2="7216"/>
                        <a14:foregroundMark x1="49421" y1="12887" x2="49421" y2="12887"/>
                        <a14:foregroundMark x1="51737" y1="7732" x2="51737" y2="7732"/>
                        <a14:foregroundMark x1="52124" y1="7732" x2="52124" y2="7732"/>
                        <a14:foregroundMark x1="51737" y1="11340" x2="51737" y2="11340"/>
                        <a14:foregroundMark x1="49035" y1="17526" x2="49035" y2="17526"/>
                        <a14:foregroundMark x1="49421" y1="21649" x2="49421" y2="21649"/>
                        <a14:foregroundMark x1="51737" y1="29381" x2="51737" y2="29381"/>
                        <a14:foregroundMark x1="54054" y1="40206" x2="54054" y2="40206"/>
                      </a14:backgroundRemoval>
                    </a14:imgEffect>
                  </a14:imgLayer>
                </a14:imgProps>
              </a:ext>
              <a:ext uri="{28A0092B-C50C-407E-A947-70E740481C1C}">
                <a14:useLocalDpi xmlns:a14="http://schemas.microsoft.com/office/drawing/2010/main" val="0"/>
              </a:ext>
            </a:extLst>
          </a:blip>
          <a:srcRect l="25271" r="25962"/>
          <a:stretch/>
        </p:blipFill>
        <p:spPr bwMode="auto">
          <a:xfrm>
            <a:off x="5652120" y="4132374"/>
            <a:ext cx="1224136" cy="188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文字方塊 17"/>
          <p:cNvSpPr txBox="1"/>
          <p:nvPr/>
        </p:nvSpPr>
        <p:spPr>
          <a:xfrm>
            <a:off x="5148064" y="5784965"/>
            <a:ext cx="2219518" cy="738664"/>
          </a:xfrm>
          <a:prstGeom prst="rect">
            <a:avLst/>
          </a:prstGeom>
          <a:noFill/>
        </p:spPr>
        <p:txBody>
          <a:bodyPr wrap="none" rtlCol="0">
            <a:spAutoFit/>
          </a:bodyPr>
          <a:lstStyle/>
          <a:p>
            <a:r>
              <a:rPr lang="zh-TW" altLang="en-US" sz="1400" dirty="0" smtClean="0">
                <a:solidFill>
                  <a:srgbClr val="C00000"/>
                </a:solidFill>
                <a:latin typeface="微軟正黑體" panose="020B0604030504040204" pitchFamily="34" charset="-120"/>
                <a:ea typeface="微軟正黑體" panose="020B0604030504040204" pitchFamily="34" charset="-120"/>
              </a:rPr>
              <a:t>醣類</a:t>
            </a:r>
            <a:endParaRPr lang="en-US" altLang="zh-TW" sz="1400" dirty="0">
              <a:solidFill>
                <a:srgbClr val="00B050"/>
              </a:solidFill>
              <a:latin typeface="微軟正黑體" panose="020B0604030504040204" pitchFamily="34" charset="-120"/>
              <a:ea typeface="微軟正黑體" panose="020B0604030504040204" pitchFamily="34" charset="-120"/>
            </a:endParaRPr>
          </a:p>
          <a:p>
            <a:r>
              <a:rPr lang="zh-TW" altLang="en-US" sz="1400" dirty="0">
                <a:solidFill>
                  <a:srgbClr val="00B050"/>
                </a:solidFill>
                <a:latin typeface="微軟正黑體" panose="020B0604030504040204" pitchFamily="34" charset="-120"/>
                <a:ea typeface="微軟正黑體" panose="020B0604030504040204" pitchFamily="34" charset="-120"/>
              </a:rPr>
              <a:t>丙胺酸</a:t>
            </a:r>
            <a:r>
              <a:rPr lang="en-US" altLang="zh-TW" sz="1400" dirty="0" smtClean="0">
                <a:solidFill>
                  <a:srgbClr val="00B050"/>
                </a:solidFill>
                <a:latin typeface="微軟正黑體" panose="020B0604030504040204" pitchFamily="34" charset="-120"/>
                <a:ea typeface="微軟正黑體" panose="020B0604030504040204" pitchFamily="34" charset="-120"/>
              </a:rPr>
              <a:t>Alanine  4,500 mg</a:t>
            </a:r>
            <a:endParaRPr lang="en-US" altLang="zh-TW" sz="1400" dirty="0">
              <a:solidFill>
                <a:srgbClr val="00B050"/>
              </a:solidFill>
              <a:latin typeface="微軟正黑體" panose="020B0604030504040204" pitchFamily="34" charset="-120"/>
              <a:ea typeface="微軟正黑體" panose="020B0604030504040204" pitchFamily="34" charset="-120"/>
            </a:endParaRPr>
          </a:p>
          <a:p>
            <a:r>
              <a:rPr lang="zh-TW" altLang="en-US" sz="1400" dirty="0">
                <a:solidFill>
                  <a:srgbClr val="00B050"/>
                </a:solidFill>
                <a:latin typeface="微軟正黑體" panose="020B0604030504040204" pitchFamily="34" charset="-120"/>
                <a:ea typeface="微軟正黑體" panose="020B0604030504040204" pitchFamily="34" charset="-120"/>
              </a:rPr>
              <a:t>脯胺酸</a:t>
            </a:r>
            <a:r>
              <a:rPr lang="en-US" altLang="zh-TW" sz="1400" dirty="0" smtClean="0">
                <a:solidFill>
                  <a:srgbClr val="00B050"/>
                </a:solidFill>
                <a:latin typeface="微軟正黑體" panose="020B0604030504040204" pitchFamily="34" charset="-120"/>
                <a:ea typeface="微軟正黑體" panose="020B0604030504040204" pitchFamily="34" charset="-120"/>
              </a:rPr>
              <a:t>Proline   500    mg</a:t>
            </a:r>
            <a:endParaRPr lang="en-US" altLang="zh-TW" sz="1400" dirty="0">
              <a:solidFill>
                <a:srgbClr val="00B05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33080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tLang="en-US" sz="3200" b="1" dirty="0" smtClean="0">
                <a:latin typeface="Times New Roman"/>
                <a:ea typeface="DFKai-SB"/>
                <a:cs typeface="Times New Roman" pitchFamily="18"/>
                <a:sym typeface="Times New Roman"/>
              </a:rPr>
              <a:t>胺基</a:t>
            </a:r>
            <a:r>
              <a:rPr lang="zh-TW" altLang="en-US" sz="3200" b="1" dirty="0">
                <a:latin typeface="Times New Roman"/>
                <a:ea typeface="DFKai-SB"/>
                <a:cs typeface="Times New Roman" pitchFamily="18"/>
                <a:sym typeface="Times New Roman"/>
              </a:rPr>
              <a:t>酸</a:t>
            </a:r>
            <a:r>
              <a:rPr lang="zh-TW" altLang="en-US" sz="3200" b="1" dirty="0" smtClean="0">
                <a:latin typeface="Times New Roman"/>
                <a:ea typeface="DFKai-SB"/>
                <a:cs typeface="Times New Roman" pitchFamily="18"/>
                <a:sym typeface="Times New Roman"/>
              </a:rPr>
              <a:t>補充</a:t>
            </a:r>
            <a:r>
              <a:rPr lang="zh-TW" altLang="en-US" sz="3200" b="1" dirty="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251520" y="1196753"/>
            <a:ext cx="8820477" cy="3672408"/>
          </a:xfrm>
        </p:spPr>
        <p:txBody>
          <a:bodyPr/>
          <a:lstStyle/>
          <a:p>
            <a:pPr lvl="0"/>
            <a:r>
              <a:rPr lang="zh-TW" altLang="en-US" sz="2800" b="1" dirty="0" smtClean="0">
                <a:latin typeface="Times New Roman"/>
                <a:ea typeface="DFKai-SB"/>
                <a:cs typeface="Times New Roman" pitchFamily="18"/>
                <a:sym typeface="Times New Roman"/>
              </a:rPr>
              <a:t>麩</a:t>
            </a:r>
            <a:r>
              <a:rPr lang="zh-TW" altLang="en-US" sz="2800" b="1" dirty="0">
                <a:latin typeface="Times New Roman"/>
                <a:ea typeface="DFKai-SB"/>
                <a:cs typeface="Times New Roman" pitchFamily="18"/>
                <a:sym typeface="Times New Roman"/>
              </a:rPr>
              <a:t>醯</a:t>
            </a:r>
            <a:r>
              <a:rPr lang="zh-TW" altLang="en-US" sz="2800" b="1" dirty="0" smtClean="0">
                <a:latin typeface="Times New Roman"/>
                <a:ea typeface="DFKai-SB"/>
                <a:cs typeface="Times New Roman" pitchFamily="18"/>
                <a:sym typeface="Times New Roman"/>
              </a:rPr>
              <a:t>胺 </a:t>
            </a:r>
            <a:r>
              <a:rPr lang="en-US" altLang="zh-TW" sz="2800" b="1" dirty="0" smtClean="0">
                <a:latin typeface="Times New Roman"/>
                <a:ea typeface="DFKai-SB"/>
                <a:cs typeface="Times New Roman" pitchFamily="18"/>
                <a:sym typeface="Times New Roman"/>
              </a:rPr>
              <a:t>(</a:t>
            </a:r>
            <a:r>
              <a:rPr lang="en-US" altLang="zh-TW" sz="2800" b="1" dirty="0">
                <a:latin typeface="Times New Roman"/>
                <a:ea typeface="DFKai-SB"/>
                <a:cs typeface="Times New Roman" pitchFamily="18"/>
                <a:sym typeface="Times New Roman"/>
              </a:rPr>
              <a:t>glutamine) </a:t>
            </a:r>
            <a:endParaRPr lang="en-US" altLang="zh-TW" sz="2800" b="1" dirty="0" smtClean="0">
              <a:latin typeface="Times New Roman"/>
              <a:ea typeface="DFKai-SB"/>
              <a:cs typeface="Times New Roman" pitchFamily="18"/>
              <a:sym typeface="Times New Roman"/>
            </a:endParaRPr>
          </a:p>
          <a:p>
            <a:pPr lvl="1"/>
            <a:r>
              <a:rPr lang="zh-TW" altLang="en-US" sz="2400" b="1" dirty="0" smtClean="0">
                <a:solidFill>
                  <a:schemeClr val="tx1"/>
                </a:solidFill>
                <a:latin typeface="Times New Roman"/>
                <a:ea typeface="DFKai-SB"/>
                <a:cs typeface="Times New Roman" pitchFamily="18"/>
                <a:sym typeface="Times New Roman"/>
              </a:rPr>
              <a:t>人</a:t>
            </a:r>
            <a:r>
              <a:rPr lang="zh-TW" altLang="en-US" sz="2400" b="1" dirty="0">
                <a:solidFill>
                  <a:schemeClr val="tx1"/>
                </a:solidFill>
                <a:latin typeface="Times New Roman"/>
                <a:ea typeface="DFKai-SB"/>
                <a:cs typeface="Times New Roman" pitchFamily="18"/>
                <a:sym typeface="Times New Roman"/>
              </a:rPr>
              <a:t>體內含量最豐富的胺基酸</a:t>
            </a:r>
            <a:r>
              <a:rPr lang="zh-TW" altLang="en-US" sz="2400" dirty="0">
                <a:solidFill>
                  <a:schemeClr val="tx1"/>
                </a:solidFill>
                <a:latin typeface="Times New Roman"/>
                <a:ea typeface="DFKai-SB"/>
                <a:cs typeface="Times New Roman" pitchFamily="18"/>
                <a:sym typeface="Times New Roman"/>
              </a:rPr>
              <a:t>，約占骨骼肌</a:t>
            </a:r>
            <a:r>
              <a:rPr lang="zh-TW" altLang="en-US" sz="2400" dirty="0" smtClean="0">
                <a:solidFill>
                  <a:schemeClr val="tx1"/>
                </a:solidFill>
                <a:latin typeface="Times New Roman"/>
                <a:ea typeface="DFKai-SB"/>
                <a:cs typeface="Times New Roman" pitchFamily="18"/>
                <a:sym typeface="Times New Roman"/>
              </a:rPr>
              <a:t>全部游離胺</a:t>
            </a:r>
            <a:r>
              <a:rPr lang="zh-TW" altLang="en-US" sz="2400" dirty="0" smtClean="0">
                <a:solidFill>
                  <a:schemeClr val="tx1"/>
                </a:solidFill>
                <a:latin typeface="Times New Roman"/>
                <a:ea typeface="DFKai-SB"/>
                <a:cs typeface="Times New Roman" pitchFamily="18"/>
                <a:sym typeface="Times New Roman"/>
              </a:rPr>
              <a:t>基</a:t>
            </a:r>
            <a:r>
              <a:rPr lang="zh-TW" altLang="en-US" sz="2400" dirty="0">
                <a:solidFill>
                  <a:schemeClr val="tx1"/>
                </a:solidFill>
                <a:latin typeface="Times New Roman"/>
                <a:ea typeface="DFKai-SB"/>
                <a:cs typeface="Times New Roman" pitchFamily="18"/>
                <a:sym typeface="Times New Roman"/>
              </a:rPr>
              <a:t>酸的</a:t>
            </a:r>
            <a:r>
              <a:rPr lang="en-US" altLang="zh-TW" sz="2400" dirty="0">
                <a:solidFill>
                  <a:schemeClr val="tx1"/>
                </a:solidFill>
                <a:latin typeface="Times New Roman"/>
                <a:ea typeface="DFKai-SB"/>
                <a:cs typeface="Times New Roman" pitchFamily="18"/>
                <a:sym typeface="Times New Roman"/>
              </a:rPr>
              <a:t>60</a:t>
            </a:r>
            <a:r>
              <a:rPr lang="zh-TW" altLang="en-US" sz="2400" dirty="0">
                <a:solidFill>
                  <a:schemeClr val="tx1"/>
                </a:solidFill>
                <a:latin typeface="Times New Roman"/>
                <a:ea typeface="DFKai-SB"/>
                <a:cs typeface="Times New Roman" pitchFamily="18"/>
                <a:sym typeface="Times New Roman"/>
              </a:rPr>
              <a:t>％，占全身的 </a:t>
            </a:r>
            <a:r>
              <a:rPr lang="en-US" altLang="zh-TW" sz="2400" dirty="0">
                <a:solidFill>
                  <a:schemeClr val="tx1"/>
                </a:solidFill>
                <a:latin typeface="Times New Roman"/>
                <a:ea typeface="DFKai-SB"/>
                <a:cs typeface="Times New Roman" pitchFamily="18"/>
                <a:sym typeface="Times New Roman"/>
              </a:rPr>
              <a:t>20</a:t>
            </a:r>
            <a:r>
              <a:rPr lang="zh-TW" altLang="en-US" sz="2400" dirty="0">
                <a:solidFill>
                  <a:schemeClr val="tx1"/>
                </a:solidFill>
                <a:latin typeface="Times New Roman"/>
                <a:ea typeface="DFKai-SB"/>
                <a:cs typeface="Times New Roman" pitchFamily="18"/>
                <a:sym typeface="Times New Roman"/>
              </a:rPr>
              <a:t>％。</a:t>
            </a:r>
          </a:p>
          <a:p>
            <a:pPr lvl="1"/>
            <a:r>
              <a:rPr lang="zh-TW" altLang="en-US" sz="2400" dirty="0">
                <a:solidFill>
                  <a:schemeClr val="tx1"/>
                </a:solidFill>
                <a:latin typeface="Times New Roman"/>
                <a:ea typeface="DFKai-SB"/>
                <a:cs typeface="Times New Roman" pitchFamily="18"/>
                <a:sym typeface="Times New Roman"/>
              </a:rPr>
              <a:t>非必需胺基</a:t>
            </a:r>
            <a:r>
              <a:rPr lang="zh-TW" altLang="en-US" sz="2400" dirty="0" smtClean="0">
                <a:solidFill>
                  <a:schemeClr val="tx1"/>
                </a:solidFill>
                <a:latin typeface="Times New Roman"/>
                <a:ea typeface="DFKai-SB"/>
                <a:cs typeface="Times New Roman" pitchFamily="18"/>
                <a:sym typeface="Times New Roman"/>
              </a:rPr>
              <a:t>酸，體內可自行在骨骼肌、肝臟中合成</a:t>
            </a:r>
            <a:endParaRPr lang="en-US" altLang="zh-TW" sz="2400" dirty="0">
              <a:solidFill>
                <a:schemeClr val="tx1"/>
              </a:solidFill>
              <a:latin typeface="Times New Roman"/>
              <a:ea typeface="DFKai-SB"/>
              <a:cs typeface="Times New Roman" pitchFamily="18"/>
              <a:sym typeface="Times New Roman"/>
            </a:endParaRPr>
          </a:p>
          <a:p>
            <a:pPr lvl="1"/>
            <a:r>
              <a:rPr lang="zh-TW" altLang="en-US" sz="2400" b="1" dirty="0" smtClean="0">
                <a:solidFill>
                  <a:schemeClr val="tx1"/>
                </a:solidFill>
                <a:latin typeface="Times New Roman"/>
                <a:ea typeface="DFKai-SB"/>
                <a:cs typeface="Times New Roman" pitchFamily="18"/>
                <a:sym typeface="Times New Roman"/>
              </a:rPr>
              <a:t>作為免疫系統的能量來源  </a:t>
            </a:r>
            <a:r>
              <a:rPr lang="en-US" altLang="zh-TW" sz="2400" dirty="0" smtClean="0">
                <a:solidFill>
                  <a:schemeClr val="tx1"/>
                </a:solidFill>
                <a:latin typeface="Times New Roman"/>
                <a:ea typeface="DFKai-SB"/>
                <a:cs typeface="Times New Roman" pitchFamily="18"/>
                <a:sym typeface="Times New Roman"/>
              </a:rPr>
              <a:t>(</a:t>
            </a:r>
            <a:r>
              <a:rPr lang="zh-TW" altLang="en-US" sz="2400" dirty="0">
                <a:solidFill>
                  <a:schemeClr val="tx1"/>
                </a:solidFill>
                <a:latin typeface="Times New Roman"/>
                <a:ea typeface="DFKai-SB"/>
                <a:cs typeface="Times New Roman" pitchFamily="18"/>
                <a:sym typeface="Times New Roman"/>
              </a:rPr>
              <a:t>淋巴球、巨噬</a:t>
            </a:r>
            <a:r>
              <a:rPr lang="zh-TW" altLang="en-US" sz="2400" dirty="0" smtClean="0">
                <a:solidFill>
                  <a:schemeClr val="tx1"/>
                </a:solidFill>
                <a:latin typeface="Times New Roman"/>
                <a:ea typeface="DFKai-SB"/>
                <a:cs typeface="Times New Roman" pitchFamily="18"/>
                <a:sym typeface="Times New Roman"/>
              </a:rPr>
              <a:t>細胞</a:t>
            </a:r>
            <a:r>
              <a:rPr lang="en-US" altLang="zh-TW" sz="2400" dirty="0" smtClean="0">
                <a:solidFill>
                  <a:schemeClr val="tx1"/>
                </a:solidFill>
                <a:latin typeface="Times New Roman"/>
                <a:ea typeface="DFKai-SB"/>
                <a:cs typeface="Times New Roman" pitchFamily="18"/>
                <a:sym typeface="Times New Roman"/>
              </a:rPr>
              <a:t>….)</a:t>
            </a:r>
          </a:p>
          <a:p>
            <a:pPr lvl="1"/>
            <a:r>
              <a:rPr lang="zh-TW" altLang="en-US" sz="2400" dirty="0">
                <a:solidFill>
                  <a:schemeClr val="tx1"/>
                </a:solidFill>
                <a:latin typeface="Times New Roman"/>
                <a:ea typeface="DFKai-SB"/>
                <a:cs typeface="Times New Roman" pitchFamily="18"/>
                <a:sym typeface="Times New Roman"/>
              </a:rPr>
              <a:t>在重大手術、外傷、燒傷或其他重症病患對於</a:t>
            </a:r>
            <a:r>
              <a:rPr lang="en-US" altLang="zh-TW" sz="2400" dirty="0">
                <a:solidFill>
                  <a:schemeClr val="tx1"/>
                </a:solidFill>
                <a:latin typeface="Times New Roman"/>
                <a:ea typeface="DFKai-SB"/>
                <a:cs typeface="Times New Roman" pitchFamily="18"/>
                <a:sym typeface="Times New Roman"/>
              </a:rPr>
              <a:t>glutamine</a:t>
            </a:r>
            <a:r>
              <a:rPr lang="zh-TW" altLang="en-US" sz="2400" dirty="0">
                <a:solidFill>
                  <a:schemeClr val="tx1"/>
                </a:solidFill>
                <a:latin typeface="Times New Roman"/>
                <a:ea typeface="DFKai-SB"/>
                <a:cs typeface="Times New Roman" pitchFamily="18"/>
                <a:sym typeface="Times New Roman"/>
              </a:rPr>
              <a:t>的需求量提高</a:t>
            </a:r>
            <a:endParaRPr lang="en-US" altLang="zh-TW" sz="2400" dirty="0">
              <a:solidFill>
                <a:schemeClr val="tx1"/>
              </a:solidFill>
              <a:latin typeface="Times New Roman"/>
              <a:ea typeface="DFKai-SB"/>
              <a:cs typeface="Times New Roman" pitchFamily="18"/>
              <a:sym typeface="Times New Roman"/>
            </a:endParaRPr>
          </a:p>
          <a:p>
            <a:r>
              <a:rPr lang="en-US" altLang="zh-TW" sz="2400" dirty="0">
                <a:solidFill>
                  <a:srgbClr val="C00000"/>
                </a:solidFill>
                <a:latin typeface="Times New Roman"/>
                <a:ea typeface="DFKai-SB"/>
                <a:cs typeface="Times New Roman" pitchFamily="18"/>
                <a:sym typeface="Times New Roman"/>
              </a:rPr>
              <a:t>G</a:t>
            </a:r>
            <a:r>
              <a:rPr lang="en-US" altLang="zh-TW" sz="2400" dirty="0" smtClean="0">
                <a:solidFill>
                  <a:srgbClr val="C00000"/>
                </a:solidFill>
                <a:latin typeface="Times New Roman"/>
                <a:ea typeface="DFKai-SB"/>
                <a:cs typeface="Times New Roman" pitchFamily="18"/>
                <a:sym typeface="Times New Roman"/>
              </a:rPr>
              <a:t>lutamine</a:t>
            </a:r>
            <a:r>
              <a:rPr lang="zh-TW" altLang="en-US" sz="2400" dirty="0" smtClean="0">
                <a:solidFill>
                  <a:srgbClr val="C00000"/>
                </a:solidFill>
                <a:latin typeface="Times New Roman"/>
                <a:ea typeface="DFKai-SB"/>
                <a:cs typeface="Times New Roman" pitchFamily="18"/>
                <a:sym typeface="Times New Roman"/>
              </a:rPr>
              <a:t>補充</a:t>
            </a:r>
            <a:r>
              <a:rPr lang="zh-TW" altLang="en-US" sz="2400" dirty="0" smtClean="0">
                <a:solidFill>
                  <a:srgbClr val="C00000"/>
                </a:solidFill>
                <a:latin typeface="標楷體"/>
                <a:ea typeface="標楷體"/>
                <a:cs typeface="Times New Roman" pitchFamily="18"/>
                <a:sym typeface="Times New Roman"/>
              </a:rPr>
              <a:t>：可能</a:t>
            </a:r>
            <a:r>
              <a:rPr lang="zh-TW" altLang="en-US" sz="2400" dirty="0" smtClean="0">
                <a:solidFill>
                  <a:srgbClr val="C00000"/>
                </a:solidFill>
                <a:latin typeface="Times New Roman"/>
                <a:ea typeface="DFKai-SB"/>
                <a:cs typeface="Times New Roman" pitchFamily="18"/>
                <a:sym typeface="Times New Roman"/>
              </a:rPr>
              <a:t>降低</a:t>
            </a:r>
            <a:r>
              <a:rPr lang="zh-TW" altLang="en-US" sz="2400" dirty="0">
                <a:solidFill>
                  <a:srgbClr val="C00000"/>
                </a:solidFill>
                <a:latin typeface="Times New Roman"/>
                <a:ea typeface="DFKai-SB"/>
                <a:cs typeface="Times New Roman" pitchFamily="18"/>
                <a:sym typeface="Times New Roman"/>
              </a:rPr>
              <a:t>運動引起的</a:t>
            </a:r>
            <a:r>
              <a:rPr lang="zh-TW" altLang="en-US" sz="2400" dirty="0" smtClean="0">
                <a:solidFill>
                  <a:srgbClr val="C00000"/>
                </a:solidFill>
                <a:latin typeface="Times New Roman"/>
                <a:ea typeface="DFKai-SB"/>
                <a:cs typeface="Times New Roman" pitchFamily="18"/>
                <a:sym typeface="Times New Roman"/>
              </a:rPr>
              <a:t>免疫能力下降狀況</a:t>
            </a:r>
            <a:endParaRPr lang="en-US" sz="2400" b="1" dirty="0" smtClean="0">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5157192"/>
            <a:ext cx="1484784" cy="1484784"/>
          </a:xfrm>
          <a:prstGeom prst="rect">
            <a:avLst/>
          </a:prstGeom>
        </p:spPr>
      </p:pic>
    </p:spTree>
    <p:extLst>
      <p:ext uri="{BB962C8B-B14F-4D97-AF65-F5344CB8AC3E}">
        <p14:creationId xmlns:p14="http://schemas.microsoft.com/office/powerpoint/2010/main" val="267496904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atin typeface="Times New Roman"/>
                <a:ea typeface="DFKai-SB"/>
                <a:cs typeface="Times New Roman" pitchFamily="18"/>
                <a:sym typeface="Times New Roman"/>
              </a:rPr>
              <a:t>內容大綱</a:t>
            </a:r>
            <a:endParaRPr lang="en-US">
              <a:latin typeface="Times New Roman"/>
              <a:ea typeface="DFKai-SB"/>
              <a:cs typeface="Times New Roman" pitchFamily="18"/>
              <a:sym typeface="Times New Roman"/>
            </a:endParaRPr>
          </a:p>
        </p:txBody>
      </p:sp>
      <p:sp>
        <p:nvSpPr>
          <p:cNvPr id="3" name="內容版面配置區 2"/>
          <p:cNvSpPr txBox="1">
            <a:spLocks noGrp="1"/>
          </p:cNvSpPr>
          <p:nvPr>
            <p:ph idx="1"/>
          </p:nvPr>
        </p:nvSpPr>
        <p:spPr/>
        <p:txBody>
          <a:bodyPr/>
          <a:lstStyle/>
          <a:p>
            <a:pPr lvl="0"/>
            <a:r>
              <a:rPr lang="zh-TW" dirty="0">
                <a:solidFill>
                  <a:schemeClr val="dk1">
                    <a:lumMod val="100000"/>
                  </a:schemeClr>
                </a:solidFill>
                <a:latin typeface="Times New Roman"/>
                <a:ea typeface="DFKai-SB"/>
                <a:cs typeface="Times New Roman" pitchFamily="18"/>
                <a:sym typeface="Times New Roman"/>
              </a:rPr>
              <a:t>增補劑的定義與介紹</a:t>
            </a:r>
            <a:endParaRPr lang="en-US" dirty="0">
              <a:solidFill>
                <a:schemeClr val="dk1">
                  <a:lumMod val="100000"/>
                </a:schemeClr>
              </a:solidFill>
              <a:latin typeface="Times New Roman"/>
              <a:ea typeface="DFKai-SB"/>
              <a:cs typeface="Times New Roman" pitchFamily="18"/>
              <a:sym typeface="Times New Roman"/>
            </a:endParaRPr>
          </a:p>
          <a:p>
            <a:pPr lvl="0"/>
            <a:r>
              <a:rPr lang="zh-TW" dirty="0">
                <a:solidFill>
                  <a:schemeClr val="dk1">
                    <a:lumMod val="100000"/>
                  </a:schemeClr>
                </a:solidFill>
                <a:latin typeface="Times New Roman"/>
                <a:ea typeface="DFKai-SB"/>
                <a:cs typeface="Times New Roman" pitchFamily="18"/>
                <a:sym typeface="Times New Roman"/>
              </a:rPr>
              <a:t>運動增補劑</a:t>
            </a:r>
            <a:r>
              <a:rPr lang="en-US" dirty="0">
                <a:solidFill>
                  <a:schemeClr val="dk1">
                    <a:lumMod val="100000"/>
                  </a:schemeClr>
                </a:solidFill>
                <a:latin typeface="Times New Roman"/>
                <a:ea typeface="DFKai-SB"/>
                <a:cs typeface="Times New Roman" pitchFamily="18"/>
                <a:sym typeface="Times New Roman"/>
              </a:rPr>
              <a:t>-</a:t>
            </a:r>
            <a:r>
              <a:rPr lang="zh-TW" dirty="0">
                <a:solidFill>
                  <a:schemeClr val="dk1">
                    <a:lumMod val="100000"/>
                  </a:schemeClr>
                </a:solidFill>
                <a:latin typeface="Times New Roman"/>
                <a:ea typeface="DFKai-SB"/>
                <a:cs typeface="Times New Roman" pitchFamily="18"/>
                <a:sym typeface="Times New Roman"/>
              </a:rPr>
              <a:t>運動禁藥風險</a:t>
            </a:r>
            <a:endParaRPr lang="en-US" dirty="0">
              <a:solidFill>
                <a:schemeClr val="dk1">
                  <a:lumMod val="100000"/>
                </a:schemeClr>
              </a:solidFill>
              <a:latin typeface="Times New Roman"/>
              <a:ea typeface="DFKai-SB"/>
              <a:cs typeface="Times New Roman" pitchFamily="18"/>
              <a:sym typeface="Times New Roman"/>
            </a:endParaRPr>
          </a:p>
          <a:p>
            <a:pPr lvl="0"/>
            <a:r>
              <a:rPr lang="zh-TW" dirty="0">
                <a:solidFill>
                  <a:schemeClr val="dk1">
                    <a:lumMod val="100000"/>
                  </a:schemeClr>
                </a:solidFill>
                <a:latin typeface="Times New Roman"/>
                <a:ea typeface="DFKai-SB"/>
                <a:cs typeface="Times New Roman" pitchFamily="18"/>
                <a:sym typeface="Times New Roman"/>
              </a:rPr>
              <a:t>運動增補劑</a:t>
            </a:r>
            <a:r>
              <a:rPr lang="en-US" dirty="0">
                <a:solidFill>
                  <a:schemeClr val="dk1">
                    <a:lumMod val="100000"/>
                  </a:schemeClr>
                </a:solidFill>
                <a:latin typeface="Times New Roman"/>
                <a:ea typeface="DFKai-SB"/>
                <a:cs typeface="Times New Roman" pitchFamily="18"/>
                <a:sym typeface="Times New Roman"/>
              </a:rPr>
              <a:t>-Sports </a:t>
            </a:r>
            <a:r>
              <a:rPr lang="en-US" dirty="0" smtClean="0">
                <a:solidFill>
                  <a:schemeClr val="dk1">
                    <a:lumMod val="100000"/>
                  </a:schemeClr>
                </a:solidFill>
                <a:latin typeface="Times New Roman"/>
                <a:ea typeface="DFKai-SB"/>
                <a:cs typeface="Times New Roman" pitchFamily="18"/>
                <a:sym typeface="Times New Roman"/>
              </a:rPr>
              <a:t>foods</a:t>
            </a:r>
            <a:r>
              <a:rPr lang="zh-TW" altLang="en-US" dirty="0">
                <a:solidFill>
                  <a:schemeClr val="dk1">
                    <a:lumMod val="100000"/>
                  </a:schemeClr>
                </a:solidFill>
                <a:latin typeface="Times New Roman"/>
                <a:ea typeface="DFKai-SB"/>
                <a:cs typeface="Times New Roman" pitchFamily="18"/>
                <a:sym typeface="Times New Roman"/>
              </a:rPr>
              <a:t> </a:t>
            </a:r>
            <a:r>
              <a:rPr lang="en-US" altLang="zh-TW" dirty="0" smtClean="0">
                <a:solidFill>
                  <a:schemeClr val="dk1">
                    <a:lumMod val="100000"/>
                  </a:schemeClr>
                </a:solidFill>
                <a:latin typeface="Times New Roman"/>
                <a:ea typeface="DFKai-SB"/>
                <a:cs typeface="Times New Roman" pitchFamily="18"/>
                <a:sym typeface="Times New Roman"/>
              </a:rPr>
              <a:t>II</a:t>
            </a:r>
            <a:endParaRPr lang="en-US" dirty="0">
              <a:solidFill>
                <a:schemeClr val="dk1">
                  <a:lumMod val="100000"/>
                </a:schemeClr>
              </a:solidFill>
              <a:latin typeface="Times New Roman"/>
              <a:ea typeface="DFKai-SB"/>
              <a:cs typeface="Times New Roman" pitchFamily="18"/>
              <a:sym typeface="Times New Roman"/>
            </a:endParaRPr>
          </a:p>
          <a:p>
            <a:pPr lvl="0"/>
            <a:r>
              <a:rPr lang="zh-TW" dirty="0">
                <a:solidFill>
                  <a:schemeClr val="dk1">
                    <a:lumMod val="100000"/>
                  </a:schemeClr>
                </a:solidFill>
                <a:latin typeface="Times New Roman"/>
                <a:ea typeface="DFKai-SB"/>
                <a:cs typeface="Times New Roman" pitchFamily="18"/>
                <a:sym typeface="Times New Roman"/>
              </a:rPr>
              <a:t>運動增補劑</a:t>
            </a:r>
            <a:r>
              <a:rPr lang="en-US" dirty="0" smtClean="0">
                <a:solidFill>
                  <a:schemeClr val="dk1">
                    <a:lumMod val="100000"/>
                  </a:schemeClr>
                </a:solidFill>
                <a:latin typeface="Times New Roman"/>
                <a:ea typeface="DFKai-SB"/>
                <a:cs typeface="Times New Roman" pitchFamily="18"/>
                <a:sym typeface="Times New Roman"/>
              </a:rPr>
              <a:t>-</a:t>
            </a:r>
            <a:r>
              <a:rPr lang="zh-TW" altLang="en-US" dirty="0" smtClean="0">
                <a:solidFill>
                  <a:schemeClr val="dk1">
                    <a:lumMod val="100000"/>
                  </a:schemeClr>
                </a:solidFill>
                <a:latin typeface="Times New Roman"/>
                <a:ea typeface="DFKai-SB"/>
                <a:cs typeface="Times New Roman" pitchFamily="18"/>
                <a:sym typeface="Times New Roman"/>
              </a:rPr>
              <a:t>增進</a:t>
            </a:r>
            <a:r>
              <a:rPr lang="zh-TW" altLang="en-US" dirty="0">
                <a:solidFill>
                  <a:schemeClr val="dk1">
                    <a:lumMod val="100000"/>
                  </a:schemeClr>
                </a:solidFill>
                <a:latin typeface="Times New Roman"/>
                <a:ea typeface="DFKai-SB"/>
                <a:cs typeface="Times New Roman" pitchFamily="18"/>
                <a:sym typeface="Times New Roman"/>
              </a:rPr>
              <a:t>運動表現成分</a:t>
            </a:r>
            <a:endParaRPr lang="en-US" dirty="0">
              <a:solidFill>
                <a:schemeClr val="dk1">
                  <a:lumMod val="100000"/>
                </a:schemeClr>
              </a:solidFill>
              <a:latin typeface="Times New Roman"/>
              <a:ea typeface="DFKai-SB"/>
              <a:cs typeface="Times New Roman" pitchFamily="18"/>
              <a:sym typeface="Times New Roman"/>
            </a:endParaRPr>
          </a:p>
          <a:p>
            <a:pPr lvl="0"/>
            <a:r>
              <a:rPr lang="zh-TW" dirty="0">
                <a:solidFill>
                  <a:schemeClr val="dk1">
                    <a:lumMod val="100000"/>
                  </a:schemeClr>
                </a:solidFill>
                <a:latin typeface="Times New Roman"/>
                <a:ea typeface="DFKai-SB"/>
                <a:cs typeface="Times New Roman" pitchFamily="18"/>
                <a:sym typeface="Times New Roman"/>
              </a:rPr>
              <a:t>運動增補劑</a:t>
            </a:r>
            <a:r>
              <a:rPr lang="en-US" dirty="0">
                <a:solidFill>
                  <a:schemeClr val="dk1">
                    <a:lumMod val="100000"/>
                  </a:schemeClr>
                </a:solidFill>
                <a:latin typeface="Times New Roman"/>
                <a:ea typeface="DFKai-SB"/>
                <a:cs typeface="Times New Roman" pitchFamily="18"/>
                <a:sym typeface="Times New Roman"/>
              </a:rPr>
              <a:t>-</a:t>
            </a:r>
            <a:r>
              <a:rPr lang="zh-TW" dirty="0">
                <a:solidFill>
                  <a:schemeClr val="dk1">
                    <a:lumMod val="100000"/>
                  </a:schemeClr>
                </a:solidFill>
                <a:latin typeface="Times New Roman"/>
                <a:ea typeface="DFKai-SB"/>
                <a:cs typeface="Times New Roman" pitchFamily="18"/>
                <a:sym typeface="Times New Roman"/>
              </a:rPr>
              <a:t>維生素與礦物質</a:t>
            </a:r>
            <a:endParaRPr lang="en-US" dirty="0">
              <a:solidFill>
                <a:schemeClr val="dk1">
                  <a:lumMod val="100000"/>
                </a:schemeClr>
              </a:solidFill>
              <a:latin typeface="Times New Roman"/>
              <a:ea typeface="DFKai-SB"/>
              <a:cs typeface="Times New Roman" pitchFamily="18"/>
              <a:sym typeface="Times New Roman"/>
            </a:endParaRPr>
          </a:p>
          <a:p>
            <a:pPr lvl="0"/>
            <a:r>
              <a:rPr lang="zh-TW" dirty="0">
                <a:solidFill>
                  <a:schemeClr val="dk1">
                    <a:lumMod val="100000"/>
                  </a:schemeClr>
                </a:solidFill>
                <a:latin typeface="Times New Roman"/>
                <a:ea typeface="DFKai-SB"/>
                <a:cs typeface="Times New Roman" pitchFamily="18"/>
                <a:sym typeface="Times New Roman"/>
              </a:rPr>
              <a:t>運動增補劑</a:t>
            </a:r>
            <a:r>
              <a:rPr lang="en-US" dirty="0">
                <a:solidFill>
                  <a:schemeClr val="dk1">
                    <a:lumMod val="100000"/>
                  </a:schemeClr>
                </a:solidFill>
                <a:latin typeface="Times New Roman"/>
                <a:ea typeface="DFKai-SB"/>
                <a:cs typeface="Times New Roman" pitchFamily="18"/>
                <a:sym typeface="Times New Roman"/>
              </a:rPr>
              <a:t>-</a:t>
            </a:r>
            <a:r>
              <a:rPr lang="zh-TW" dirty="0">
                <a:solidFill>
                  <a:schemeClr val="dk1">
                    <a:lumMod val="100000"/>
                  </a:schemeClr>
                </a:solidFill>
                <a:latin typeface="Times New Roman"/>
                <a:ea typeface="DFKai-SB"/>
                <a:cs typeface="Times New Roman" pitchFamily="18"/>
                <a:sym typeface="Times New Roman"/>
              </a:rPr>
              <a:t>其他</a:t>
            </a:r>
            <a:endParaRPr lang="en-US" dirty="0">
              <a:solidFill>
                <a:schemeClr val="dk1">
                  <a:lumMod val="100000"/>
                </a:schemeClr>
              </a:solidFill>
              <a:latin typeface="Times New Roman"/>
              <a:ea typeface="DFKai-SB"/>
              <a:cs typeface="Times New Roman" pitchFamily="18"/>
              <a:sym typeface="Times New Roman"/>
            </a:endParaRPr>
          </a:p>
          <a:p>
            <a:pPr lvl="0"/>
            <a:endParaRPr lang="en-US" dirty="0">
              <a:solidFill>
                <a:schemeClr val="dk1">
                  <a:lumMod val="100000"/>
                </a:schemeClr>
              </a:solidFill>
              <a:latin typeface="Times New Roman"/>
              <a:ea typeface="DFKai-SB"/>
              <a:cs typeface="Times New Roman" pitchFamily="18"/>
              <a:sym typeface="Times New Roman"/>
            </a:endParaRPr>
          </a:p>
          <a:p>
            <a:pPr lvl="0"/>
            <a:endParaRPr lang="en-US" dirty="0">
              <a:solidFill>
                <a:schemeClr val="dk1">
                  <a:lumMod val="100000"/>
                </a:schemeClr>
              </a:solidFill>
              <a:latin typeface="Times New Roman"/>
              <a:ea typeface="DFKai-SB"/>
              <a:cs typeface="Times New Roman" pitchFamily="18"/>
              <a:sym typeface="Times New Roman"/>
            </a:endParaRPr>
          </a:p>
        </p:txBody>
      </p:sp>
      <p:sp>
        <p:nvSpPr>
          <p:cNvPr id="4" name="圓角矩形 3"/>
          <p:cNvSpPr/>
          <p:nvPr/>
        </p:nvSpPr>
        <p:spPr>
          <a:xfrm>
            <a:off x="457200" y="2708920"/>
            <a:ext cx="5328592" cy="72008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a:ea typeface="DFKai-SB"/>
              <a:sym typeface="Times New Roman"/>
            </a:endParaRPr>
          </a:p>
        </p:txBody>
      </p:sp>
    </p:spTree>
    <p:extLst>
      <p:ext uri="{BB962C8B-B14F-4D97-AF65-F5344CB8AC3E}">
        <p14:creationId xmlns:p14="http://schemas.microsoft.com/office/powerpoint/2010/main" val="38086572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tLang="en-US" sz="3200" b="1" dirty="0" smtClean="0">
                <a:latin typeface="Times New Roman"/>
                <a:ea typeface="DFKai-SB"/>
                <a:cs typeface="Times New Roman" pitchFamily="18"/>
                <a:sym typeface="Times New Roman"/>
              </a:rPr>
              <a:t>胺基</a:t>
            </a:r>
            <a:r>
              <a:rPr lang="zh-TW" altLang="en-US" sz="3200" b="1" dirty="0">
                <a:latin typeface="Times New Roman"/>
                <a:ea typeface="DFKai-SB"/>
                <a:cs typeface="Times New Roman" pitchFamily="18"/>
                <a:sym typeface="Times New Roman"/>
              </a:rPr>
              <a:t>酸</a:t>
            </a:r>
            <a:r>
              <a:rPr lang="zh-TW" altLang="en-US" sz="3200" b="1" dirty="0" smtClean="0">
                <a:latin typeface="Times New Roman"/>
                <a:ea typeface="DFKai-SB"/>
                <a:cs typeface="Times New Roman" pitchFamily="18"/>
                <a:sym typeface="Times New Roman"/>
              </a:rPr>
              <a:t>補充</a:t>
            </a:r>
            <a:r>
              <a:rPr lang="zh-TW" altLang="en-US" sz="3200" b="1" dirty="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251520" y="1196753"/>
            <a:ext cx="8820477" cy="3672408"/>
          </a:xfrm>
        </p:spPr>
        <p:txBody>
          <a:bodyPr/>
          <a:lstStyle/>
          <a:p>
            <a:pPr lvl="0"/>
            <a:r>
              <a:rPr lang="zh-TW" altLang="en-US" sz="2800" b="1" dirty="0" smtClean="0">
                <a:latin typeface="Times New Roman"/>
                <a:ea typeface="DFKai-SB"/>
                <a:cs typeface="Times New Roman" pitchFamily="18"/>
                <a:sym typeface="Times New Roman"/>
              </a:rPr>
              <a:t>精</a:t>
            </a:r>
            <a:r>
              <a:rPr lang="zh-TW" altLang="en-US" sz="2800" b="1" dirty="0">
                <a:latin typeface="Times New Roman"/>
                <a:ea typeface="DFKai-SB"/>
                <a:cs typeface="Times New Roman" pitchFamily="18"/>
                <a:sym typeface="Times New Roman"/>
              </a:rPr>
              <a:t>胺酸</a:t>
            </a:r>
            <a:r>
              <a:rPr lang="en-US" altLang="zh-TW" sz="2800" b="1" dirty="0" smtClean="0">
                <a:latin typeface="Times New Roman"/>
                <a:ea typeface="DFKai-SB"/>
                <a:cs typeface="Times New Roman" pitchFamily="18"/>
                <a:sym typeface="Times New Roman"/>
              </a:rPr>
              <a:t>(</a:t>
            </a:r>
            <a:r>
              <a:rPr lang="en-US" altLang="zh-TW" sz="2800" b="1" dirty="0">
                <a:latin typeface="Times New Roman"/>
                <a:ea typeface="DFKai-SB"/>
                <a:cs typeface="Times New Roman" pitchFamily="18"/>
                <a:sym typeface="Times New Roman"/>
              </a:rPr>
              <a:t>a</a:t>
            </a:r>
            <a:r>
              <a:rPr lang="en-US" altLang="zh-TW" sz="2800" b="1" dirty="0" smtClean="0">
                <a:latin typeface="Times New Roman"/>
                <a:ea typeface="DFKai-SB"/>
                <a:cs typeface="Times New Roman" pitchFamily="18"/>
                <a:sym typeface="Times New Roman"/>
              </a:rPr>
              <a:t>rginine</a:t>
            </a:r>
            <a:r>
              <a:rPr lang="en-US" altLang="zh-TW" sz="2800" b="1" dirty="0">
                <a:latin typeface="Times New Roman"/>
                <a:ea typeface="DFKai-SB"/>
                <a:cs typeface="Times New Roman" pitchFamily="18"/>
                <a:sym typeface="Times New Roman"/>
              </a:rPr>
              <a:t>) </a:t>
            </a:r>
            <a:endParaRPr lang="en-US" altLang="zh-TW" sz="2800" b="1" dirty="0" smtClean="0">
              <a:latin typeface="Times New Roman"/>
              <a:ea typeface="DFKai-SB"/>
              <a:cs typeface="Times New Roman" pitchFamily="18"/>
              <a:sym typeface="Times New Roman"/>
            </a:endParaRPr>
          </a:p>
          <a:p>
            <a:pPr lvl="1"/>
            <a:r>
              <a:rPr lang="zh-TW" altLang="en-US" sz="2400" dirty="0" smtClean="0">
                <a:solidFill>
                  <a:schemeClr val="tx1"/>
                </a:solidFill>
                <a:latin typeface="Times New Roman"/>
                <a:ea typeface="DFKai-SB"/>
                <a:cs typeface="Times New Roman" pitchFamily="18"/>
                <a:sym typeface="Times New Roman"/>
              </a:rPr>
              <a:t>肌酸的</a:t>
            </a:r>
            <a:r>
              <a:rPr lang="zh-TW" altLang="en-US" sz="2400" dirty="0">
                <a:solidFill>
                  <a:schemeClr val="tx1"/>
                </a:solidFill>
                <a:latin typeface="Times New Roman"/>
                <a:ea typeface="DFKai-SB"/>
                <a:cs typeface="Times New Roman" pitchFamily="18"/>
                <a:sym typeface="Times New Roman"/>
              </a:rPr>
              <a:t>原料，能直接被肌肉細胞利用，是重要的能量</a:t>
            </a:r>
            <a:r>
              <a:rPr lang="zh-TW" altLang="en-US" sz="2400" dirty="0" smtClean="0">
                <a:solidFill>
                  <a:schemeClr val="tx1"/>
                </a:solidFill>
                <a:latin typeface="Times New Roman"/>
                <a:ea typeface="DFKai-SB"/>
                <a:cs typeface="Times New Roman" pitchFamily="18"/>
                <a:sym typeface="Times New Roman"/>
              </a:rPr>
              <a:t>分子</a:t>
            </a:r>
            <a:endParaRPr lang="en-US" altLang="zh-TW" sz="2400" dirty="0" smtClean="0">
              <a:solidFill>
                <a:schemeClr val="tx1"/>
              </a:solidFill>
              <a:latin typeface="Times New Roman"/>
              <a:ea typeface="DFKai-SB"/>
              <a:cs typeface="Times New Roman" pitchFamily="18"/>
              <a:sym typeface="Times New Roman"/>
            </a:endParaRPr>
          </a:p>
          <a:p>
            <a:pPr lvl="1"/>
            <a:r>
              <a:rPr lang="zh-TW" altLang="en-US" sz="2400" dirty="0">
                <a:solidFill>
                  <a:schemeClr val="tx1"/>
                </a:solidFill>
                <a:latin typeface="Times New Roman"/>
                <a:ea typeface="DFKai-SB"/>
                <a:cs typeface="Times New Roman" pitchFamily="18"/>
                <a:sym typeface="Times New Roman"/>
              </a:rPr>
              <a:t>尿素循環的中間產物，能減少血液中的</a:t>
            </a:r>
            <a:r>
              <a:rPr lang="zh-TW" altLang="en-US" sz="2400" dirty="0" smtClean="0">
                <a:solidFill>
                  <a:schemeClr val="tx1"/>
                </a:solidFill>
                <a:latin typeface="Times New Roman"/>
                <a:ea typeface="DFKai-SB"/>
                <a:cs typeface="Times New Roman" pitchFamily="18"/>
                <a:sym typeface="Times New Roman"/>
              </a:rPr>
              <a:t>氨</a:t>
            </a:r>
            <a:endParaRPr lang="en-US" altLang="zh-TW" sz="2400" dirty="0">
              <a:solidFill>
                <a:schemeClr val="tx1"/>
              </a:solidFill>
              <a:latin typeface="Times New Roman"/>
              <a:ea typeface="DFKai-SB"/>
              <a:cs typeface="Times New Roman" pitchFamily="18"/>
              <a:sym typeface="Times New Roman"/>
            </a:endParaRPr>
          </a:p>
          <a:p>
            <a:pPr lvl="1"/>
            <a:r>
              <a:rPr lang="zh-TW" altLang="en-US" sz="2400" dirty="0" smtClean="0">
                <a:solidFill>
                  <a:schemeClr val="tx1"/>
                </a:solidFill>
                <a:latin typeface="Times New Roman"/>
                <a:ea typeface="DFKai-SB"/>
                <a:cs typeface="Times New Roman" pitchFamily="18"/>
                <a:sym typeface="Times New Roman"/>
              </a:rPr>
              <a:t>一</a:t>
            </a:r>
            <a:r>
              <a:rPr lang="zh-TW" altLang="en-US" sz="2400" dirty="0">
                <a:solidFill>
                  <a:schemeClr val="tx1"/>
                </a:solidFill>
                <a:latin typeface="Times New Roman"/>
                <a:ea typeface="DFKai-SB"/>
                <a:cs typeface="Times New Roman" pitchFamily="18"/>
                <a:sym typeface="Times New Roman"/>
              </a:rPr>
              <a:t>氧化氮 </a:t>
            </a:r>
            <a:r>
              <a:rPr lang="en-US" altLang="zh-TW" sz="2400" dirty="0">
                <a:solidFill>
                  <a:schemeClr val="tx1"/>
                </a:solidFill>
                <a:latin typeface="Times New Roman"/>
                <a:ea typeface="DFKai-SB"/>
                <a:cs typeface="Times New Roman" pitchFamily="18"/>
                <a:sym typeface="Times New Roman"/>
              </a:rPr>
              <a:t>(Nitric oxide, NO</a:t>
            </a:r>
            <a:r>
              <a:rPr lang="en-US" altLang="zh-TW" sz="2400" dirty="0" smtClean="0">
                <a:solidFill>
                  <a:schemeClr val="tx1"/>
                </a:solidFill>
                <a:latin typeface="Times New Roman"/>
                <a:ea typeface="DFKai-SB"/>
                <a:cs typeface="Times New Roman" pitchFamily="18"/>
                <a:sym typeface="Times New Roman"/>
              </a:rPr>
              <a:t>)</a:t>
            </a:r>
            <a:r>
              <a:rPr lang="zh-TW" altLang="en-US" sz="2400" dirty="0" smtClean="0">
                <a:solidFill>
                  <a:schemeClr val="tx1"/>
                </a:solidFill>
                <a:latin typeface="Times New Roman"/>
                <a:ea typeface="DFKai-SB"/>
                <a:cs typeface="Times New Roman" pitchFamily="18"/>
                <a:sym typeface="Times New Roman"/>
              </a:rPr>
              <a:t>前驅</a:t>
            </a:r>
            <a:r>
              <a:rPr lang="zh-TW" altLang="en-US" sz="2400" dirty="0">
                <a:solidFill>
                  <a:schemeClr val="tx1"/>
                </a:solidFill>
                <a:latin typeface="Times New Roman"/>
                <a:ea typeface="DFKai-SB"/>
                <a:cs typeface="Times New Roman" pitchFamily="18"/>
                <a:sym typeface="Times New Roman"/>
              </a:rPr>
              <a:t>物，具有血管舒張的</a:t>
            </a:r>
            <a:r>
              <a:rPr lang="zh-TW" altLang="en-US" sz="2400" dirty="0" smtClean="0">
                <a:solidFill>
                  <a:schemeClr val="tx1"/>
                </a:solidFill>
                <a:latin typeface="Times New Roman"/>
                <a:ea typeface="DFKai-SB"/>
                <a:cs typeface="Times New Roman" pitchFamily="18"/>
                <a:sym typeface="Times New Roman"/>
              </a:rPr>
              <a:t>效果，</a:t>
            </a:r>
            <a:r>
              <a:rPr lang="zh-TW" altLang="en-US" sz="2400" dirty="0" smtClean="0">
                <a:solidFill>
                  <a:schemeClr val="bg1">
                    <a:lumMod val="65000"/>
                  </a:schemeClr>
                </a:solidFill>
                <a:latin typeface="Times New Roman"/>
                <a:ea typeface="DFKai-SB"/>
                <a:cs typeface="Times New Roman" pitchFamily="18"/>
                <a:sym typeface="Times New Roman"/>
              </a:rPr>
              <a:t>有助於</a:t>
            </a:r>
            <a:r>
              <a:rPr lang="zh-TW" altLang="en-US" sz="2400" dirty="0">
                <a:solidFill>
                  <a:schemeClr val="bg1">
                    <a:lumMod val="65000"/>
                  </a:schemeClr>
                </a:solidFill>
                <a:latin typeface="Times New Roman"/>
                <a:ea typeface="DFKai-SB"/>
                <a:cs typeface="Times New Roman" pitchFamily="18"/>
                <a:sym typeface="Times New Roman"/>
              </a:rPr>
              <a:t>增加輸送到肌肉的血流、氧氣和營養物質</a:t>
            </a:r>
            <a:r>
              <a:rPr lang="zh-TW" altLang="en-US" sz="2400" dirty="0" smtClean="0">
                <a:solidFill>
                  <a:schemeClr val="bg1">
                    <a:lumMod val="65000"/>
                  </a:schemeClr>
                </a:solidFill>
                <a:latin typeface="Times New Roman"/>
                <a:ea typeface="DFKai-SB"/>
                <a:cs typeface="Times New Roman" pitchFamily="18"/>
                <a:sym typeface="Times New Roman"/>
              </a:rPr>
              <a:t>，增加代謝產物</a:t>
            </a:r>
            <a:r>
              <a:rPr lang="zh-TW" altLang="en-US" sz="2400" dirty="0">
                <a:solidFill>
                  <a:schemeClr val="bg1">
                    <a:lumMod val="65000"/>
                  </a:schemeClr>
                </a:solidFill>
                <a:latin typeface="Times New Roman"/>
                <a:ea typeface="DFKai-SB"/>
                <a:cs typeface="Times New Roman" pitchFamily="18"/>
                <a:sym typeface="Times New Roman"/>
              </a:rPr>
              <a:t>清除</a:t>
            </a:r>
            <a:endParaRPr lang="en-US" altLang="zh-TW" sz="2400" dirty="0" smtClean="0">
              <a:solidFill>
                <a:schemeClr val="bg1">
                  <a:lumMod val="65000"/>
                </a:schemeClr>
              </a:solidFill>
              <a:latin typeface="Times New Roman"/>
              <a:ea typeface="DFKai-SB"/>
              <a:cs typeface="Times New Roman" pitchFamily="18"/>
              <a:sym typeface="Times New Roman"/>
            </a:endParaRPr>
          </a:p>
          <a:p>
            <a:r>
              <a:rPr lang="en-US" altLang="zh-TW" sz="2400" dirty="0">
                <a:solidFill>
                  <a:srgbClr val="C00000"/>
                </a:solidFill>
                <a:latin typeface="Times New Roman"/>
                <a:ea typeface="DFKai-SB"/>
                <a:cs typeface="Times New Roman" pitchFamily="18"/>
                <a:sym typeface="Times New Roman"/>
              </a:rPr>
              <a:t>A</a:t>
            </a:r>
            <a:r>
              <a:rPr lang="en-US" altLang="zh-TW" sz="2400" dirty="0" smtClean="0">
                <a:solidFill>
                  <a:srgbClr val="C00000"/>
                </a:solidFill>
                <a:latin typeface="Times New Roman"/>
                <a:ea typeface="DFKai-SB"/>
                <a:cs typeface="Times New Roman" pitchFamily="18"/>
                <a:sym typeface="Times New Roman"/>
              </a:rPr>
              <a:t>rginine</a:t>
            </a:r>
            <a:r>
              <a:rPr lang="zh-TW" altLang="en-US" sz="2400" dirty="0" smtClean="0">
                <a:solidFill>
                  <a:srgbClr val="C00000"/>
                </a:solidFill>
                <a:latin typeface="Times New Roman"/>
                <a:ea typeface="DFKai-SB"/>
                <a:cs typeface="Times New Roman" pitchFamily="18"/>
                <a:sym typeface="Times New Roman"/>
              </a:rPr>
              <a:t>補充</a:t>
            </a:r>
            <a:r>
              <a:rPr lang="zh-TW" altLang="en-US" sz="2400" dirty="0" smtClean="0">
                <a:solidFill>
                  <a:srgbClr val="C00000"/>
                </a:solidFill>
                <a:latin typeface="標楷體"/>
                <a:ea typeface="標楷體"/>
                <a:cs typeface="Times New Roman" pitchFamily="18"/>
                <a:sym typeface="Times New Roman"/>
              </a:rPr>
              <a:t>：增加</a:t>
            </a:r>
            <a:r>
              <a:rPr lang="zh-TW" altLang="en-US" sz="2400" dirty="0">
                <a:solidFill>
                  <a:srgbClr val="C00000"/>
                </a:solidFill>
                <a:latin typeface="標楷體"/>
                <a:ea typeface="標楷體"/>
                <a:cs typeface="Times New Roman" pitchFamily="18"/>
                <a:sym typeface="Times New Roman"/>
              </a:rPr>
              <a:t>一般族群</a:t>
            </a:r>
            <a:r>
              <a:rPr lang="zh-TW" altLang="en-US" sz="2400" dirty="0" smtClean="0">
                <a:solidFill>
                  <a:srgbClr val="C00000"/>
                </a:solidFill>
                <a:latin typeface="標楷體"/>
                <a:ea typeface="標楷體"/>
                <a:cs typeface="Times New Roman" pitchFamily="18"/>
                <a:sym typeface="Times New Roman"/>
              </a:rPr>
              <a:t>運動</a:t>
            </a:r>
            <a:r>
              <a:rPr lang="zh-TW" altLang="en-US" sz="2400" dirty="0">
                <a:solidFill>
                  <a:srgbClr val="C00000"/>
                </a:solidFill>
                <a:latin typeface="標楷體"/>
                <a:ea typeface="標楷體"/>
                <a:cs typeface="Times New Roman" pitchFamily="18"/>
                <a:sym typeface="Times New Roman"/>
              </a:rPr>
              <a:t>表現的</a:t>
            </a:r>
            <a:r>
              <a:rPr lang="zh-TW" altLang="en-US" sz="2400" dirty="0" smtClean="0">
                <a:solidFill>
                  <a:srgbClr val="C00000"/>
                </a:solidFill>
                <a:latin typeface="標楷體"/>
                <a:ea typeface="標楷體"/>
                <a:cs typeface="Times New Roman" pitchFamily="18"/>
                <a:sym typeface="Times New Roman"/>
              </a:rPr>
              <a:t>效果</a:t>
            </a:r>
            <a:endParaRPr lang="en-US" altLang="zh-TW" sz="2400" dirty="0" smtClean="0">
              <a:solidFill>
                <a:srgbClr val="C00000"/>
              </a:solidFill>
              <a:latin typeface="標楷體"/>
              <a:ea typeface="標楷體"/>
              <a:cs typeface="Times New Roman" pitchFamily="18"/>
              <a:sym typeface="Times New Roman"/>
            </a:endParaRPr>
          </a:p>
          <a:p>
            <a:pPr marL="2509838" indent="-266700">
              <a:buNone/>
            </a:pPr>
            <a:r>
              <a:rPr lang="zh-TW" altLang="en-US" sz="2400" dirty="0" smtClean="0">
                <a:latin typeface="標楷體"/>
                <a:ea typeface="標楷體"/>
                <a:cs typeface="Times New Roman" pitchFamily="18"/>
                <a:sym typeface="Times New Roman"/>
              </a:rPr>
              <a:t>對訓練有素的運動員</a:t>
            </a:r>
            <a:r>
              <a:rPr lang="zh-TW" altLang="en-US" sz="2400" dirty="0">
                <a:latin typeface="標楷體"/>
                <a:ea typeface="標楷體"/>
                <a:cs typeface="Times New Roman" pitchFamily="18"/>
                <a:sym typeface="Times New Roman"/>
              </a:rPr>
              <a:t>則</a:t>
            </a:r>
            <a:r>
              <a:rPr lang="zh-TW" altLang="en-US" sz="2400" dirty="0" smtClean="0">
                <a:latin typeface="標楷體"/>
                <a:ea typeface="標楷體"/>
                <a:cs typeface="Times New Roman" pitchFamily="18"/>
                <a:sym typeface="Times New Roman"/>
              </a:rPr>
              <a:t>沒有效果</a:t>
            </a:r>
            <a:endParaRPr lang="en-US" sz="2400" b="1" dirty="0" smtClean="0">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082"/>
          <a:stretch/>
        </p:blipFill>
        <p:spPr bwMode="auto">
          <a:xfrm>
            <a:off x="7236296" y="4342381"/>
            <a:ext cx="1368152" cy="2403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951977"/>
            <a:ext cx="2278187" cy="179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411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559225803"/>
              </p:ext>
            </p:extLst>
          </p:nvPr>
        </p:nvGraphicFramePr>
        <p:xfrm>
          <a:off x="251520" y="84510"/>
          <a:ext cx="8640960" cy="6440834"/>
        </p:xfrm>
        <a:graphic>
          <a:graphicData uri="http://schemas.openxmlformats.org/drawingml/2006/table">
            <a:tbl>
              <a:tblPr firstRow="1" bandRow="1">
                <a:tableStyleId>{5C22544A-7EE6-4342-B048-85BDC9FD1C3A}</a:tableStyleId>
              </a:tblPr>
              <a:tblGrid>
                <a:gridCol w="936104"/>
                <a:gridCol w="1944216"/>
                <a:gridCol w="3312368"/>
                <a:gridCol w="1656184"/>
                <a:gridCol w="792088"/>
              </a:tblGrid>
              <a:tr h="373246">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分類</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胺基酸</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功能</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劑量</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證據</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373246">
                <a:tc>
                  <a:txBody>
                    <a:bodyPr/>
                    <a:lstStyle/>
                    <a:p>
                      <a:r>
                        <a:rPr lang="en-US" altLang="zh-TW" sz="2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EAA</a:t>
                      </a:r>
                      <a:endParaRPr lang="zh-TW" altLang="en-US" sz="20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leucine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白胺酸</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刺激肌肉蛋白合成</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降低肌肉降解</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2.5g/day</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endParaRPr>
                    </a:p>
                    <a:p>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1015394">
                <a:tc>
                  <a:txBody>
                    <a:bodyPr/>
                    <a:lstStyle/>
                    <a:p>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HMB</a:t>
                      </a:r>
                    </a:p>
                    <a:p>
                      <a:r>
                        <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1600" b="0" dirty="0" smtClean="0">
                          <a:latin typeface="Times New Roman"/>
                          <a:ea typeface="DFKai-SB"/>
                          <a:cs typeface="Times New Roman" pitchFamily="18"/>
                          <a:sym typeface="Times New Roman"/>
                        </a:rPr>
                        <a:t>β-</a:t>
                      </a:r>
                      <a:r>
                        <a:rPr lang="zh-TW" altLang="en-US" sz="1600" b="0" dirty="0" smtClean="0">
                          <a:latin typeface="Times New Roman"/>
                          <a:ea typeface="DFKai-SB"/>
                          <a:cs typeface="Times New Roman" pitchFamily="18"/>
                          <a:sym typeface="Times New Roman"/>
                        </a:rPr>
                        <a:t>羥基</a:t>
                      </a:r>
                      <a:r>
                        <a:rPr lang="en-US" altLang="zh-TW" sz="1600" b="0" dirty="0" smtClean="0">
                          <a:latin typeface="Times New Roman"/>
                          <a:ea typeface="DFKai-SB"/>
                          <a:cs typeface="Times New Roman" pitchFamily="18"/>
                          <a:sym typeface="Times New Roman"/>
                        </a:rPr>
                        <a:t>-</a:t>
                      </a:r>
                      <a:r>
                        <a:rPr lang="el-GR" altLang="zh-TW" sz="1600" b="0" dirty="0" smtClean="0">
                          <a:latin typeface="Times New Roman"/>
                          <a:ea typeface="DFKai-SB"/>
                          <a:cs typeface="Times New Roman" pitchFamily="18"/>
                          <a:sym typeface="Times New Roman"/>
                        </a:rPr>
                        <a:t>β-</a:t>
                      </a:r>
                      <a:r>
                        <a:rPr lang="zh-TW" altLang="en-US" sz="1600" b="0" dirty="0" smtClean="0">
                          <a:latin typeface="Times New Roman"/>
                          <a:ea typeface="DFKai-SB"/>
                          <a:cs typeface="Times New Roman" pitchFamily="18"/>
                          <a:sym typeface="Times New Roman"/>
                        </a:rPr>
                        <a:t>甲基丁酸</a:t>
                      </a:r>
                      <a:r>
                        <a:rPr lang="en-US" altLang="zh-TW" sz="1600" b="0" dirty="0" smtClean="0">
                          <a:latin typeface="Times New Roman"/>
                          <a:ea typeface="DFKai-SB"/>
                          <a:cs typeface="Times New Roman" pitchFamily="18"/>
                          <a:sym typeface="Times New Roman"/>
                        </a:rPr>
                        <a:t>)</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可降低肌肉的降解</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於運動後建造及修補肌肉</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(leucine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代謝物</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p>
                  </a:txBody>
                  <a:tcPr anchor="ctr"/>
                </a:tc>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3g /day</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 </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p>
                  </a:txBody>
                  <a:tcPr anchor="ctr"/>
                </a:tc>
              </a:tr>
              <a:tr h="660358">
                <a:tc>
                  <a:txBody>
                    <a:bodyPr/>
                    <a:lstStyle/>
                    <a:p>
                      <a:r>
                        <a:rPr lang="en-US" altLang="zh-TW" sz="2000" b="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EAA</a:t>
                      </a:r>
                      <a:endParaRPr lang="zh-TW" altLang="en-US" sz="2000" b="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BCAA</a:t>
                      </a:r>
                    </a:p>
                    <a:p>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支鏈胺基酸</a:t>
                      </a:r>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作為部分能量來源</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運動後肌肉蛋白質合成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(leucine,</a:t>
                      </a:r>
                      <a:r>
                        <a:rPr lang="en-US" altLang="zh-TW" sz="2000" baseline="0" dirty="0" smtClean="0">
                          <a:latin typeface="Times New Roman" panose="02020603050405020304" pitchFamily="18" charset="0"/>
                          <a:ea typeface="標楷體" panose="03000509000000000000" pitchFamily="65" charset="-120"/>
                          <a:cs typeface="Times New Roman" panose="02020603050405020304" pitchFamily="18" charset="0"/>
                        </a:rPr>
                        <a:t> isoleucine, valine)</a:t>
                      </a:r>
                      <a:endPar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4g </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II</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720080">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NEAA</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l-GR" altLang="zh-TW" sz="2000" dirty="0" smtClean="0">
                          <a:latin typeface="Times New Roman" panose="02020603050405020304" pitchFamily="18" charset="0"/>
                          <a:ea typeface="標楷體" panose="03000509000000000000" pitchFamily="65" charset="-120"/>
                          <a:cs typeface="Times New Roman" panose="02020603050405020304" pitchFamily="18" charset="0"/>
                        </a:rPr>
                        <a:t>β-</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alanine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l-GR" altLang="zh-TW" sz="2000" dirty="0" smtClean="0">
                          <a:latin typeface="Times New Roman" panose="02020603050405020304" pitchFamily="18" charset="0"/>
                          <a:ea typeface="標楷體" panose="03000509000000000000" pitchFamily="65" charset="-120"/>
                          <a:cs typeface="Times New Roman" panose="02020603050405020304" pitchFamily="18" charset="0"/>
                        </a:rPr>
                        <a:t>β-</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丙胺酸</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p>
                  </a:txBody>
                  <a:tcPr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生理緩衝劑之功能</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增加肌肽</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carnosine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含量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 B</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baseline="0" dirty="0" smtClean="0">
                          <a:latin typeface="Times New Roman" panose="02020603050405020304" pitchFamily="18" charset="0"/>
                          <a:ea typeface="標楷體" panose="03000509000000000000" pitchFamily="65" charset="-120"/>
                          <a:cs typeface="Times New Roman" panose="02020603050405020304" pitchFamily="18" charset="0"/>
                        </a:rPr>
                        <a:t>3.2g/day,</a:t>
                      </a:r>
                      <a:r>
                        <a:rPr lang="zh-TW" altLang="en-US" sz="2000" baseline="0" dirty="0" smtClean="0">
                          <a:latin typeface="Times New Roman" panose="02020603050405020304" pitchFamily="18" charset="0"/>
                          <a:ea typeface="標楷體" panose="03000509000000000000" pitchFamily="65" charset="-120"/>
                          <a:cs typeface="Times New Roman" panose="02020603050405020304" pitchFamily="18" charset="0"/>
                        </a:rPr>
                        <a:t>服用</a:t>
                      </a:r>
                      <a:r>
                        <a:rPr lang="en-US" altLang="zh-TW" sz="2000" baseline="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baseline="0" dirty="0" smtClean="0">
                          <a:latin typeface="Times New Roman" panose="02020603050405020304" pitchFamily="18" charset="0"/>
                          <a:ea typeface="標楷體" panose="03000509000000000000" pitchFamily="65" charset="-120"/>
                          <a:cs typeface="Times New Roman" panose="02020603050405020304" pitchFamily="18" charset="0"/>
                        </a:rPr>
                        <a:t>星期</a:t>
                      </a:r>
                      <a:r>
                        <a:rPr lang="en-US" altLang="zh-TW" sz="2000" baseline="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000" baseline="0" dirty="0" smtClean="0">
                          <a:latin typeface="Times New Roman" panose="02020603050405020304" pitchFamily="18" charset="0"/>
                          <a:ea typeface="標楷體" panose="03000509000000000000" pitchFamily="65" charset="-120"/>
                          <a:cs typeface="Times New Roman" panose="02020603050405020304" pitchFamily="18" charset="0"/>
                        </a:rPr>
                        <a:t>維持劑量</a:t>
                      </a:r>
                      <a:r>
                        <a:rPr lang="en-US" altLang="zh-TW" sz="2000" baseline="0" dirty="0" smtClean="0">
                          <a:latin typeface="Times New Roman" panose="02020603050405020304" pitchFamily="18" charset="0"/>
                          <a:ea typeface="標楷體" panose="03000509000000000000" pitchFamily="65" charset="-120"/>
                          <a:cs typeface="Times New Roman" panose="02020603050405020304" pitchFamily="18" charset="0"/>
                        </a:rPr>
                        <a:t>1.2g/day</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I</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a:t>
                      </a:r>
                    </a:p>
                  </a:txBody>
                  <a:tcPr anchor="ctr"/>
                </a:tc>
              </a:tr>
              <a:tr h="720080">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NEAA</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glutamine</a:t>
                      </a:r>
                    </a:p>
                    <a:p>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麩醯胺</a:t>
                      </a:r>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p>
                  </a:txBody>
                  <a:tcPr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降低運動引起的免疫能力下降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為免疫系統的主要能量來源</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p>
                  </a:txBody>
                  <a:tcPr anchor="ctr"/>
                </a:tc>
                <a:tc>
                  <a:txBody>
                    <a:bodyPr/>
                    <a:lstStyle/>
                    <a:p>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III</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B</a:t>
                      </a:r>
                    </a:p>
                  </a:txBody>
                  <a:tcPr anchor="ctr"/>
                </a:tc>
              </a:tr>
              <a:tr h="990486">
                <a:tc>
                  <a:txBody>
                    <a:bodyPr/>
                    <a:lstStyle/>
                    <a:p>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NEAA</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arginine</a:t>
                      </a:r>
                    </a:p>
                    <a:p>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精胺酸</a:t>
                      </a:r>
                      <a:r>
                        <a:rPr lang="en-US" altLang="zh-TW" sz="200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a:t>
                      </a:r>
                      <a:endParaRPr lang="zh-TW" altLang="en-US" sz="2000" dirty="0">
                        <a:solidFill>
                          <a:schemeClr val="dk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一氧化氮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(NO)</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前驅物，具有血管舒張的效果</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err="1" smtClean="0">
                          <a:latin typeface="Times New Roman" panose="02020603050405020304" pitchFamily="18" charset="0"/>
                          <a:ea typeface="標楷體" panose="03000509000000000000" pitchFamily="65" charset="-120"/>
                          <a:cs typeface="Times New Roman" panose="02020603050405020304" pitchFamily="18" charset="0"/>
                        </a:rPr>
                        <a:t>creatine</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的原料</a:t>
                      </a:r>
                    </a:p>
                  </a:txBody>
                  <a:tcPr anchor="ctr"/>
                </a:tc>
                <a:tc>
                  <a:txBody>
                    <a:bodyPr/>
                    <a:lstStyle/>
                    <a:p>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安全劑量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&lt;20g</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III</a:t>
                      </a:r>
                      <a:endPar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t>
                      </a:r>
                    </a:p>
                  </a:txBody>
                  <a:tcPr anchor="ctr"/>
                </a:tc>
              </a:tr>
            </a:tbl>
          </a:graphicData>
        </a:graphic>
      </p:graphicFrame>
      <p:pic>
        <p:nvPicPr>
          <p:cNvPr id="5" name="圖片 4"/>
          <p:cNvPicPr>
            <a:picLocks noChangeAspect="1"/>
          </p:cNvPicPr>
          <p:nvPr/>
        </p:nvPicPr>
        <p:blipFill rotWithShape="1">
          <a:blip r:embed="rId3"/>
          <a:srcRect l="37105" t="30811" r="34128" b="35570"/>
          <a:stretch/>
        </p:blipFill>
        <p:spPr>
          <a:xfrm rot="240557">
            <a:off x="2358819" y="3597987"/>
            <a:ext cx="734287" cy="571112"/>
          </a:xfrm>
          <a:prstGeom prst="rect">
            <a:avLst/>
          </a:prstGeom>
        </p:spPr>
      </p:pic>
      <p:sp>
        <p:nvSpPr>
          <p:cNvPr id="2" name="矩形 1"/>
          <p:cNvSpPr/>
          <p:nvPr/>
        </p:nvSpPr>
        <p:spPr>
          <a:xfrm>
            <a:off x="8100392" y="3501008"/>
            <a:ext cx="792088" cy="1008000"/>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8100392" y="4509120"/>
            <a:ext cx="792088" cy="1008000"/>
          </a:xfrm>
          <a:prstGeom prst="rect">
            <a:avLst/>
          </a:prstGeom>
          <a:solidFill>
            <a:srgbClr val="92D05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8100392" y="1484896"/>
            <a:ext cx="792088" cy="1008000"/>
          </a:xfrm>
          <a:prstGeom prst="rect">
            <a:avLst/>
          </a:prstGeom>
          <a:solidFill>
            <a:srgbClr val="FF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8100392" y="2493008"/>
            <a:ext cx="792088" cy="1008000"/>
          </a:xfrm>
          <a:prstGeom prst="rect">
            <a:avLst/>
          </a:prstGeom>
          <a:solidFill>
            <a:srgbClr val="92D05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3852538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21283"/>
            <a:ext cx="2373312"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5328336" y="548680"/>
            <a:ext cx="2268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405" y="3587603"/>
            <a:ext cx="3961957"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587603"/>
            <a:ext cx="3970784" cy="216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標題 1"/>
          <p:cNvSpPr txBox="1">
            <a:spLocks noGrp="1"/>
          </p:cNvSpPr>
          <p:nvPr>
            <p:ph type="title"/>
          </p:nvPr>
        </p:nvSpPr>
        <p:spPr>
          <a:xfrm>
            <a:off x="457200" y="-27384"/>
            <a:ext cx="8229600" cy="562072"/>
          </a:xfrm>
        </p:spPr>
        <p:txBody>
          <a:bodyPr/>
          <a:lstStyle/>
          <a:p>
            <a:pPr lvl="0"/>
            <a:r>
              <a:rPr lang="zh-TW" altLang="en-US" sz="3200" b="1" dirty="0" smtClean="0">
                <a:latin typeface="Times New Roman"/>
                <a:ea typeface="DFKai-SB"/>
                <a:cs typeface="Times New Roman" pitchFamily="18"/>
                <a:sym typeface="Times New Roman"/>
              </a:rPr>
              <a:t>胺基</a:t>
            </a:r>
            <a:r>
              <a:rPr lang="zh-TW" altLang="en-US" sz="3200" b="1" dirty="0">
                <a:latin typeface="Times New Roman"/>
                <a:ea typeface="DFKai-SB"/>
                <a:cs typeface="Times New Roman" pitchFamily="18"/>
                <a:sym typeface="Times New Roman"/>
              </a:rPr>
              <a:t>酸</a:t>
            </a:r>
            <a:r>
              <a:rPr lang="zh-TW" altLang="en-US" sz="3200" b="1" dirty="0" smtClean="0">
                <a:latin typeface="Times New Roman"/>
                <a:ea typeface="DFKai-SB"/>
                <a:cs typeface="Times New Roman" pitchFamily="18"/>
                <a:sym typeface="Times New Roman"/>
              </a:rPr>
              <a:t>補充</a:t>
            </a:r>
            <a:r>
              <a:rPr lang="zh-TW" altLang="en-US" sz="3200" b="1" dirty="0">
                <a:latin typeface="Times New Roman"/>
                <a:ea typeface="DFKai-SB"/>
                <a:cs typeface="Times New Roman" pitchFamily="18"/>
                <a:sym typeface="Times New Roman"/>
              </a:rPr>
              <a:t>劑</a:t>
            </a:r>
            <a:endParaRPr lang="en-US" sz="3200" b="1" dirty="0">
              <a:latin typeface="Times New Roman"/>
              <a:ea typeface="DFKai-SB"/>
              <a:sym typeface="Times New Roman"/>
            </a:endParaRPr>
          </a:p>
        </p:txBody>
      </p:sp>
      <p:sp>
        <p:nvSpPr>
          <p:cNvPr id="2" name="矩形 1"/>
          <p:cNvSpPr/>
          <p:nvPr/>
        </p:nvSpPr>
        <p:spPr>
          <a:xfrm>
            <a:off x="1331640" y="5301208"/>
            <a:ext cx="82586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NEAA</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矩形 7"/>
          <p:cNvSpPr/>
          <p:nvPr/>
        </p:nvSpPr>
        <p:spPr>
          <a:xfrm>
            <a:off x="1354286" y="5618223"/>
            <a:ext cx="825867"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NEAA</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6993615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323528" y="1636732"/>
            <a:ext cx="8686800" cy="3888244"/>
          </a:xfrm>
          <a:prstGeom prst="rect">
            <a:avLst/>
          </a:prstGeom>
        </p:spPr>
        <p:txBody>
          <a:bodyPr wrap="square">
            <a:spAutoFit/>
          </a:bodyPr>
          <a:lstStyle/>
          <a:p>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2018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IOC </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Consensus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Statement</a:t>
            </a:r>
          </a:p>
          <a:p>
            <a:pPr marL="0" indent="0">
              <a:buNone/>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2018 </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國際奧林匹克委員會共識聲明</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I</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II</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III</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2018 ISSN exercise &amp; sports nutrition review update</a:t>
            </a:r>
          </a:p>
          <a:p>
            <a:pPr marL="0" indent="0">
              <a:buNone/>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           </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2018 </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國際</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運動營養學會對運動營養的回顧與建議</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Australian Institute of Sport (AIS</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 </a:t>
            </a:r>
            <a:r>
              <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 classification </a:t>
            </a:r>
          </a:p>
          <a:p>
            <a:pPr marL="0" indent="0">
              <a:buNone/>
            </a:pP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rPr>
              <a:t>                        澳洲體育學院對運動增補劑的效力分級</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2" panose="05020102010507070707" pitchFamily="18" charset="2"/>
            </a:endParaRPr>
          </a:p>
          <a:p>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845667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sz="3200" b="1" dirty="0">
                <a:latin typeface="Times New Roman"/>
                <a:ea typeface="DFKai-SB"/>
                <a:cs typeface="Times New Roman" pitchFamily="18"/>
                <a:sym typeface="Times New Roman"/>
              </a:rPr>
              <a:t>運動增補劑</a:t>
            </a:r>
            <a:r>
              <a:rPr lang="en-US" sz="3200" b="1" dirty="0">
                <a:latin typeface="Times New Roman"/>
                <a:ea typeface="DFKai-SB"/>
                <a:cs typeface="Times New Roman" pitchFamily="18"/>
                <a:sym typeface="Times New Roman"/>
              </a:rPr>
              <a:t>-Sports foods</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323523" y="1495327"/>
            <a:ext cx="8507284" cy="4525959"/>
          </a:xfrm>
        </p:spPr>
        <p:txBody>
          <a:bodyPr/>
          <a:lstStyle/>
          <a:p>
            <a:pPr lvl="0"/>
            <a:r>
              <a:rPr lang="en-US" b="1" dirty="0">
                <a:latin typeface="Times New Roman"/>
                <a:ea typeface="DFKai-SB"/>
                <a:cs typeface="Times New Roman" pitchFamily="18"/>
                <a:sym typeface="Times New Roman"/>
              </a:rPr>
              <a:t>Sports foods</a:t>
            </a:r>
            <a:r>
              <a:rPr lang="zh-TW" b="1" dirty="0">
                <a:latin typeface="Times New Roman"/>
                <a:ea typeface="DFKai-SB"/>
                <a:cs typeface="Times New Roman" pitchFamily="18"/>
                <a:sym typeface="Times New Roman"/>
              </a:rPr>
              <a:t>：</a:t>
            </a:r>
            <a:endParaRPr lang="en-US" b="1" dirty="0">
              <a:latin typeface="Times New Roman"/>
              <a:ea typeface="DFKai-SB"/>
              <a:cs typeface="Times New Roman" pitchFamily="18"/>
              <a:sym typeface="Times New Roman"/>
            </a:endParaRPr>
          </a:p>
          <a:p>
            <a:pPr lvl="1"/>
            <a:r>
              <a:rPr lang="zh-TW" sz="2400" u="sng" dirty="0">
                <a:latin typeface="Times New Roman"/>
                <a:ea typeface="DFKai-SB"/>
                <a:cs typeface="Times New Roman" pitchFamily="18"/>
                <a:sym typeface="Times New Roman"/>
              </a:rPr>
              <a:t>方便可食的</a:t>
            </a:r>
            <a:r>
              <a:rPr lang="en-US" sz="2400" u="sng" dirty="0">
                <a:latin typeface="Times New Roman"/>
                <a:ea typeface="DFKai-SB"/>
                <a:cs typeface="Times New Roman" pitchFamily="18"/>
                <a:sym typeface="Times New Roman"/>
              </a:rPr>
              <a:t> (</a:t>
            </a:r>
            <a:r>
              <a:rPr lang="zh-TW" sz="2400" u="sng" dirty="0">
                <a:latin typeface="Times New Roman"/>
                <a:ea typeface="DFKai-SB"/>
                <a:cs typeface="Times New Roman" pitchFamily="18"/>
                <a:sym typeface="Times New Roman"/>
              </a:rPr>
              <a:t>能量</a:t>
            </a:r>
            <a:r>
              <a:rPr lang="en-US" sz="2400" u="sng" dirty="0">
                <a:latin typeface="Times New Roman"/>
                <a:ea typeface="DFKai-SB"/>
                <a:cs typeface="Times New Roman" pitchFamily="18"/>
                <a:sym typeface="Times New Roman"/>
              </a:rPr>
              <a:t>) </a:t>
            </a:r>
            <a:r>
              <a:rPr lang="zh-TW" sz="2400" u="sng" dirty="0">
                <a:latin typeface="Times New Roman"/>
                <a:ea typeface="DFKai-SB"/>
                <a:cs typeface="Times New Roman" pitchFamily="18"/>
                <a:sym typeface="Times New Roman"/>
              </a:rPr>
              <a:t>營養素型態，提供運動員在不方便或無法食用一般食物時</a:t>
            </a:r>
            <a:r>
              <a:rPr lang="zh-TW" sz="2400" u="sng" dirty="0" smtClean="0">
                <a:latin typeface="Times New Roman"/>
                <a:ea typeface="DFKai-SB"/>
                <a:cs typeface="Times New Roman" pitchFamily="18"/>
                <a:sym typeface="Times New Roman"/>
              </a:rPr>
              <a:t>使用</a:t>
            </a:r>
            <a:endParaRPr lang="en-US" sz="2400" u="sng" dirty="0" smtClean="0">
              <a:latin typeface="Times New Roman"/>
              <a:ea typeface="DFKai-SB"/>
              <a:cs typeface="Times New Roman" pitchFamily="18"/>
              <a:sym typeface="Times New Roman"/>
            </a:endParaRPr>
          </a:p>
          <a:p>
            <a:pPr lvl="0"/>
            <a:r>
              <a:rPr lang="zh-TW" sz="2400" b="1" dirty="0" smtClean="0">
                <a:solidFill>
                  <a:schemeClr val="tx1"/>
                </a:solidFill>
                <a:latin typeface="Times New Roman"/>
                <a:ea typeface="DFKai-SB"/>
                <a:cs typeface="Times New Roman" pitchFamily="18"/>
                <a:sym typeface="Times New Roman"/>
              </a:rPr>
              <a:t>碳水化合物補充</a:t>
            </a:r>
            <a:endParaRPr lang="en-US" sz="2400" b="1" dirty="0" smtClean="0">
              <a:solidFill>
                <a:schemeClr val="tx1"/>
              </a:solidFill>
              <a:latin typeface="Times New Roman"/>
              <a:ea typeface="DFKai-SB"/>
              <a:cs typeface="Times New Roman" pitchFamily="18"/>
              <a:sym typeface="Times New Roman"/>
            </a:endParaRPr>
          </a:p>
          <a:p>
            <a:pPr lvl="1"/>
            <a:r>
              <a:rPr lang="zh-TW" sz="2400" dirty="0" smtClean="0">
                <a:latin typeface="Times New Roman"/>
                <a:ea typeface="DFKai-SB"/>
                <a:cs typeface="Times New Roman" pitchFamily="18"/>
                <a:sym typeface="Times New Roman"/>
              </a:rPr>
              <a:t>運動</a:t>
            </a:r>
            <a:r>
              <a:rPr lang="zh-TW" sz="2400" dirty="0">
                <a:latin typeface="Times New Roman"/>
                <a:ea typeface="DFKai-SB"/>
                <a:cs typeface="Times New Roman" pitchFamily="18"/>
                <a:sym typeface="Times New Roman"/>
              </a:rPr>
              <a:t>飲料、能量飲料、能量果凍、能量果膠、能量棒</a:t>
            </a:r>
            <a:r>
              <a:rPr lang="en-US" sz="2400" dirty="0">
                <a:latin typeface="Times New Roman"/>
                <a:ea typeface="DFKai-SB"/>
                <a:cs typeface="Times New Roman" pitchFamily="18"/>
                <a:sym typeface="Times New Roman"/>
              </a:rPr>
              <a:t>…..</a:t>
            </a:r>
          </a:p>
          <a:p>
            <a:pPr lvl="0"/>
            <a:r>
              <a:rPr lang="zh-TW" sz="2400" b="1" dirty="0" smtClean="0">
                <a:solidFill>
                  <a:schemeClr val="tx1"/>
                </a:solidFill>
                <a:latin typeface="Times New Roman"/>
                <a:ea typeface="DFKai-SB"/>
                <a:cs typeface="Times New Roman" pitchFamily="18"/>
                <a:sym typeface="Times New Roman"/>
              </a:rPr>
              <a:t>液體</a:t>
            </a:r>
            <a:r>
              <a:rPr lang="zh-TW" sz="2400" b="1" dirty="0">
                <a:solidFill>
                  <a:schemeClr val="tx1"/>
                </a:solidFill>
                <a:latin typeface="Times New Roman"/>
                <a:ea typeface="DFKai-SB"/>
                <a:cs typeface="Times New Roman" pitchFamily="18"/>
                <a:sym typeface="Times New Roman"/>
              </a:rPr>
              <a:t>代餐</a:t>
            </a:r>
            <a:r>
              <a:rPr lang="en-US" sz="2400" b="1" dirty="0">
                <a:solidFill>
                  <a:schemeClr val="tx1"/>
                </a:solidFill>
                <a:latin typeface="Times New Roman"/>
                <a:ea typeface="DFKai-SB"/>
                <a:cs typeface="Times New Roman" pitchFamily="18"/>
                <a:sym typeface="Times New Roman"/>
              </a:rPr>
              <a:t> </a:t>
            </a:r>
          </a:p>
          <a:p>
            <a:pPr lvl="1"/>
            <a:r>
              <a:rPr lang="zh-TW" sz="2400" dirty="0">
                <a:latin typeface="Times New Roman"/>
                <a:ea typeface="DFKai-SB"/>
                <a:cs typeface="Times New Roman" pitchFamily="18"/>
                <a:sym typeface="Times New Roman"/>
              </a:rPr>
              <a:t>均衡營養配方例如安素、立</a:t>
            </a:r>
            <a:r>
              <a:rPr lang="zh-TW" sz="2400" dirty="0" smtClean="0">
                <a:latin typeface="Times New Roman"/>
                <a:ea typeface="DFKai-SB"/>
                <a:cs typeface="Times New Roman" pitchFamily="18"/>
                <a:sym typeface="Times New Roman"/>
              </a:rPr>
              <a:t>攝</a:t>
            </a:r>
            <a:r>
              <a:rPr lang="zh-TW" altLang="en-US" sz="2400" dirty="0">
                <a:latin typeface="Times New Roman"/>
                <a:ea typeface="DFKai-SB"/>
                <a:cs typeface="Times New Roman" pitchFamily="18"/>
                <a:sym typeface="Times New Roman"/>
              </a:rPr>
              <a:t>適</a:t>
            </a:r>
            <a:r>
              <a:rPr lang="zh-TW" sz="2400" dirty="0" smtClean="0">
                <a:latin typeface="Times New Roman"/>
                <a:ea typeface="DFKai-SB"/>
                <a:cs typeface="Times New Roman" pitchFamily="18"/>
                <a:sym typeface="Times New Roman"/>
              </a:rPr>
              <a:t>、</a:t>
            </a:r>
            <a:r>
              <a:rPr lang="zh-TW" sz="2400" dirty="0">
                <a:latin typeface="Times New Roman"/>
                <a:ea typeface="DFKai-SB"/>
                <a:cs typeface="Times New Roman" pitchFamily="18"/>
                <a:sym typeface="Times New Roman"/>
              </a:rPr>
              <a:t>代餐粉</a:t>
            </a:r>
            <a:r>
              <a:rPr lang="en-US" sz="2400" dirty="0" smtClean="0">
                <a:latin typeface="Times New Roman"/>
                <a:ea typeface="DFKai-SB"/>
                <a:cs typeface="Times New Roman" pitchFamily="18"/>
                <a:sym typeface="Times New Roman"/>
              </a:rPr>
              <a:t>…</a:t>
            </a:r>
          </a:p>
          <a:p>
            <a:pPr lvl="0"/>
            <a:r>
              <a:rPr lang="zh-TW" altLang="zh-TW" sz="2400" b="1" dirty="0">
                <a:solidFill>
                  <a:srgbClr val="C00000"/>
                </a:solidFill>
                <a:latin typeface="Times New Roman"/>
                <a:ea typeface="DFKai-SB"/>
                <a:cs typeface="Times New Roman" pitchFamily="18"/>
                <a:sym typeface="Times New Roman"/>
              </a:rPr>
              <a:t>蛋白質與胺基酸補充</a:t>
            </a:r>
            <a:endParaRPr lang="en-US" altLang="zh-TW" sz="2400" b="1" dirty="0">
              <a:solidFill>
                <a:srgbClr val="C00000"/>
              </a:solidFill>
              <a:latin typeface="Times New Roman"/>
              <a:ea typeface="DFKai-SB"/>
              <a:cs typeface="Times New Roman" pitchFamily="18"/>
              <a:sym typeface="Times New Roman"/>
            </a:endParaRPr>
          </a:p>
          <a:p>
            <a:pPr lvl="1"/>
            <a:r>
              <a:rPr lang="zh-TW" altLang="zh-TW" sz="2400" dirty="0">
                <a:latin typeface="Times New Roman"/>
                <a:ea typeface="DFKai-SB"/>
                <a:cs typeface="Times New Roman" pitchFamily="18"/>
                <a:sym typeface="Times New Roman"/>
              </a:rPr>
              <a:t>酪蛋白、乳清蛋白、大豆蛋白</a:t>
            </a:r>
            <a:r>
              <a:rPr lang="en-US" altLang="zh-TW" sz="2400" dirty="0">
                <a:latin typeface="Times New Roman"/>
                <a:ea typeface="DFKai-SB"/>
                <a:cs typeface="Times New Roman" pitchFamily="18"/>
                <a:sym typeface="Times New Roman"/>
              </a:rPr>
              <a:t>….</a:t>
            </a:r>
          </a:p>
          <a:p>
            <a:pPr lvl="1"/>
            <a:endParaRPr lang="en-US" sz="2400" dirty="0">
              <a:latin typeface="Times New Roman"/>
              <a:ea typeface="DFKai-SB"/>
              <a:cs typeface="Times New Roman" pitchFamily="18"/>
              <a:sym typeface="Times New Roman"/>
            </a:endParaRPr>
          </a:p>
        </p:txBody>
      </p:sp>
    </p:spTree>
    <p:extLst>
      <p:ext uri="{BB962C8B-B14F-4D97-AF65-F5344CB8AC3E}">
        <p14:creationId xmlns:p14="http://schemas.microsoft.com/office/powerpoint/2010/main" val="208912653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sz="3200" b="1" dirty="0">
                <a:latin typeface="Times New Roman"/>
                <a:ea typeface="DFKai-SB"/>
                <a:cs typeface="Times New Roman" pitchFamily="18"/>
                <a:sym typeface="Times New Roman"/>
              </a:rPr>
              <a:t>運動增補劑</a:t>
            </a:r>
            <a:r>
              <a:rPr lang="en-US" sz="3200" b="1" dirty="0">
                <a:latin typeface="Times New Roman"/>
                <a:ea typeface="DFKai-SB"/>
                <a:cs typeface="Times New Roman" pitchFamily="18"/>
                <a:sym typeface="Times New Roman"/>
              </a:rPr>
              <a:t>-Sports foods</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323523" y="1495327"/>
            <a:ext cx="8507284" cy="4741985"/>
          </a:xfrm>
        </p:spPr>
        <p:txBody>
          <a:bodyPr/>
          <a:lstStyle/>
          <a:p>
            <a:pPr lvl="0"/>
            <a:r>
              <a:rPr lang="zh-TW" sz="2800" b="1" dirty="0" smtClean="0">
                <a:solidFill>
                  <a:srgbClr val="C00000"/>
                </a:solidFill>
                <a:latin typeface="Times New Roman"/>
                <a:ea typeface="DFKai-SB"/>
                <a:cs typeface="Times New Roman" pitchFamily="18"/>
                <a:sym typeface="Times New Roman"/>
              </a:rPr>
              <a:t>蛋白質與胺基酸補充</a:t>
            </a:r>
            <a:endParaRPr lang="en-US" sz="2800" b="1" dirty="0" smtClean="0">
              <a:solidFill>
                <a:srgbClr val="C00000"/>
              </a:solidFill>
              <a:latin typeface="Times New Roman"/>
              <a:ea typeface="DFKai-SB"/>
              <a:cs typeface="Times New Roman" pitchFamily="18"/>
              <a:sym typeface="Times New Roman"/>
            </a:endParaRPr>
          </a:p>
          <a:p>
            <a:pPr lvl="1"/>
            <a:r>
              <a:rPr lang="zh-TW" altLang="en-US" dirty="0">
                <a:latin typeface="Times New Roman"/>
                <a:ea typeface="DFKai-SB"/>
                <a:cs typeface="Times New Roman" pitchFamily="18"/>
                <a:sym typeface="Times New Roman"/>
              </a:rPr>
              <a:t>蛋白質為骨骼肌除了水之外最主要的組成</a:t>
            </a:r>
            <a:r>
              <a:rPr lang="zh-TW" altLang="en-US" dirty="0" smtClean="0">
                <a:latin typeface="Times New Roman"/>
                <a:ea typeface="DFKai-SB"/>
                <a:cs typeface="Times New Roman" pitchFamily="18"/>
                <a:sym typeface="Times New Roman"/>
              </a:rPr>
              <a:t>物</a:t>
            </a:r>
            <a:endParaRPr lang="en-US" altLang="zh-TW" dirty="0" smtClean="0">
              <a:latin typeface="Times New Roman"/>
              <a:ea typeface="DFKai-SB"/>
              <a:cs typeface="Times New Roman" pitchFamily="18"/>
              <a:sym typeface="Times New Roman"/>
            </a:endParaRPr>
          </a:p>
          <a:p>
            <a:pPr lvl="1"/>
            <a:r>
              <a:rPr lang="zh-TW" altLang="en-US" dirty="0" smtClean="0">
                <a:latin typeface="Times New Roman"/>
                <a:ea typeface="DFKai-SB"/>
                <a:cs typeface="Times New Roman" pitchFamily="18"/>
                <a:sym typeface="Times New Roman"/>
              </a:rPr>
              <a:t>助於肌肉生長、修補受損肌肉細胞、促進生長激素分泌</a:t>
            </a:r>
            <a:r>
              <a:rPr lang="en-US" altLang="zh-TW" dirty="0" smtClean="0">
                <a:latin typeface="Times New Roman"/>
                <a:ea typeface="DFKai-SB"/>
                <a:cs typeface="Times New Roman" pitchFamily="18"/>
                <a:sym typeface="Times New Roman"/>
              </a:rPr>
              <a:t>..</a:t>
            </a:r>
          </a:p>
          <a:p>
            <a:pPr lvl="1"/>
            <a:r>
              <a:rPr lang="zh-TW" altLang="en-US" dirty="0" smtClean="0">
                <a:latin typeface="Times New Roman"/>
                <a:ea typeface="DFKai-SB"/>
                <a:cs typeface="Times New Roman" pitchFamily="18"/>
                <a:sym typeface="Times New Roman"/>
              </a:rPr>
              <a:t>需要配合訓練</a:t>
            </a:r>
            <a:endParaRPr lang="en-US" altLang="zh-TW" dirty="0" smtClean="0">
              <a:latin typeface="Times New Roman"/>
              <a:ea typeface="DFKai-SB"/>
              <a:cs typeface="Times New Roman" pitchFamily="18"/>
              <a:sym typeface="Times New Roman"/>
            </a:endParaRPr>
          </a:p>
          <a:p>
            <a:pPr>
              <a:spcBef>
                <a:spcPts val="1200"/>
              </a:spcBef>
            </a:pPr>
            <a:r>
              <a:rPr lang="zh-TW" altLang="en-US" sz="2800" b="1" dirty="0" smtClean="0">
                <a:solidFill>
                  <a:srgbClr val="C00000"/>
                </a:solidFill>
                <a:latin typeface="Times New Roman"/>
                <a:ea typeface="DFKai-SB"/>
                <a:cs typeface="Times New Roman" pitchFamily="18"/>
                <a:sym typeface="Times New Roman"/>
              </a:rPr>
              <a:t>蛋白質</a:t>
            </a:r>
            <a:r>
              <a:rPr lang="zh-TW" altLang="en-US" sz="2800" b="1" dirty="0">
                <a:solidFill>
                  <a:srgbClr val="C00000"/>
                </a:solidFill>
                <a:latin typeface="Times New Roman"/>
                <a:ea typeface="DFKai-SB"/>
                <a:cs typeface="Times New Roman" pitchFamily="18"/>
                <a:sym typeface="Times New Roman"/>
              </a:rPr>
              <a:t>補充劑</a:t>
            </a:r>
            <a:endParaRPr lang="en-US" altLang="zh-TW" sz="2800" b="1" dirty="0">
              <a:solidFill>
                <a:srgbClr val="C00000"/>
              </a:solidFill>
              <a:latin typeface="Times New Roman"/>
              <a:ea typeface="DFKai-SB"/>
              <a:cs typeface="Times New Roman" pitchFamily="18"/>
              <a:sym typeface="Times New Roman"/>
            </a:endParaRPr>
          </a:p>
          <a:p>
            <a:pPr lvl="1"/>
            <a:r>
              <a:rPr lang="zh-TW" altLang="en-US" dirty="0" smtClean="0">
                <a:latin typeface="Times New Roman"/>
                <a:ea typeface="DFKai-SB"/>
                <a:cs typeface="Times New Roman" pitchFamily="18"/>
                <a:sym typeface="Times New Roman"/>
              </a:rPr>
              <a:t>酪</a:t>
            </a:r>
            <a:r>
              <a:rPr lang="zh-TW" altLang="en-US" dirty="0">
                <a:latin typeface="Times New Roman"/>
                <a:ea typeface="DFKai-SB"/>
                <a:cs typeface="Times New Roman" pitchFamily="18"/>
                <a:sym typeface="Times New Roman"/>
              </a:rPr>
              <a:t>蛋白、乳清蛋白、大豆蛋白</a:t>
            </a:r>
          </a:p>
          <a:p>
            <a:pPr lvl="1"/>
            <a:endParaRPr lang="en-US" altLang="zh-TW" sz="2400" dirty="0" smtClean="0">
              <a:latin typeface="Times New Roman"/>
              <a:ea typeface="DFKai-SB"/>
              <a:cs typeface="Times New Roman" pitchFamily="18"/>
              <a:sym typeface="Times New Roman"/>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5153955"/>
            <a:ext cx="1524333" cy="1524333"/>
          </a:xfrm>
          <a:prstGeom prst="rect">
            <a:avLst/>
          </a:prstGeom>
        </p:spPr>
      </p:pic>
      <p:pic>
        <p:nvPicPr>
          <p:cNvPr id="9219"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46753" y1="31787" x2="46753" y2="31787"/>
                      </a14:backgroundRemoval>
                    </a14:imgEffect>
                  </a14:imgLayer>
                </a14:imgProps>
              </a:ext>
              <a:ext uri="{28A0092B-C50C-407E-A947-70E740481C1C}">
                <a14:useLocalDpi xmlns:a14="http://schemas.microsoft.com/office/drawing/2010/main" val="0"/>
              </a:ext>
            </a:extLst>
          </a:blip>
          <a:srcRect l="18474" r="22607"/>
          <a:stretch/>
        </p:blipFill>
        <p:spPr bwMode="auto">
          <a:xfrm>
            <a:off x="6744405" y="4725144"/>
            <a:ext cx="1730828" cy="2281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26059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926976"/>
          </a:xfrm>
        </p:spPr>
        <p:txBody>
          <a:bodyPr/>
          <a:lstStyle/>
          <a:p>
            <a:r>
              <a:rPr lang="zh-TW" altLang="en-US" sz="3200" b="1" dirty="0">
                <a:latin typeface="Times New Roman"/>
                <a:ea typeface="DFKai-SB"/>
                <a:cs typeface="Times New Roman" pitchFamily="18"/>
                <a:sym typeface="Times New Roman"/>
              </a:rPr>
              <a:t>蛋白質補充劑</a:t>
            </a:r>
            <a:endParaRPr lang="zh-TW" altLang="en-US" dirty="0"/>
          </a:p>
        </p:txBody>
      </p:sp>
      <p:pic>
        <p:nvPicPr>
          <p:cNvPr id="4" name="圖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62831"/>
            <a:ext cx="8642350" cy="473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10"/>
          <p:cNvSpPr>
            <a:spLocks noChangeArrowheads="1"/>
          </p:cNvSpPr>
          <p:nvPr/>
        </p:nvSpPr>
        <p:spPr bwMode="auto">
          <a:xfrm>
            <a:off x="4321175" y="5797376"/>
            <a:ext cx="269909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buSzPct val="115000"/>
            </a:pP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穀類</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Lys.</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及</a:t>
            </a:r>
            <a:r>
              <a:rPr kumimoji="0" lang="en-US" altLang="zh-TW" sz="2000" dirty="0" err="1">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Thr</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較少</a:t>
            </a:r>
            <a:endPar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a:buSzPct val="115000"/>
            </a:pP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豆類</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Met.</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及</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Trp.</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較少</a:t>
            </a:r>
            <a:endPar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a:p>
            <a:pPr>
              <a:buSzPct val="115000"/>
            </a:pP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堅果類</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Lys.</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及</a:t>
            </a:r>
            <a:r>
              <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Ile.</a:t>
            </a:r>
            <a:r>
              <a:rPr kumimoji="0" lang="zh-TW" altLang="en-US"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rPr>
              <a:t>較少</a:t>
            </a:r>
            <a:endParaRPr kumimoji="0" lang="en-US" altLang="zh-TW" sz="2000" dirty="0">
              <a:solidFill>
                <a:srgbClr val="000099"/>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36407161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40"/>
            <a:ext cx="8229600" cy="850104"/>
          </a:xfrm>
        </p:spPr>
        <p:txBody>
          <a:bodyPr/>
          <a:lstStyle/>
          <a:p>
            <a:r>
              <a:rPr lang="zh-TW" altLang="en-US" sz="3200" b="1" dirty="0"/>
              <a:t>常見的蛋白質來源比較</a:t>
            </a:r>
          </a:p>
        </p:txBody>
      </p:sp>
      <p:pic>
        <p:nvPicPr>
          <p:cNvPr id="5" name="圖片 4"/>
          <p:cNvPicPr>
            <a:picLocks noChangeAspect="1"/>
          </p:cNvPicPr>
          <p:nvPr/>
        </p:nvPicPr>
        <p:blipFill rotWithShape="1">
          <a:blip r:embed="rId3"/>
          <a:srcRect b="17916"/>
          <a:stretch/>
        </p:blipFill>
        <p:spPr>
          <a:xfrm>
            <a:off x="1" y="1329529"/>
            <a:ext cx="9096676" cy="3766446"/>
          </a:xfrm>
          <a:prstGeom prst="rect">
            <a:avLst/>
          </a:prstGeom>
        </p:spPr>
      </p:pic>
      <p:sp>
        <p:nvSpPr>
          <p:cNvPr id="6" name="矩形 5"/>
          <p:cNvSpPr/>
          <p:nvPr/>
        </p:nvSpPr>
        <p:spPr>
          <a:xfrm>
            <a:off x="110876" y="5517232"/>
            <a:ext cx="4029076" cy="923330"/>
          </a:xfrm>
          <a:prstGeom prst="rect">
            <a:avLst/>
          </a:prstGeom>
        </p:spPr>
        <p:txBody>
          <a:bodyPr wrap="square">
            <a:spAutoFit/>
          </a:bodyPr>
          <a:lstStyle/>
          <a:p>
            <a:r>
              <a:rPr lang="en-US" altLang="zh-TW" dirty="0">
                <a:latin typeface="微軟正黑體" panose="020B0604030504040204" pitchFamily="34" charset="-120"/>
                <a:ea typeface="微軟正黑體" panose="020B0604030504040204" pitchFamily="34" charset="-120"/>
              </a:rPr>
              <a:t>AA, amino </a:t>
            </a:r>
            <a:r>
              <a:rPr lang="en-US" altLang="zh-TW" dirty="0" smtClean="0">
                <a:latin typeface="微軟正黑體" panose="020B0604030504040204" pitchFamily="34" charset="-120"/>
                <a:ea typeface="微軟正黑體" panose="020B0604030504040204" pitchFamily="34" charset="-120"/>
              </a:rPr>
              <a:t>acid</a:t>
            </a:r>
          </a:p>
          <a:p>
            <a:r>
              <a:rPr lang="en-US" altLang="zh-TW" dirty="0" smtClean="0">
                <a:latin typeface="微軟正黑體" panose="020B0604030504040204" pitchFamily="34" charset="-120"/>
                <a:ea typeface="微軟正黑體" panose="020B0604030504040204" pitchFamily="34" charset="-120"/>
              </a:rPr>
              <a:t>BCAA</a:t>
            </a:r>
            <a:r>
              <a:rPr lang="en-US" altLang="zh-TW" dirty="0">
                <a:latin typeface="微軟正黑體" panose="020B0604030504040204" pitchFamily="34" charset="-120"/>
                <a:ea typeface="微軟正黑體" panose="020B0604030504040204" pitchFamily="34" charset="-120"/>
              </a:rPr>
              <a:t>, branched-chain amino </a:t>
            </a:r>
            <a:r>
              <a:rPr lang="en-US" altLang="zh-TW" dirty="0" smtClean="0">
                <a:latin typeface="微軟正黑體" panose="020B0604030504040204" pitchFamily="34" charset="-120"/>
                <a:ea typeface="微軟正黑體" panose="020B0604030504040204" pitchFamily="34" charset="-120"/>
              </a:rPr>
              <a:t>acid</a:t>
            </a:r>
          </a:p>
          <a:p>
            <a:r>
              <a:rPr lang="en-US" altLang="zh-TW" dirty="0" smtClean="0">
                <a:latin typeface="微軟正黑體" panose="020B0604030504040204" pitchFamily="34" charset="-120"/>
                <a:ea typeface="微軟正黑體" panose="020B0604030504040204" pitchFamily="34" charset="-120"/>
              </a:rPr>
              <a:t>EAA</a:t>
            </a:r>
            <a:r>
              <a:rPr lang="en-US" altLang="zh-TW" dirty="0">
                <a:latin typeface="微軟正黑體" panose="020B0604030504040204" pitchFamily="34" charset="-120"/>
                <a:ea typeface="微軟正黑體" panose="020B0604030504040204" pitchFamily="34" charset="-120"/>
              </a:rPr>
              <a:t>, essential amino </a:t>
            </a:r>
            <a:r>
              <a:rPr lang="en-US" altLang="zh-TW" dirty="0" smtClean="0">
                <a:latin typeface="微軟正黑體" panose="020B0604030504040204" pitchFamily="34" charset="-120"/>
                <a:ea typeface="微軟正黑體" panose="020B0604030504040204" pitchFamily="34" charset="-120"/>
              </a:rPr>
              <a:t>acid</a:t>
            </a:r>
            <a:endParaRPr lang="en-US" altLang="zh-TW"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243102" y="1774328"/>
            <a:ext cx="981076" cy="400110"/>
          </a:xfrm>
          <a:prstGeom prst="rect">
            <a:avLst/>
          </a:prstGeom>
          <a:noFill/>
        </p:spPr>
        <p:txBody>
          <a:bodyPr wrap="square" rtlCol="0">
            <a:spAutoFit/>
          </a:bodyPr>
          <a:lstStyle/>
          <a:p>
            <a:pPr algn="ctr"/>
            <a:r>
              <a:rPr lang="zh-TW" altLang="en-US" sz="2000" dirty="0" smtClean="0">
                <a:solidFill>
                  <a:srgbClr val="0000FF"/>
                </a:solidFill>
                <a:latin typeface="微軟正黑體" panose="020B0604030504040204" pitchFamily="34" charset="-120"/>
                <a:ea typeface="微軟正黑體" panose="020B0604030504040204" pitchFamily="34" charset="-120"/>
              </a:rPr>
              <a:t>酪蛋白</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224178" y="1774328"/>
            <a:ext cx="1257299" cy="400110"/>
          </a:xfrm>
          <a:prstGeom prst="rect">
            <a:avLst/>
          </a:prstGeom>
          <a:noFill/>
        </p:spPr>
        <p:txBody>
          <a:bodyPr wrap="square" rtlCol="0">
            <a:spAutoFit/>
          </a:bodyPr>
          <a:lstStyle/>
          <a:p>
            <a:pPr algn="ctr"/>
            <a:r>
              <a:rPr lang="zh-TW" altLang="en-US" sz="2000" dirty="0">
                <a:solidFill>
                  <a:srgbClr val="0000FF"/>
                </a:solidFill>
                <a:latin typeface="微軟正黑體" panose="020B0604030504040204" pitchFamily="34" charset="-120"/>
                <a:ea typeface="微軟正黑體" panose="020B0604030504040204" pitchFamily="34" charset="-120"/>
              </a:rPr>
              <a:t>大</a:t>
            </a:r>
            <a:r>
              <a:rPr lang="zh-TW" altLang="en-US" sz="2000" dirty="0" smtClean="0">
                <a:solidFill>
                  <a:srgbClr val="0000FF"/>
                </a:solidFill>
                <a:latin typeface="微軟正黑體" panose="020B0604030504040204" pitchFamily="34" charset="-120"/>
                <a:ea typeface="微軟正黑體" panose="020B0604030504040204" pitchFamily="34" charset="-120"/>
              </a:rPr>
              <a:t>豆蛋白</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6732240" y="1774328"/>
            <a:ext cx="1981200" cy="400110"/>
          </a:xfrm>
          <a:prstGeom prst="rect">
            <a:avLst/>
          </a:prstGeom>
          <a:noFill/>
        </p:spPr>
        <p:txBody>
          <a:bodyPr wrap="square" rtlCol="0">
            <a:spAutoFit/>
          </a:bodyPr>
          <a:lstStyle/>
          <a:p>
            <a:pPr algn="ctr"/>
            <a:r>
              <a:rPr lang="zh-TW" altLang="en-US" sz="2000" dirty="0" smtClean="0">
                <a:solidFill>
                  <a:srgbClr val="0000FF"/>
                </a:solidFill>
                <a:latin typeface="微軟正黑體" panose="020B0604030504040204" pitchFamily="34" charset="-120"/>
                <a:ea typeface="微軟正黑體" panose="020B0604030504040204" pitchFamily="34" charset="-120"/>
              </a:rPr>
              <a:t>水解膠原蛋白</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1503243" y="4397042"/>
            <a:ext cx="1977096" cy="400110"/>
          </a:xfrm>
          <a:prstGeom prst="rect">
            <a:avLst/>
          </a:prstGeom>
          <a:noFill/>
        </p:spPr>
        <p:txBody>
          <a:bodyPr wrap="square" rtlCol="0">
            <a:spAutoFit/>
          </a:bodyPr>
          <a:lstStyle/>
          <a:p>
            <a:r>
              <a:rPr lang="zh-TW" altLang="en-US" sz="2000" dirty="0" smtClean="0">
                <a:solidFill>
                  <a:srgbClr val="0000FF"/>
                </a:solidFill>
                <a:latin typeface="微軟正黑體" panose="020B0604030504040204" pitchFamily="34" charset="-120"/>
                <a:ea typeface="微軟正黑體" panose="020B0604030504040204" pitchFamily="34" charset="-120"/>
              </a:rPr>
              <a:t>必需胺基酸</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1503243" y="4709683"/>
            <a:ext cx="1977096" cy="400110"/>
          </a:xfrm>
          <a:prstGeom prst="rect">
            <a:avLst/>
          </a:prstGeom>
          <a:noFill/>
        </p:spPr>
        <p:txBody>
          <a:bodyPr wrap="square" rtlCol="0">
            <a:spAutoFit/>
          </a:bodyPr>
          <a:lstStyle/>
          <a:p>
            <a:r>
              <a:rPr lang="zh-TW" altLang="en-US" sz="2000" dirty="0">
                <a:solidFill>
                  <a:srgbClr val="0000FF"/>
                </a:solidFill>
                <a:latin typeface="微軟正黑體" panose="020B0604030504040204" pitchFamily="34" charset="-120"/>
                <a:ea typeface="微軟正黑體" panose="020B0604030504040204" pitchFamily="34" charset="-120"/>
              </a:rPr>
              <a:t>支鏈</a:t>
            </a:r>
            <a:r>
              <a:rPr lang="zh-TW" altLang="en-US" sz="2000" dirty="0" smtClean="0">
                <a:solidFill>
                  <a:srgbClr val="0000FF"/>
                </a:solidFill>
                <a:latin typeface="微軟正黑體" panose="020B0604030504040204" pitchFamily="34" charset="-120"/>
                <a:ea typeface="微軟正黑體" panose="020B0604030504040204" pitchFamily="34" charset="-120"/>
              </a:rPr>
              <a:t>胺基酸</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1503243" y="4077072"/>
            <a:ext cx="1213782" cy="400110"/>
          </a:xfrm>
          <a:prstGeom prst="rect">
            <a:avLst/>
          </a:prstGeom>
          <a:noFill/>
        </p:spPr>
        <p:txBody>
          <a:bodyPr wrap="square" rtlCol="0">
            <a:spAutoFit/>
          </a:bodyPr>
          <a:lstStyle/>
          <a:p>
            <a:r>
              <a:rPr lang="zh-TW" altLang="en-US" sz="2000" dirty="0">
                <a:solidFill>
                  <a:srgbClr val="0000FF"/>
                </a:solidFill>
                <a:latin typeface="微軟正黑體" panose="020B0604030504040204" pitchFamily="34" charset="-120"/>
                <a:ea typeface="微軟正黑體" panose="020B0604030504040204" pitchFamily="34" charset="-120"/>
              </a:rPr>
              <a:t>白</a:t>
            </a:r>
            <a:r>
              <a:rPr lang="zh-TW" altLang="en-US" sz="2000" dirty="0" smtClean="0">
                <a:solidFill>
                  <a:srgbClr val="0000FF"/>
                </a:solidFill>
                <a:latin typeface="微軟正黑體" panose="020B0604030504040204" pitchFamily="34" charset="-120"/>
                <a:ea typeface="微軟正黑體" panose="020B0604030504040204" pitchFamily="34" charset="-120"/>
              </a:rPr>
              <a:t>胺酸</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3158876" y="1772816"/>
            <a:ext cx="981076" cy="400110"/>
          </a:xfrm>
          <a:prstGeom prst="rect">
            <a:avLst/>
          </a:prstGeom>
          <a:noFill/>
        </p:spPr>
        <p:txBody>
          <a:bodyPr wrap="square" rtlCol="0">
            <a:spAutoFit/>
          </a:bodyPr>
          <a:lstStyle/>
          <a:p>
            <a:pPr algn="ctr"/>
            <a:r>
              <a:rPr lang="zh-TW" altLang="en-US" sz="2000" dirty="0" smtClean="0">
                <a:solidFill>
                  <a:srgbClr val="0000FF"/>
                </a:solidFill>
                <a:latin typeface="微軟正黑體" panose="020B0604030504040204" pitchFamily="34" charset="-120"/>
                <a:ea typeface="微軟正黑體" panose="020B0604030504040204" pitchFamily="34" charset="-120"/>
              </a:rPr>
              <a:t>乳清</a:t>
            </a:r>
            <a:endParaRPr lang="zh-TW" altLang="en-US" sz="2000" dirty="0">
              <a:solidFill>
                <a:srgbClr val="0000FF"/>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733640" y="6255896"/>
            <a:ext cx="4565964" cy="369332"/>
          </a:xfrm>
          <a:prstGeom prst="rect">
            <a:avLst/>
          </a:prstGeom>
        </p:spPr>
        <p:txBody>
          <a:bodyPr wrap="square">
            <a:spAutoFit/>
          </a:bodyPr>
          <a:lstStyle/>
          <a:p>
            <a:r>
              <a:rPr lang="en-US" altLang="zh-TW" dirty="0"/>
              <a:t>J Food Sci. 2015 Mar;80 </a:t>
            </a:r>
            <a:r>
              <a:rPr lang="en-US" altLang="zh-TW" dirty="0" err="1"/>
              <a:t>Suppl</a:t>
            </a:r>
            <a:r>
              <a:rPr lang="en-US" altLang="zh-TW" dirty="0"/>
              <a:t> 1:A8-A15. </a:t>
            </a:r>
            <a:endParaRPr lang="zh-TW" altLang="en-US" dirty="0"/>
          </a:p>
        </p:txBody>
      </p:sp>
      <p:sp>
        <p:nvSpPr>
          <p:cNvPr id="15" name="圓角矩形 14"/>
          <p:cNvSpPr/>
          <p:nvPr/>
        </p:nvSpPr>
        <p:spPr>
          <a:xfrm>
            <a:off x="35188" y="3717032"/>
            <a:ext cx="2016532" cy="360040"/>
          </a:xfrm>
          <a:prstGeom prst="roundRect">
            <a:avLst/>
          </a:prstGeom>
          <a:solidFill>
            <a:srgbClr val="00B0F0">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329784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a:spcBef>
                <a:spcPts val="1200"/>
              </a:spcBef>
            </a:pPr>
            <a:r>
              <a:rPr lang="zh-TW" altLang="en-US" sz="3200" b="1" dirty="0">
                <a:solidFill>
                  <a:schemeClr val="tx1"/>
                </a:solidFill>
                <a:latin typeface="Times New Roman"/>
                <a:ea typeface="DFKai-SB"/>
                <a:cs typeface="Times New Roman" pitchFamily="18"/>
                <a:sym typeface="Times New Roman"/>
              </a:rPr>
              <a:t>蛋白質補充</a:t>
            </a:r>
            <a:r>
              <a:rPr lang="zh-TW" altLang="en-US" sz="3200" b="1" dirty="0" smtClean="0">
                <a:solidFill>
                  <a:schemeClr val="tx1"/>
                </a:solidFill>
                <a:latin typeface="Times New Roman"/>
                <a:ea typeface="DFKai-SB"/>
                <a:cs typeface="Times New Roman" pitchFamily="18"/>
                <a:sym typeface="Times New Roman"/>
              </a:rPr>
              <a:t>劑</a:t>
            </a:r>
            <a:endParaRPr lang="en-US" altLang="zh-TW" sz="3200" b="1" dirty="0">
              <a:solidFill>
                <a:schemeClr val="tx1"/>
              </a:solidFill>
              <a:latin typeface="Times New Roman"/>
              <a:ea typeface="DFKai-SB"/>
              <a:cs typeface="Times New Roman" pitchFamily="18"/>
              <a:sym typeface="Times New Roman"/>
            </a:endParaRPr>
          </a:p>
        </p:txBody>
      </p:sp>
      <p:sp>
        <p:nvSpPr>
          <p:cNvPr id="6" name="內容版面配置區 2"/>
          <p:cNvSpPr txBox="1">
            <a:spLocks noGrp="1"/>
          </p:cNvSpPr>
          <p:nvPr>
            <p:ph idx="1"/>
          </p:nvPr>
        </p:nvSpPr>
        <p:spPr>
          <a:xfrm>
            <a:off x="323523" y="1495327"/>
            <a:ext cx="8507284" cy="4165921"/>
          </a:xfrm>
        </p:spPr>
        <p:txBody>
          <a:bodyPr/>
          <a:lstStyle/>
          <a:p>
            <a:pPr marL="342900" lvl="1" indent="-342900">
              <a:spcBef>
                <a:spcPts val="1200"/>
              </a:spcBef>
              <a:buFont typeface="Arial" pitchFamily="34"/>
              <a:buChar char="•"/>
            </a:pPr>
            <a:r>
              <a:rPr lang="zh-TW"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酪蛋白（</a:t>
            </a:r>
            <a:r>
              <a:rPr lang="en-US" altLang="zh-TW"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Casein</a:t>
            </a:r>
            <a:r>
              <a:rPr lang="zh-TW" altLang="zh-TW"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342900" lvl="1" indent="-342900">
              <a:spcBef>
                <a:spcPts val="1200"/>
              </a:spcBef>
              <a:buFont typeface="Arial" pitchFamily="34"/>
              <a:buChar char="•"/>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牛奶：</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％乳清蛋白</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水溶性</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80</a:t>
            </a:r>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％為酪</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蛋白</a:t>
            </a:r>
            <a:endPar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lvl="1"/>
            <a:r>
              <a:rPr lang="zh-TW" altLang="en-US" sz="2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含</a:t>
            </a:r>
            <a:r>
              <a:rPr lang="zh-TW" altLang="en-US" sz="2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高濃度</a:t>
            </a:r>
            <a:r>
              <a:rPr lang="zh-TW" altLang="en-US" sz="2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的</a:t>
            </a:r>
            <a:r>
              <a:rPr lang="en-US" altLang="zh-TW" sz="26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9</a:t>
            </a:r>
            <a:r>
              <a:rPr lang="zh-TW" altLang="en-US" sz="26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種</a:t>
            </a:r>
            <a:r>
              <a:rPr lang="zh-TW" altLang="en-US" sz="26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必需胺基</a:t>
            </a:r>
            <a:r>
              <a:rPr lang="zh-TW" altLang="en-US" sz="26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酸 </a:t>
            </a:r>
            <a:r>
              <a:rPr lang="en-US" altLang="zh-TW" sz="26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(EAA)</a:t>
            </a:r>
            <a:endParaRPr lang="zh-TW" altLang="en-US" sz="2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lvl="1"/>
            <a:r>
              <a:rPr lang="zh-TW" altLang="en-US" sz="2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阻力</a:t>
            </a:r>
            <a:r>
              <a:rPr lang="zh-TW" altLang="en-US" sz="2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訓練</a:t>
            </a:r>
            <a:r>
              <a:rPr lang="zh-TW" altLang="en-US" sz="2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後食用可促進</a:t>
            </a:r>
            <a:r>
              <a:rPr lang="zh-TW" altLang="en-US" sz="2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肌肉蛋白質</a:t>
            </a:r>
            <a:r>
              <a:rPr lang="zh-TW" altLang="en-US" sz="2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合成</a:t>
            </a:r>
            <a:endParaRPr lang="en-US" altLang="zh-TW" sz="2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endParaRPr>
          </a:p>
          <a:p>
            <a:pPr lvl="1"/>
            <a:r>
              <a:rPr lang="zh-TW" altLang="en-US" sz="2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rPr>
              <a:t>優良蛋白質</a:t>
            </a:r>
          </a:p>
          <a:p>
            <a:pPr lvl="2"/>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Times New Roman"/>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408" y="4365104"/>
            <a:ext cx="2072680" cy="2072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149080"/>
            <a:ext cx="3207500" cy="214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37650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tLang="en-US" sz="3200" b="1" dirty="0" smtClean="0">
                <a:latin typeface="Times New Roman"/>
                <a:ea typeface="DFKai-SB"/>
                <a:cs typeface="Times New Roman" pitchFamily="18"/>
                <a:sym typeface="Times New Roman"/>
              </a:rPr>
              <a:t>蛋白質補充劑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323523" y="1495327"/>
            <a:ext cx="8507284" cy="3445841"/>
          </a:xfrm>
        </p:spPr>
        <p:txBody>
          <a:bodyPr/>
          <a:lstStyle/>
          <a:p>
            <a:pPr lvl="0"/>
            <a:r>
              <a:rPr lang="zh-TW" altLang="en-US" b="1" dirty="0" smtClean="0">
                <a:latin typeface="Times New Roman"/>
                <a:ea typeface="DFKai-SB"/>
                <a:cs typeface="Times New Roman" pitchFamily="18"/>
                <a:sym typeface="Times New Roman"/>
              </a:rPr>
              <a:t>乳清蛋白 </a:t>
            </a:r>
            <a:r>
              <a:rPr lang="en-US" altLang="zh-TW" b="1" dirty="0" smtClean="0">
                <a:latin typeface="Times New Roman"/>
                <a:ea typeface="DFKai-SB"/>
                <a:cs typeface="Times New Roman" pitchFamily="18"/>
                <a:sym typeface="Times New Roman"/>
              </a:rPr>
              <a:t>(whey protein)</a:t>
            </a:r>
          </a:p>
          <a:p>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牛奶：</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％乳清蛋白</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水溶性</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％為酪</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蛋白</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內含</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物</a:t>
            </a:r>
            <a:endPar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必需胺基酸 </a:t>
            </a:r>
            <a:r>
              <a:rPr lang="en-US" altLang="zh-TW"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EAA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(45-55</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g/100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 of protein)</a:t>
            </a:r>
          </a:p>
          <a:p>
            <a:pPr lvl="1"/>
            <a:r>
              <a:rPr lang="zh-TW" altLang="en-US"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白</a:t>
            </a:r>
            <a:r>
              <a:rPr lang="zh-TW" altLang="en-US"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胺</a:t>
            </a:r>
            <a:r>
              <a:rPr lang="zh-TW" altLang="en-US"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酸 </a:t>
            </a:r>
            <a:r>
              <a:rPr lang="en-US" altLang="zh-TW"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leucine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(up to 14</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g/100</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g protein)</a:t>
            </a:r>
          </a:p>
          <a:p>
            <a:pPr lvl="1"/>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低脂肪、低醣類、低乳糖</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a:p>
            <a:pPr lvl="0"/>
            <a:endParaRPr lang="en-US" b="1" dirty="0" smtClean="0">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pic>
        <p:nvPicPr>
          <p:cNvPr id="7" name="圖片 6"/>
          <p:cNvPicPr>
            <a:picLocks noChangeAspect="1"/>
          </p:cNvPicPr>
          <p:nvPr/>
        </p:nvPicPr>
        <p:blipFill>
          <a:blip r:embed="rId3"/>
          <a:stretch>
            <a:fillRect/>
          </a:stretch>
        </p:blipFill>
        <p:spPr>
          <a:xfrm>
            <a:off x="5549222" y="4581128"/>
            <a:ext cx="3314699" cy="2071687"/>
          </a:xfrm>
          <a:prstGeom prst="rect">
            <a:avLst/>
          </a:prstGeom>
        </p:spPr>
      </p:pic>
    </p:spTree>
    <p:extLst>
      <p:ext uri="{BB962C8B-B14F-4D97-AF65-F5344CB8AC3E}">
        <p14:creationId xmlns:p14="http://schemas.microsoft.com/office/powerpoint/2010/main" val="12611857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p>
            <a:pPr lvl="0"/>
            <a:r>
              <a:rPr lang="zh-TW" altLang="en-US" sz="3200" b="1" dirty="0">
                <a:latin typeface="Times New Roman"/>
                <a:ea typeface="DFKai-SB"/>
                <a:cs typeface="Times New Roman" pitchFamily="18"/>
                <a:sym typeface="Times New Roman"/>
              </a:rPr>
              <a:t>蛋白質補充劑</a:t>
            </a:r>
            <a:endParaRPr lang="en-US" sz="3200" b="1" dirty="0">
              <a:latin typeface="Times New Roman"/>
              <a:ea typeface="DFKai-SB"/>
              <a:sym typeface="Times New Roman"/>
            </a:endParaRPr>
          </a:p>
        </p:txBody>
      </p:sp>
      <p:sp>
        <p:nvSpPr>
          <p:cNvPr id="3" name="內容版面配置區 2"/>
          <p:cNvSpPr txBox="1">
            <a:spLocks noGrp="1"/>
          </p:cNvSpPr>
          <p:nvPr>
            <p:ph idx="1"/>
          </p:nvPr>
        </p:nvSpPr>
        <p:spPr>
          <a:xfrm>
            <a:off x="251520" y="1340768"/>
            <a:ext cx="8507284" cy="4525959"/>
          </a:xfrm>
        </p:spPr>
        <p:txBody>
          <a:bodyPr/>
          <a:lstStyle/>
          <a:p>
            <a:pPr lvl="0"/>
            <a:r>
              <a:rPr lang="zh-TW" altLang="en-US" b="1" dirty="0" smtClean="0">
                <a:latin typeface="Times New Roman"/>
                <a:ea typeface="DFKai-SB"/>
                <a:cs typeface="Times New Roman" pitchFamily="18"/>
                <a:sym typeface="Times New Roman"/>
              </a:rPr>
              <a:t>乳清蛋白 </a:t>
            </a:r>
            <a:r>
              <a:rPr lang="en-US" altLang="zh-TW" b="1" dirty="0" smtClean="0">
                <a:latin typeface="Times New Roman"/>
                <a:ea typeface="DFKai-SB"/>
                <a:cs typeface="Times New Roman" pitchFamily="18"/>
                <a:sym typeface="Times New Roman"/>
              </a:rPr>
              <a:t>(whey protein)</a:t>
            </a:r>
          </a:p>
          <a:p>
            <a:pPr lvl="0"/>
            <a:r>
              <a:rPr lang="zh-TW" altLang="en-US" sz="2800" b="1" dirty="0" smtClean="0">
                <a:solidFill>
                  <a:schemeClr val="tx1"/>
                </a:solidFill>
                <a:latin typeface="Times New Roman"/>
                <a:ea typeface="DFKai-SB"/>
                <a:cs typeface="Times New Roman" pitchFamily="18"/>
                <a:sym typeface="Times New Roman"/>
              </a:rPr>
              <a:t>濃縮</a:t>
            </a:r>
            <a:r>
              <a:rPr lang="zh-TW" altLang="en-US" sz="2800" b="1" dirty="0">
                <a:solidFill>
                  <a:schemeClr val="tx1"/>
                </a:solidFill>
                <a:latin typeface="Times New Roman"/>
                <a:ea typeface="DFKai-SB"/>
                <a:cs typeface="Times New Roman" pitchFamily="18"/>
                <a:sym typeface="Times New Roman"/>
              </a:rPr>
              <a:t>乳清</a:t>
            </a:r>
            <a:r>
              <a:rPr lang="zh-TW" altLang="en-US" sz="2800" b="1" dirty="0" smtClean="0">
                <a:solidFill>
                  <a:schemeClr val="tx1"/>
                </a:solidFill>
                <a:latin typeface="Times New Roman"/>
                <a:ea typeface="DFKai-SB"/>
                <a:cs typeface="Times New Roman" pitchFamily="18"/>
                <a:sym typeface="Times New Roman"/>
              </a:rPr>
              <a:t>蛋白</a:t>
            </a:r>
            <a:r>
              <a:rPr lang="zh-TW" altLang="en-US" sz="2800" dirty="0">
                <a:solidFill>
                  <a:schemeClr val="tx1"/>
                </a:solidFill>
                <a:latin typeface="Times New Roman"/>
                <a:ea typeface="DFKai-SB"/>
                <a:cs typeface="Times New Roman" pitchFamily="18"/>
                <a:sym typeface="Times New Roman"/>
              </a:rPr>
              <a:t> </a:t>
            </a:r>
            <a:r>
              <a:rPr lang="en-US" altLang="zh-TW" sz="2800" dirty="0" smtClean="0">
                <a:solidFill>
                  <a:schemeClr val="tx1"/>
                </a:solidFill>
                <a:latin typeface="Times New Roman"/>
                <a:ea typeface="DFKai-SB"/>
                <a:cs typeface="Times New Roman" pitchFamily="18"/>
                <a:sym typeface="Times New Roman"/>
              </a:rPr>
              <a:t>(whey protein concentrates, </a:t>
            </a:r>
            <a:r>
              <a:rPr lang="en-US" altLang="zh-TW" sz="2800" b="1" dirty="0" smtClean="0">
                <a:solidFill>
                  <a:schemeClr val="tx1"/>
                </a:solidFill>
                <a:latin typeface="Times New Roman"/>
                <a:ea typeface="DFKai-SB"/>
                <a:cs typeface="Times New Roman" pitchFamily="18"/>
                <a:sym typeface="Times New Roman"/>
              </a:rPr>
              <a:t>WPC</a:t>
            </a:r>
            <a:r>
              <a:rPr lang="en-US" altLang="zh-TW" sz="2800" dirty="0" smtClean="0">
                <a:solidFill>
                  <a:schemeClr val="tx1"/>
                </a:solidFill>
                <a:latin typeface="Times New Roman"/>
                <a:ea typeface="DFKai-SB"/>
                <a:cs typeface="Times New Roman" pitchFamily="18"/>
                <a:sym typeface="Times New Roman"/>
              </a:rPr>
              <a:t>)</a:t>
            </a:r>
          </a:p>
          <a:p>
            <a:pPr lvl="1"/>
            <a:r>
              <a:rPr lang="zh-TW" altLang="en-US" sz="2400" dirty="0" smtClean="0">
                <a:solidFill>
                  <a:schemeClr val="tx1"/>
                </a:solidFill>
                <a:latin typeface="Times New Roman"/>
                <a:ea typeface="DFKai-SB"/>
                <a:cs typeface="Times New Roman" pitchFamily="18"/>
                <a:sym typeface="Times New Roman"/>
              </a:rPr>
              <a:t>通常</a:t>
            </a:r>
            <a:r>
              <a:rPr lang="zh-TW" altLang="en-US" sz="2400" dirty="0">
                <a:solidFill>
                  <a:schemeClr val="tx1"/>
                </a:solidFill>
                <a:latin typeface="Times New Roman"/>
                <a:ea typeface="DFKai-SB"/>
                <a:cs typeface="Times New Roman" pitchFamily="18"/>
                <a:sym typeface="Times New Roman"/>
              </a:rPr>
              <a:t>含約</a:t>
            </a:r>
            <a:r>
              <a:rPr lang="en-US" altLang="zh-TW" sz="2400" dirty="0">
                <a:solidFill>
                  <a:schemeClr val="tx1"/>
                </a:solidFill>
                <a:latin typeface="Times New Roman"/>
                <a:ea typeface="DFKai-SB"/>
                <a:cs typeface="Times New Roman" pitchFamily="18"/>
                <a:sym typeface="Times New Roman"/>
              </a:rPr>
              <a:t>80</a:t>
            </a:r>
            <a:r>
              <a:rPr lang="zh-TW" altLang="en-US" sz="2400" dirty="0" smtClean="0">
                <a:solidFill>
                  <a:schemeClr val="tx1"/>
                </a:solidFill>
                <a:latin typeface="Times New Roman"/>
                <a:ea typeface="DFKai-SB"/>
                <a:cs typeface="Times New Roman" pitchFamily="18"/>
                <a:sym typeface="Times New Roman"/>
              </a:rPr>
              <a:t>％</a:t>
            </a:r>
            <a:r>
              <a:rPr lang="zh-TW" altLang="en-US" sz="2400" dirty="0">
                <a:solidFill>
                  <a:schemeClr val="tx1"/>
                </a:solidFill>
                <a:latin typeface="Times New Roman"/>
                <a:ea typeface="DFKai-SB"/>
                <a:cs typeface="Times New Roman" pitchFamily="18"/>
                <a:sym typeface="Times New Roman"/>
              </a:rPr>
              <a:t>以上</a:t>
            </a:r>
            <a:r>
              <a:rPr lang="zh-TW" altLang="en-US" sz="2400" dirty="0" smtClean="0">
                <a:solidFill>
                  <a:schemeClr val="tx1"/>
                </a:solidFill>
                <a:latin typeface="Times New Roman"/>
                <a:ea typeface="DFKai-SB"/>
                <a:cs typeface="Times New Roman" pitchFamily="18"/>
                <a:sym typeface="Times New Roman"/>
              </a:rPr>
              <a:t>的</a:t>
            </a:r>
            <a:r>
              <a:rPr lang="zh-TW" altLang="en-US" sz="2400" dirty="0">
                <a:solidFill>
                  <a:schemeClr val="tx1"/>
                </a:solidFill>
                <a:latin typeface="Times New Roman"/>
                <a:ea typeface="DFKai-SB"/>
                <a:cs typeface="Times New Roman" pitchFamily="18"/>
                <a:sym typeface="Times New Roman"/>
              </a:rPr>
              <a:t>蛋白質，價位也最便宜。</a:t>
            </a:r>
          </a:p>
          <a:p>
            <a:r>
              <a:rPr lang="zh-TW" altLang="en-US" sz="2800" b="1" dirty="0" smtClean="0">
                <a:solidFill>
                  <a:schemeClr val="tx1"/>
                </a:solidFill>
                <a:latin typeface="Times New Roman"/>
                <a:ea typeface="DFKai-SB"/>
                <a:cs typeface="Times New Roman" pitchFamily="18"/>
                <a:sym typeface="Times New Roman"/>
              </a:rPr>
              <a:t>分離</a:t>
            </a:r>
            <a:r>
              <a:rPr lang="zh-TW" altLang="en-US" sz="2800" b="1" dirty="0">
                <a:solidFill>
                  <a:schemeClr val="tx1"/>
                </a:solidFill>
                <a:latin typeface="Times New Roman"/>
                <a:ea typeface="DFKai-SB"/>
                <a:cs typeface="Times New Roman" pitchFamily="18"/>
                <a:sym typeface="Times New Roman"/>
              </a:rPr>
              <a:t>乳清</a:t>
            </a:r>
            <a:r>
              <a:rPr lang="zh-TW" altLang="en-US" sz="2800" b="1" dirty="0" smtClean="0">
                <a:solidFill>
                  <a:schemeClr val="tx1"/>
                </a:solidFill>
                <a:latin typeface="Times New Roman"/>
                <a:ea typeface="DFKai-SB"/>
                <a:cs typeface="Times New Roman" pitchFamily="18"/>
                <a:sym typeface="Times New Roman"/>
              </a:rPr>
              <a:t>蛋白 </a:t>
            </a:r>
            <a:r>
              <a:rPr lang="en-US" altLang="zh-TW" sz="2800" dirty="0" smtClean="0">
                <a:solidFill>
                  <a:schemeClr val="tx1"/>
                </a:solidFill>
                <a:latin typeface="Times New Roman"/>
                <a:ea typeface="DFKai-SB"/>
                <a:cs typeface="Times New Roman" pitchFamily="18"/>
                <a:sym typeface="Times New Roman"/>
              </a:rPr>
              <a:t>(</a:t>
            </a:r>
            <a:r>
              <a:rPr lang="en-US" altLang="zh-TW" sz="2800" dirty="0">
                <a:solidFill>
                  <a:schemeClr val="tx1"/>
                </a:solidFill>
                <a:latin typeface="Times New Roman"/>
                <a:ea typeface="DFKai-SB"/>
                <a:cs typeface="Times New Roman" pitchFamily="18"/>
                <a:sym typeface="Times New Roman"/>
              </a:rPr>
              <a:t>whey protein </a:t>
            </a:r>
            <a:r>
              <a:rPr lang="en-US" altLang="zh-TW" sz="2800" dirty="0" smtClean="0">
                <a:solidFill>
                  <a:schemeClr val="tx1"/>
                </a:solidFill>
                <a:latin typeface="Times New Roman"/>
                <a:ea typeface="DFKai-SB"/>
                <a:cs typeface="Times New Roman" pitchFamily="18"/>
                <a:sym typeface="Times New Roman"/>
              </a:rPr>
              <a:t>isolates, </a:t>
            </a:r>
            <a:r>
              <a:rPr lang="en-US" altLang="zh-TW" sz="2800" b="1" dirty="0" smtClean="0">
                <a:solidFill>
                  <a:schemeClr val="tx1"/>
                </a:solidFill>
                <a:latin typeface="Times New Roman"/>
                <a:ea typeface="DFKai-SB"/>
                <a:cs typeface="Times New Roman" pitchFamily="18"/>
                <a:sym typeface="Times New Roman"/>
              </a:rPr>
              <a:t>WPI</a:t>
            </a:r>
            <a:r>
              <a:rPr lang="en-US" altLang="zh-TW" sz="2800" dirty="0" smtClean="0">
                <a:solidFill>
                  <a:schemeClr val="tx1"/>
                </a:solidFill>
                <a:latin typeface="Times New Roman"/>
                <a:ea typeface="DFKai-SB"/>
                <a:cs typeface="Times New Roman" pitchFamily="18"/>
                <a:sym typeface="Times New Roman"/>
              </a:rPr>
              <a:t>)</a:t>
            </a:r>
          </a:p>
          <a:p>
            <a:pPr lvl="1"/>
            <a:r>
              <a:rPr lang="zh-TW" altLang="en-US" sz="2400" dirty="0">
                <a:solidFill>
                  <a:schemeClr val="tx1"/>
                </a:solidFill>
                <a:latin typeface="Times New Roman"/>
                <a:ea typeface="DFKai-SB"/>
                <a:cs typeface="Times New Roman" pitchFamily="18"/>
                <a:sym typeface="Times New Roman"/>
              </a:rPr>
              <a:t>通常含</a:t>
            </a:r>
            <a:r>
              <a:rPr lang="en-US" altLang="zh-TW" sz="2400" dirty="0">
                <a:solidFill>
                  <a:schemeClr val="tx1"/>
                </a:solidFill>
                <a:latin typeface="Times New Roman"/>
                <a:ea typeface="DFKai-SB"/>
                <a:cs typeface="Times New Roman" pitchFamily="18"/>
                <a:sym typeface="Times New Roman"/>
              </a:rPr>
              <a:t>90</a:t>
            </a:r>
            <a:r>
              <a:rPr lang="zh-TW" altLang="en-US" sz="2400" dirty="0">
                <a:solidFill>
                  <a:schemeClr val="tx1"/>
                </a:solidFill>
                <a:latin typeface="Times New Roman"/>
                <a:ea typeface="DFKai-SB"/>
                <a:cs typeface="Times New Roman" pitchFamily="18"/>
                <a:sym typeface="Times New Roman"/>
              </a:rPr>
              <a:t>％以上的</a:t>
            </a:r>
            <a:r>
              <a:rPr lang="zh-TW" altLang="en-US" sz="2400" dirty="0" smtClean="0">
                <a:solidFill>
                  <a:schemeClr val="tx1"/>
                </a:solidFill>
                <a:latin typeface="Times New Roman"/>
                <a:ea typeface="DFKai-SB"/>
                <a:cs typeface="Times New Roman" pitchFamily="18"/>
                <a:sym typeface="Times New Roman"/>
              </a:rPr>
              <a:t>蛋白質，除去</a:t>
            </a:r>
            <a:r>
              <a:rPr lang="zh-TW" altLang="en-US" sz="2400" dirty="0">
                <a:solidFill>
                  <a:schemeClr val="tx1"/>
                </a:solidFill>
                <a:latin typeface="Times New Roman"/>
                <a:ea typeface="DFKai-SB"/>
                <a:cs typeface="Times New Roman" pitchFamily="18"/>
                <a:sym typeface="Times New Roman"/>
              </a:rPr>
              <a:t>大部分的乳糖和</a:t>
            </a:r>
            <a:r>
              <a:rPr lang="zh-TW" altLang="en-US" sz="2400" dirty="0" smtClean="0">
                <a:solidFill>
                  <a:schemeClr val="tx1"/>
                </a:solidFill>
                <a:latin typeface="Times New Roman"/>
                <a:ea typeface="DFKai-SB"/>
                <a:cs typeface="Times New Roman" pitchFamily="18"/>
                <a:sym typeface="Times New Roman"/>
              </a:rPr>
              <a:t>脂肪。</a:t>
            </a:r>
            <a:endParaRPr lang="zh-TW" altLang="en-US" sz="2400" dirty="0">
              <a:solidFill>
                <a:schemeClr val="tx1"/>
              </a:solidFill>
              <a:latin typeface="Times New Roman"/>
              <a:ea typeface="DFKai-SB"/>
              <a:cs typeface="Times New Roman" pitchFamily="18"/>
              <a:sym typeface="Times New Roman"/>
            </a:endParaRPr>
          </a:p>
          <a:p>
            <a:r>
              <a:rPr lang="zh-TW" altLang="en-US" sz="2800" b="1" dirty="0" smtClean="0">
                <a:solidFill>
                  <a:schemeClr val="tx1"/>
                </a:solidFill>
                <a:latin typeface="Times New Roman"/>
                <a:ea typeface="DFKai-SB"/>
                <a:cs typeface="Times New Roman" pitchFamily="18"/>
                <a:sym typeface="Times New Roman"/>
              </a:rPr>
              <a:t>水解</a:t>
            </a:r>
            <a:r>
              <a:rPr lang="zh-TW" altLang="en-US" sz="2800" b="1" dirty="0">
                <a:solidFill>
                  <a:schemeClr val="tx1"/>
                </a:solidFill>
                <a:latin typeface="Times New Roman"/>
                <a:ea typeface="DFKai-SB"/>
                <a:cs typeface="Times New Roman" pitchFamily="18"/>
                <a:sym typeface="Times New Roman"/>
              </a:rPr>
              <a:t>乳清</a:t>
            </a:r>
            <a:r>
              <a:rPr lang="zh-TW" altLang="en-US" sz="2800" b="1" dirty="0" smtClean="0">
                <a:solidFill>
                  <a:schemeClr val="tx1"/>
                </a:solidFill>
                <a:latin typeface="Times New Roman"/>
                <a:ea typeface="DFKai-SB"/>
                <a:cs typeface="Times New Roman" pitchFamily="18"/>
                <a:sym typeface="Times New Roman"/>
              </a:rPr>
              <a:t>蛋白 </a:t>
            </a:r>
            <a:r>
              <a:rPr lang="en-US" altLang="zh-TW" sz="2800" dirty="0">
                <a:solidFill>
                  <a:schemeClr val="tx1"/>
                </a:solidFill>
                <a:latin typeface="Times New Roman"/>
                <a:ea typeface="DFKai-SB"/>
                <a:cs typeface="Times New Roman" pitchFamily="18"/>
                <a:sym typeface="Times New Roman"/>
              </a:rPr>
              <a:t>(whey protein </a:t>
            </a:r>
            <a:r>
              <a:rPr lang="en-US" altLang="zh-TW" sz="2800" dirty="0" smtClean="0">
                <a:solidFill>
                  <a:schemeClr val="tx1"/>
                </a:solidFill>
                <a:latin typeface="Times New Roman"/>
                <a:ea typeface="DFKai-SB"/>
                <a:cs typeface="Times New Roman" pitchFamily="18"/>
                <a:sym typeface="Times New Roman"/>
              </a:rPr>
              <a:t>hydrolysates, </a:t>
            </a:r>
            <a:r>
              <a:rPr lang="en-US" altLang="zh-TW" sz="2800" b="1" dirty="0" smtClean="0">
                <a:solidFill>
                  <a:schemeClr val="tx1"/>
                </a:solidFill>
                <a:latin typeface="Times New Roman"/>
                <a:ea typeface="DFKai-SB"/>
                <a:cs typeface="Times New Roman" pitchFamily="18"/>
                <a:sym typeface="Times New Roman"/>
              </a:rPr>
              <a:t>WPH</a:t>
            </a:r>
            <a:r>
              <a:rPr lang="en-US" altLang="zh-TW" sz="2800" dirty="0" smtClean="0">
                <a:solidFill>
                  <a:schemeClr val="tx1"/>
                </a:solidFill>
                <a:latin typeface="Times New Roman"/>
                <a:ea typeface="DFKai-SB"/>
                <a:cs typeface="Times New Roman" pitchFamily="18"/>
                <a:sym typeface="Times New Roman"/>
              </a:rPr>
              <a:t>)</a:t>
            </a:r>
          </a:p>
          <a:p>
            <a:pPr lvl="1"/>
            <a:r>
              <a:rPr lang="zh-TW" altLang="en-US" sz="2400" dirty="0" smtClean="0">
                <a:solidFill>
                  <a:schemeClr val="tx1"/>
                </a:solidFill>
                <a:latin typeface="Times New Roman"/>
                <a:ea typeface="DFKai-SB"/>
                <a:cs typeface="Times New Roman" pitchFamily="18"/>
                <a:sym typeface="Times New Roman"/>
              </a:rPr>
              <a:t>經</a:t>
            </a:r>
            <a:r>
              <a:rPr lang="zh-TW" altLang="en-US" sz="2400" dirty="0">
                <a:solidFill>
                  <a:schemeClr val="tx1"/>
                </a:solidFill>
                <a:latin typeface="Times New Roman"/>
                <a:ea typeface="DFKai-SB"/>
                <a:cs typeface="Times New Roman" pitchFamily="18"/>
                <a:sym typeface="Times New Roman"/>
              </a:rPr>
              <a:t>酵素水解把大分子蛋白質分解成小分子胜肽</a:t>
            </a:r>
            <a:r>
              <a:rPr lang="zh-TW" altLang="en-US" sz="2400" dirty="0" smtClean="0">
                <a:solidFill>
                  <a:schemeClr val="tx1"/>
                </a:solidFill>
                <a:latin typeface="Times New Roman"/>
                <a:ea typeface="DFKai-SB"/>
                <a:cs typeface="Times New Roman" pitchFamily="18"/>
                <a:sym typeface="Times New Roman"/>
              </a:rPr>
              <a:t>，</a:t>
            </a:r>
            <a:endParaRPr lang="en-US" altLang="zh-TW" sz="2400" dirty="0" smtClean="0">
              <a:solidFill>
                <a:schemeClr val="tx1"/>
              </a:solidFill>
              <a:latin typeface="Times New Roman"/>
              <a:ea typeface="DFKai-SB"/>
              <a:cs typeface="Times New Roman" pitchFamily="18"/>
              <a:sym typeface="Times New Roman"/>
            </a:endParaRPr>
          </a:p>
          <a:p>
            <a:pPr lvl="1"/>
            <a:r>
              <a:rPr lang="zh-TW" altLang="en-US" sz="2400" dirty="0" smtClean="0">
                <a:solidFill>
                  <a:schemeClr val="tx1"/>
                </a:solidFill>
                <a:latin typeface="Times New Roman"/>
                <a:ea typeface="DFKai-SB"/>
                <a:cs typeface="Times New Roman" pitchFamily="18"/>
                <a:sym typeface="Times New Roman"/>
              </a:rPr>
              <a:t>消化</a:t>
            </a:r>
            <a:r>
              <a:rPr lang="zh-TW" altLang="en-US" sz="2400" dirty="0">
                <a:solidFill>
                  <a:schemeClr val="tx1"/>
                </a:solidFill>
                <a:latin typeface="Times New Roman"/>
                <a:ea typeface="DFKai-SB"/>
                <a:cs typeface="Times New Roman" pitchFamily="18"/>
                <a:sym typeface="Times New Roman"/>
              </a:rPr>
              <a:t>吸收得更快，也適合乳糖不耐症</a:t>
            </a:r>
            <a:r>
              <a:rPr lang="zh-TW" altLang="en-US" sz="2400" dirty="0" smtClean="0">
                <a:solidFill>
                  <a:schemeClr val="tx1"/>
                </a:solidFill>
                <a:latin typeface="Times New Roman"/>
                <a:ea typeface="DFKai-SB"/>
                <a:cs typeface="Times New Roman" pitchFamily="18"/>
                <a:sym typeface="Times New Roman"/>
              </a:rPr>
              <a:t>患者。</a:t>
            </a:r>
            <a:endParaRPr lang="en-US" b="1" dirty="0" smtClean="0">
              <a:latin typeface="Times New Roman"/>
              <a:ea typeface="DFKai-SB"/>
              <a:cs typeface="Times New Roman" pitchFamily="18"/>
              <a:sym typeface="Times New Roman"/>
            </a:endParaRPr>
          </a:p>
          <a:p>
            <a:pPr lvl="0"/>
            <a:endParaRPr lang="en-US" sz="2400" dirty="0">
              <a:latin typeface="Times New Roman"/>
              <a:ea typeface="DFKai-SB"/>
              <a:cs typeface="Times New Roman" pitchFamily="18"/>
              <a:sym typeface="Times New Roman"/>
            </a:endParaRPr>
          </a:p>
        </p:txBody>
      </p:sp>
      <p:pic>
        <p:nvPicPr>
          <p:cNvPr id="4" name="圖片 3"/>
          <p:cNvPicPr>
            <a:picLocks noChangeAspect="1"/>
          </p:cNvPicPr>
          <p:nvPr/>
        </p:nvPicPr>
        <p:blipFill>
          <a:blip r:embed="rId3"/>
          <a:stretch>
            <a:fillRect/>
          </a:stretch>
        </p:blipFill>
        <p:spPr>
          <a:xfrm>
            <a:off x="6372199" y="4348402"/>
            <a:ext cx="2753005" cy="2753005"/>
          </a:xfrm>
          <a:prstGeom prst="rect">
            <a:avLst/>
          </a:prstGeom>
        </p:spPr>
      </p:pic>
    </p:spTree>
    <p:extLst>
      <p:ext uri="{BB962C8B-B14F-4D97-AF65-F5344CB8AC3E}">
        <p14:creationId xmlns:p14="http://schemas.microsoft.com/office/powerpoint/2010/main" val="13397955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ne&quot;,&quot;Name&quot;:&quot;無&quot;,&quot;HeaderHeight&quot;:0.0,&quot;FooterHeight&quot;:0.0,&quot;SideMargin&quot;:0.0,&quot;TopMargin&quot;:0.0,&quot;BottomMargin&quot;:0.0,&quot;IntervalMargin&quot;:0.0,&quot;SettingType&quot;:&quot;System&quot;}"/>
</p:tagLst>
</file>

<file path=ppt/theme/theme1.xml><?xml version="1.0" encoding="utf-8"?>
<a:theme xmlns:a="http://schemas.openxmlformats.org/drawingml/2006/main" name="課程名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課程名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課程名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6712</TotalTime>
  <Words>1807</Words>
  <Application>Microsoft Office PowerPoint</Application>
  <PresentationFormat>如螢幕大小 (4:3)</PresentationFormat>
  <Paragraphs>252</Paragraphs>
  <Slides>23</Slides>
  <Notes>16</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23</vt:i4>
      </vt:variant>
    </vt:vector>
  </HeadingPairs>
  <TitlesOfParts>
    <vt:vector size="34" baseType="lpstr">
      <vt:lpstr>微軟正黑體</vt:lpstr>
      <vt:lpstr>新細明體</vt:lpstr>
      <vt:lpstr>標楷體</vt:lpstr>
      <vt:lpstr>標楷體</vt:lpstr>
      <vt:lpstr>Arial</vt:lpstr>
      <vt:lpstr>Calibri</vt:lpstr>
      <vt:lpstr>Times New Roman</vt:lpstr>
      <vt:lpstr>Wingdings 2</vt:lpstr>
      <vt:lpstr>課程名稱</vt:lpstr>
      <vt:lpstr>1_課程名稱</vt:lpstr>
      <vt:lpstr>2_課程名稱</vt:lpstr>
      <vt:lpstr>運動增補劑</vt:lpstr>
      <vt:lpstr>內容大綱</vt:lpstr>
      <vt:lpstr>運動增補劑-Sports foods</vt:lpstr>
      <vt:lpstr>運動增補劑-Sports foods</vt:lpstr>
      <vt:lpstr>蛋白質補充劑</vt:lpstr>
      <vt:lpstr>常見的蛋白質來源比較</vt:lpstr>
      <vt:lpstr>蛋白質補充劑</vt:lpstr>
      <vt:lpstr>蛋白質補充劑</vt:lpstr>
      <vt:lpstr>蛋白質補充劑</vt:lpstr>
      <vt:lpstr>濃縮乳清蛋白 (WPC) vs分離乳清蛋白 (WPI)</vt:lpstr>
      <vt:lpstr>PowerPoint 簡報</vt:lpstr>
      <vt:lpstr>乳清蛋白(whey protein) vs 酪蛋白(casein)補充</vt:lpstr>
      <vt:lpstr>運動增補劑-Sports foods</vt:lpstr>
      <vt:lpstr>運動增補劑</vt:lpstr>
      <vt:lpstr> 胺基酸補充劑</vt:lpstr>
      <vt:lpstr> 胺基酸補充劑</vt:lpstr>
      <vt:lpstr> 胺基酸補充劑</vt:lpstr>
      <vt:lpstr>胺基酸補充劑</vt:lpstr>
      <vt:lpstr>胺基酸補充劑</vt:lpstr>
      <vt:lpstr>胺基酸補充劑</vt:lpstr>
      <vt:lpstr>PowerPoint 簡報</vt:lpstr>
      <vt:lpstr>胺基酸補充劑</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課程名稱</dc:title>
  <dc:creator>BPC</dc:creator>
  <cp:lastModifiedBy>User</cp:lastModifiedBy>
  <cp:revision>364</cp:revision>
  <dcterms:created xsi:type="dcterms:W3CDTF">2017-11-07T02:54:43Z</dcterms:created>
  <dcterms:modified xsi:type="dcterms:W3CDTF">2018-08-10T18:50:18Z</dcterms:modified>
</cp:coreProperties>
</file>