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1" r:id="rId2"/>
    <p:sldId id="277" r:id="rId3"/>
    <p:sldId id="278" r:id="rId4"/>
    <p:sldId id="279" r:id="rId5"/>
    <p:sldId id="282" r:id="rId6"/>
    <p:sldId id="283" r:id="rId7"/>
    <p:sldId id="280" r:id="rId8"/>
    <p:sldId id="281" r:id="rId9"/>
    <p:sldId id="284" r:id="rId10"/>
    <p:sldId id="285" r:id="rId11"/>
    <p:sldId id="286" r:id="rId12"/>
    <p:sldId id="287" r:id="rId13"/>
    <p:sldId id="276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80461" autoAdjust="0"/>
  </p:normalViewPr>
  <p:slideViewPr>
    <p:cSldViewPr snapToGrid="0">
      <p:cViewPr varScale="1">
        <p:scale>
          <a:sx n="84" d="100"/>
          <a:sy n="84" d="100"/>
        </p:scale>
        <p:origin x="70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784550-B5D0-40A0-8EEA-54FC4F05F505}" type="datetimeFigureOut">
              <a:rPr lang="zh-TW" altLang="en-US" smtClean="0"/>
              <a:t>2018/7/30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9FAA63-CE23-426A-A9B5-AABBE86762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501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ED3D92-ED88-4A15-B001-70BBAC800548}" type="datetime1">
              <a:rPr lang="en-US"/>
              <a:pPr lvl="0"/>
              <a:t>7/30/2018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F4978C-0251-42FA-94A9-52168A085C5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2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19A89C8-42A2-4B72-A39B-4EE61D01B724}" type="datetime1">
              <a:rPr lang="en-US"/>
              <a:pPr lvl="0"/>
              <a:t>7/30/2018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92C6934-2ACE-4C1C-884F-58B33CBE1DB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997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E3070E6-0B89-4249-8D6C-1819BF37B3E7}" type="datetime1">
              <a:rPr lang="en-US"/>
              <a:pPr lvl="0"/>
              <a:t>7/30/2018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57F9606-8476-484A-A9DB-2DE7CC681E4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66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792358-BB0C-425E-A0A5-FFC99BBF531B}" type="datetime1">
              <a:rPr lang="en-US"/>
              <a:pPr lvl="0"/>
              <a:t>7/30/2018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1CEC1AD-33DF-4D07-ADA6-E151C76857F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374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3702EEB-C829-4B4D-BCBA-249704790EB5}" type="datetime1">
              <a:rPr lang="en-US"/>
              <a:pPr lvl="0"/>
              <a:t>7/30/2018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447B91-D0F9-46A6-9889-935C7822E29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20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D7731F5-DF97-420B-AB1E-0E02CE261D38}" type="datetime1">
              <a:rPr lang="en-US"/>
              <a:pPr lvl="0"/>
              <a:t>7/30/2018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4B0089-0C55-4706-BA40-930B7FB19E3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94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8498E9C-DF83-47AC-9BDA-C431212238F3}" type="datetime1">
              <a:rPr lang="en-US"/>
              <a:pPr lvl="0"/>
              <a:t>7/30/2018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25158AD-ECED-478B-A6CE-F319C94CA75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056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8E9D5C-EC6A-42A1-B466-A9F7E75B88F7}" type="datetime1">
              <a:rPr lang="en-US"/>
              <a:pPr lvl="0"/>
              <a:t>7/30/2018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23289E8-A1E5-4C46-AC0A-0D9C00C52D9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901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A9C947-7299-4F77-9B9A-CE2A3F750001}" type="datetime1">
              <a:rPr lang="en-US"/>
              <a:pPr lvl="0"/>
              <a:t>7/30/2018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03D7372-F3E8-48F1-A210-95B832E4ED9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58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DB2CD0-ACFF-46FE-A788-E6826CF0FFE4}" type="datetime1">
              <a:rPr lang="en-US"/>
              <a:pPr lvl="0"/>
              <a:t>7/30/2018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7946C0B-0C8D-451E-AA07-088395EA865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768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CCC8F2-888B-45D3-BA6B-0EF4C0A5FE4C}" type="datetime1">
              <a:rPr lang="en-US"/>
              <a:pPr lvl="0"/>
              <a:t>7/30/2018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3F87714-A530-4D3E-90EE-3038BBB0820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845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F83AD70E-2DA0-4404-807D-140241377242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Picture 3" descr="C:\Users\BPC\AppData\Local\Temp\Rar$DR60.735\A703(修正型)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敘述統計</a:t>
            </a:r>
            <a:r>
              <a:rPr lang="en-US" altLang="zh-TW" dirty="0"/>
              <a:t>-</a:t>
            </a:r>
            <a:r>
              <a:rPr lang="zh-TW" altLang="en-US" dirty="0"/>
              <a:t>數字密碼</a:t>
            </a:r>
            <a:br>
              <a:rPr lang="zh-TW" altLang="en-US" dirty="0"/>
            </a:br>
            <a:r>
              <a:rPr lang="zh-TW" altLang="en-US" dirty="0"/>
              <a:t>統計量數</a:t>
            </a:r>
            <a:r>
              <a:rPr lang="en-US" altLang="zh-TW" dirty="0"/>
              <a:t>(</a:t>
            </a:r>
            <a:r>
              <a:rPr lang="zh-TW" altLang="en-US" dirty="0"/>
              <a:t>一</a:t>
            </a:r>
            <a:r>
              <a:rPr lang="en-US" altLang="zh-TW" dirty="0"/>
              <a:t>)-</a:t>
            </a:r>
            <a:r>
              <a:rPr lang="zh-TW" altLang="en-US" dirty="0"/>
              <a:t>中心位置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授課教師：葉劭緯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52" y="203235"/>
            <a:ext cx="2092180" cy="2686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532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平均數計算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/>
          <a:srcRect l="-4" t="17647" r="4665" b="31896"/>
          <a:stretch/>
        </p:blipFill>
        <p:spPr>
          <a:xfrm>
            <a:off x="138170" y="378756"/>
            <a:ext cx="5674658" cy="346037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4968" y="549792"/>
            <a:ext cx="3990862" cy="3673567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5649" y="3584665"/>
            <a:ext cx="4630181" cy="3129899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 rotWithShape="1">
          <a:blip r:embed="rId5"/>
          <a:srcRect l="39608" t="27189" r="31776" b="61046"/>
          <a:stretch/>
        </p:blipFill>
        <p:spPr>
          <a:xfrm>
            <a:off x="1062933" y="4021694"/>
            <a:ext cx="2396658" cy="1135259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 rotWithShape="1">
          <a:blip r:embed="rId6"/>
          <a:srcRect l="39909" t="27059" r="31776" b="61045"/>
          <a:stretch/>
        </p:blipFill>
        <p:spPr>
          <a:xfrm>
            <a:off x="1062933" y="5186920"/>
            <a:ext cx="2396658" cy="1160084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2967318" y="1183341"/>
            <a:ext cx="735106" cy="32273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5" name="直線單箭頭接點 14"/>
          <p:cNvCxnSpPr/>
          <p:nvPr/>
        </p:nvCxnSpPr>
        <p:spPr>
          <a:xfrm flipH="1" flipV="1">
            <a:off x="2209016" y="627529"/>
            <a:ext cx="740372" cy="58844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/>
          <p:cNvCxnSpPr/>
          <p:nvPr/>
        </p:nvCxnSpPr>
        <p:spPr>
          <a:xfrm>
            <a:off x="2348753" y="444969"/>
            <a:ext cx="2665431" cy="51220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矩形 17"/>
          <p:cNvSpPr/>
          <p:nvPr/>
        </p:nvSpPr>
        <p:spPr>
          <a:xfrm>
            <a:off x="5014184" y="959182"/>
            <a:ext cx="3233345" cy="4884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21" name="矩形 20"/>
          <p:cNvSpPr/>
          <p:nvPr/>
        </p:nvSpPr>
        <p:spPr>
          <a:xfrm>
            <a:off x="1821966" y="284627"/>
            <a:ext cx="508858" cy="4537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22" name="文字方塊 21"/>
          <p:cNvSpPr txBox="1"/>
          <p:nvPr/>
        </p:nvSpPr>
        <p:spPr>
          <a:xfrm>
            <a:off x="5412876" y="1508126"/>
            <a:ext cx="1597524" cy="3693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輸入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average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cxnSp>
        <p:nvCxnSpPr>
          <p:cNvPr id="24" name="直線單箭頭接點 23"/>
          <p:cNvCxnSpPr/>
          <p:nvPr/>
        </p:nvCxnSpPr>
        <p:spPr>
          <a:xfrm flipH="1">
            <a:off x="6355976" y="1998066"/>
            <a:ext cx="334763" cy="193519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/>
        </p:nvSpPr>
        <p:spPr>
          <a:xfrm>
            <a:off x="5014184" y="3948670"/>
            <a:ext cx="1897604" cy="36881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26" name="文字方塊 25"/>
          <p:cNvSpPr txBox="1"/>
          <p:nvPr/>
        </p:nvSpPr>
        <p:spPr>
          <a:xfrm>
            <a:off x="5014184" y="4421202"/>
            <a:ext cx="1897604" cy="3693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輸入資料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範圍</a:t>
            </a:r>
          </a:p>
        </p:txBody>
      </p:sp>
      <p:sp>
        <p:nvSpPr>
          <p:cNvPr id="27" name="矩形 26"/>
          <p:cNvSpPr/>
          <p:nvPr/>
        </p:nvSpPr>
        <p:spPr>
          <a:xfrm>
            <a:off x="932329" y="1066800"/>
            <a:ext cx="519953" cy="219635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cxnSp>
        <p:nvCxnSpPr>
          <p:cNvPr id="29" name="直線單箭頭接點 28"/>
          <p:cNvCxnSpPr/>
          <p:nvPr/>
        </p:nvCxnSpPr>
        <p:spPr>
          <a:xfrm>
            <a:off x="1450715" y="2178424"/>
            <a:ext cx="3739850" cy="184327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單箭頭接點 30"/>
          <p:cNvCxnSpPr/>
          <p:nvPr/>
        </p:nvCxnSpPr>
        <p:spPr>
          <a:xfrm>
            <a:off x="6517341" y="4867835"/>
            <a:ext cx="1210235" cy="147916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單箭頭接點 32"/>
          <p:cNvCxnSpPr/>
          <p:nvPr/>
        </p:nvCxnSpPr>
        <p:spPr>
          <a:xfrm flipH="1" flipV="1">
            <a:off x="2689412" y="4536141"/>
            <a:ext cx="4831976" cy="196327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/>
          <p:cNvSpPr txBox="1"/>
          <p:nvPr/>
        </p:nvSpPr>
        <p:spPr>
          <a:xfrm>
            <a:off x="2357718" y="28573"/>
            <a:ext cx="2770094" cy="3693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利用函數功能計算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7" name="文字方塊 36"/>
          <p:cNvSpPr txBox="1"/>
          <p:nvPr/>
        </p:nvSpPr>
        <p:spPr>
          <a:xfrm>
            <a:off x="2205316" y="1704646"/>
            <a:ext cx="2888529" cy="3693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選擇輸出計算結果的位址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8" name="文字方塊 37"/>
          <p:cNvSpPr txBox="1"/>
          <p:nvPr/>
        </p:nvSpPr>
        <p:spPr>
          <a:xfrm>
            <a:off x="1473174" y="4629001"/>
            <a:ext cx="1548849" cy="3693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5.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結果統計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cxnSp>
        <p:nvCxnSpPr>
          <p:cNvPr id="40" name="直線單箭頭接點 39"/>
          <p:cNvCxnSpPr/>
          <p:nvPr/>
        </p:nvCxnSpPr>
        <p:spPr>
          <a:xfrm flipH="1">
            <a:off x="2247598" y="4998333"/>
            <a:ext cx="1" cy="51944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矩形 42"/>
          <p:cNvSpPr/>
          <p:nvPr/>
        </p:nvSpPr>
        <p:spPr>
          <a:xfrm>
            <a:off x="1821966" y="5517776"/>
            <a:ext cx="867446" cy="24648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1567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34" grpId="0" animBg="1"/>
      <p:bldP spid="37" grpId="0" animBg="1"/>
      <p:bldP spid="38" grpId="0" animBg="1"/>
      <p:bldP spid="4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中位數計算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4" name="圖片 13"/>
          <p:cNvPicPr>
            <a:picLocks noChangeAspect="1"/>
          </p:cNvPicPr>
          <p:nvPr/>
        </p:nvPicPr>
        <p:blipFill rotWithShape="1">
          <a:blip r:embed="rId2"/>
          <a:srcRect l="39608" t="27059" r="31625" b="61045"/>
          <a:stretch/>
        </p:blipFill>
        <p:spPr>
          <a:xfrm>
            <a:off x="1228482" y="5002865"/>
            <a:ext cx="2160521" cy="1029357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 rotWithShape="1">
          <a:blip r:embed="rId3"/>
          <a:srcRect l="39909" t="27320" r="31926" b="61046"/>
          <a:stretch/>
        </p:blipFill>
        <p:spPr>
          <a:xfrm>
            <a:off x="1212607" y="3890638"/>
            <a:ext cx="2198716" cy="104644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4"/>
          <a:srcRect l="-4" t="17647" r="4665" b="31896"/>
          <a:stretch/>
        </p:blipFill>
        <p:spPr>
          <a:xfrm>
            <a:off x="138170" y="378756"/>
            <a:ext cx="5674658" cy="346037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4968" y="549792"/>
            <a:ext cx="3990862" cy="367356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25944" y="3564546"/>
            <a:ext cx="5221923" cy="3195209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2966343" y="1364339"/>
            <a:ext cx="735106" cy="32273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5" name="直線單箭頭接點 14"/>
          <p:cNvCxnSpPr/>
          <p:nvPr/>
        </p:nvCxnSpPr>
        <p:spPr>
          <a:xfrm flipH="1" flipV="1">
            <a:off x="2209016" y="627529"/>
            <a:ext cx="757327" cy="72612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/>
          <p:cNvCxnSpPr/>
          <p:nvPr/>
        </p:nvCxnSpPr>
        <p:spPr>
          <a:xfrm>
            <a:off x="2348753" y="444969"/>
            <a:ext cx="2665431" cy="51220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矩形 17"/>
          <p:cNvSpPr/>
          <p:nvPr/>
        </p:nvSpPr>
        <p:spPr>
          <a:xfrm>
            <a:off x="5014184" y="959182"/>
            <a:ext cx="3233345" cy="4884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21" name="矩形 20"/>
          <p:cNvSpPr/>
          <p:nvPr/>
        </p:nvSpPr>
        <p:spPr>
          <a:xfrm>
            <a:off x="1821966" y="284627"/>
            <a:ext cx="508858" cy="4537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22" name="文字方塊 21"/>
          <p:cNvSpPr txBox="1"/>
          <p:nvPr/>
        </p:nvSpPr>
        <p:spPr>
          <a:xfrm>
            <a:off x="5412876" y="1508126"/>
            <a:ext cx="1597524" cy="369332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輸入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median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cxnSp>
        <p:nvCxnSpPr>
          <p:cNvPr id="24" name="直線單箭頭接點 23"/>
          <p:cNvCxnSpPr/>
          <p:nvPr/>
        </p:nvCxnSpPr>
        <p:spPr>
          <a:xfrm flipH="1">
            <a:off x="6355976" y="1998066"/>
            <a:ext cx="334763" cy="193519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/>
        </p:nvSpPr>
        <p:spPr>
          <a:xfrm>
            <a:off x="5014184" y="3948670"/>
            <a:ext cx="1897604" cy="36881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26" name="文字方塊 25"/>
          <p:cNvSpPr txBox="1"/>
          <p:nvPr/>
        </p:nvSpPr>
        <p:spPr>
          <a:xfrm>
            <a:off x="5014184" y="4421202"/>
            <a:ext cx="1897604" cy="369332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輸入資料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範圍</a:t>
            </a:r>
          </a:p>
        </p:txBody>
      </p:sp>
      <p:sp>
        <p:nvSpPr>
          <p:cNvPr id="27" name="矩形 26"/>
          <p:cNvSpPr/>
          <p:nvPr/>
        </p:nvSpPr>
        <p:spPr>
          <a:xfrm>
            <a:off x="932329" y="1066800"/>
            <a:ext cx="519953" cy="219635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cxnSp>
        <p:nvCxnSpPr>
          <p:cNvPr id="29" name="直線單箭頭接點 28"/>
          <p:cNvCxnSpPr/>
          <p:nvPr/>
        </p:nvCxnSpPr>
        <p:spPr>
          <a:xfrm>
            <a:off x="1450715" y="2178424"/>
            <a:ext cx="3739850" cy="184327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單箭頭接點 30"/>
          <p:cNvCxnSpPr/>
          <p:nvPr/>
        </p:nvCxnSpPr>
        <p:spPr>
          <a:xfrm>
            <a:off x="6517341" y="4867835"/>
            <a:ext cx="1210235" cy="147916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單箭頭接點 32"/>
          <p:cNvCxnSpPr/>
          <p:nvPr/>
        </p:nvCxnSpPr>
        <p:spPr>
          <a:xfrm flipH="1" flipV="1">
            <a:off x="2689412" y="4536141"/>
            <a:ext cx="4831976" cy="196327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/>
          <p:cNvSpPr txBox="1"/>
          <p:nvPr/>
        </p:nvSpPr>
        <p:spPr>
          <a:xfrm>
            <a:off x="2357718" y="28573"/>
            <a:ext cx="2770094" cy="369332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利用函數功能計算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7" name="文字方塊 36"/>
          <p:cNvSpPr txBox="1"/>
          <p:nvPr/>
        </p:nvSpPr>
        <p:spPr>
          <a:xfrm>
            <a:off x="2204341" y="1885644"/>
            <a:ext cx="2888529" cy="369332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選擇輸出計算結果的位址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8" name="文字方塊 37"/>
          <p:cNvSpPr txBox="1"/>
          <p:nvPr/>
        </p:nvSpPr>
        <p:spPr>
          <a:xfrm>
            <a:off x="1473174" y="4629001"/>
            <a:ext cx="1548849" cy="369332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5.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結果統計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cxnSp>
        <p:nvCxnSpPr>
          <p:cNvPr id="40" name="直線單箭頭接點 39"/>
          <p:cNvCxnSpPr/>
          <p:nvPr/>
        </p:nvCxnSpPr>
        <p:spPr>
          <a:xfrm flipH="1">
            <a:off x="2247598" y="4998333"/>
            <a:ext cx="1" cy="51944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矩形 42"/>
          <p:cNvSpPr/>
          <p:nvPr/>
        </p:nvSpPr>
        <p:spPr>
          <a:xfrm>
            <a:off x="1821966" y="5517776"/>
            <a:ext cx="867446" cy="24648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6058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34" grpId="0" animBg="1"/>
      <p:bldP spid="37" grpId="0" animBg="1"/>
      <p:bldP spid="38" grpId="0" animBg="1"/>
      <p:bldP spid="4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眾數計算</a:t>
            </a:r>
            <a:endParaRPr lang="zh-TW" altLang="en-US" dirty="0"/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2"/>
          <a:srcRect l="39792" t="26928" r="31829" b="60915"/>
          <a:stretch/>
        </p:blipFill>
        <p:spPr>
          <a:xfrm>
            <a:off x="985339" y="4408017"/>
            <a:ext cx="2354132" cy="115838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3"/>
          <a:srcRect l="-4" t="17647" r="4665" b="31896"/>
          <a:stretch/>
        </p:blipFill>
        <p:spPr>
          <a:xfrm>
            <a:off x="138170" y="378756"/>
            <a:ext cx="5674658" cy="346037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4968" y="549792"/>
            <a:ext cx="3990862" cy="367356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42227" y="3735928"/>
            <a:ext cx="4469305" cy="2842049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2993547" y="1521756"/>
            <a:ext cx="735106" cy="32273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5" name="直線單箭頭接點 14"/>
          <p:cNvCxnSpPr/>
          <p:nvPr/>
        </p:nvCxnSpPr>
        <p:spPr>
          <a:xfrm flipH="1" flipV="1">
            <a:off x="2209016" y="627529"/>
            <a:ext cx="740372" cy="58844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/>
          <p:cNvCxnSpPr/>
          <p:nvPr/>
        </p:nvCxnSpPr>
        <p:spPr>
          <a:xfrm>
            <a:off x="2348753" y="444969"/>
            <a:ext cx="2665431" cy="51220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矩形 17"/>
          <p:cNvSpPr/>
          <p:nvPr/>
        </p:nvSpPr>
        <p:spPr>
          <a:xfrm>
            <a:off x="5014184" y="959182"/>
            <a:ext cx="3233345" cy="4884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21" name="矩形 20"/>
          <p:cNvSpPr/>
          <p:nvPr/>
        </p:nvSpPr>
        <p:spPr>
          <a:xfrm>
            <a:off x="1821966" y="284627"/>
            <a:ext cx="508858" cy="4537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22" name="文字方塊 21"/>
          <p:cNvSpPr txBox="1"/>
          <p:nvPr/>
        </p:nvSpPr>
        <p:spPr>
          <a:xfrm>
            <a:off x="5412876" y="1508126"/>
            <a:ext cx="1597524" cy="3693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輸入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mode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cxnSp>
        <p:nvCxnSpPr>
          <p:cNvPr id="24" name="直線單箭頭接點 23"/>
          <p:cNvCxnSpPr/>
          <p:nvPr/>
        </p:nvCxnSpPr>
        <p:spPr>
          <a:xfrm flipH="1">
            <a:off x="6355976" y="1998066"/>
            <a:ext cx="334763" cy="193519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/>
        </p:nvSpPr>
        <p:spPr>
          <a:xfrm>
            <a:off x="5014184" y="3948670"/>
            <a:ext cx="1897604" cy="36881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26" name="文字方塊 25"/>
          <p:cNvSpPr txBox="1"/>
          <p:nvPr/>
        </p:nvSpPr>
        <p:spPr>
          <a:xfrm>
            <a:off x="5014184" y="4421202"/>
            <a:ext cx="1897604" cy="3693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輸入資料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範圍</a:t>
            </a:r>
          </a:p>
        </p:txBody>
      </p:sp>
      <p:sp>
        <p:nvSpPr>
          <p:cNvPr id="27" name="矩形 26"/>
          <p:cNvSpPr/>
          <p:nvPr/>
        </p:nvSpPr>
        <p:spPr>
          <a:xfrm>
            <a:off x="932329" y="1066800"/>
            <a:ext cx="519953" cy="219635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cxnSp>
        <p:nvCxnSpPr>
          <p:cNvPr id="29" name="直線單箭頭接點 28"/>
          <p:cNvCxnSpPr/>
          <p:nvPr/>
        </p:nvCxnSpPr>
        <p:spPr>
          <a:xfrm>
            <a:off x="1450715" y="2178424"/>
            <a:ext cx="3739850" cy="184327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單箭頭接點 30"/>
          <p:cNvCxnSpPr/>
          <p:nvPr/>
        </p:nvCxnSpPr>
        <p:spPr>
          <a:xfrm>
            <a:off x="6517341" y="4867835"/>
            <a:ext cx="1210235" cy="147916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單箭頭接點 32"/>
          <p:cNvCxnSpPr/>
          <p:nvPr/>
        </p:nvCxnSpPr>
        <p:spPr>
          <a:xfrm flipH="1" flipV="1">
            <a:off x="2579202" y="5344278"/>
            <a:ext cx="4942186" cy="115513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/>
          <p:cNvSpPr txBox="1"/>
          <p:nvPr/>
        </p:nvSpPr>
        <p:spPr>
          <a:xfrm>
            <a:off x="2357718" y="28573"/>
            <a:ext cx="2770094" cy="3693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利用函數功能計算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7" name="文字方塊 36"/>
          <p:cNvSpPr txBox="1"/>
          <p:nvPr/>
        </p:nvSpPr>
        <p:spPr>
          <a:xfrm>
            <a:off x="2208351" y="1909030"/>
            <a:ext cx="2888529" cy="3693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選擇輸出計算結果的位址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8" name="文字方塊 37"/>
          <p:cNvSpPr txBox="1"/>
          <p:nvPr/>
        </p:nvSpPr>
        <p:spPr>
          <a:xfrm>
            <a:off x="1419135" y="4777759"/>
            <a:ext cx="1548849" cy="3693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5.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結果統計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2" name="文字方塊 31"/>
          <p:cNvSpPr txBox="1"/>
          <p:nvPr/>
        </p:nvSpPr>
        <p:spPr>
          <a:xfrm>
            <a:off x="409022" y="5827017"/>
            <a:ext cx="1548849" cy="3693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6.11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月份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?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332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 animBg="1"/>
      <p:bldP spid="21" grpId="0" animBg="1"/>
      <p:bldP spid="22" grpId="0" animBg="1"/>
      <p:bldP spid="25" grpId="0" animBg="1"/>
      <p:bldP spid="26" grpId="0" animBg="1"/>
      <p:bldP spid="27" grpId="0" animBg="1"/>
      <p:bldP spid="34" grpId="0" animBg="1"/>
      <p:bldP spid="37" grpId="0" animBg="1"/>
      <p:bldP spid="38" grpId="0" animBg="1"/>
      <p:bldP spid="3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謝謝聆聽</a:t>
            </a:r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35096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老師改完一班的考試卷並將成績登記完畢之後，常會計算全班的平均分數，這是一個代表數字，可以看成是全班分數的一個「中心位置」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常見的中心位置：平均數、中位數、眾數</a:t>
            </a:r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61253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平均數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3720353" cy="4525959"/>
          </a:xfrm>
        </p:spPr>
        <p:txBody>
          <a:bodyPr/>
          <a:lstStyle/>
          <a:p>
            <a:r>
              <a:rPr lang="zh-TW" altLang="en-US" dirty="0"/>
              <a:t>定義</a:t>
            </a:r>
            <a:endParaRPr lang="en-US" altLang="zh-TW" dirty="0"/>
          </a:p>
          <a:p>
            <a:pPr lvl="1"/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一組數字 </a:t>
            </a:r>
            <a:r>
              <a:rPr lang="en-US" altLang="zh-TW" sz="240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, </a:t>
            </a:r>
            <a:r>
              <a:rPr lang="en-US" altLang="zh-TW" sz="240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TW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, … , </a:t>
            </a:r>
            <a:r>
              <a:rPr lang="en-US" altLang="zh-TW" sz="2400" i="1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TW" sz="1200" i="1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TW" sz="240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的平均數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(mean) 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用符號 </a:t>
            </a:r>
            <a:r>
              <a:rPr lang="zh-TW" altLang="en-US" sz="2400" i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i="1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 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讀為 </a:t>
            </a:r>
            <a:r>
              <a:rPr lang="en-US" altLang="zh-TW" sz="240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-bar) 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表示， 定義為所有數字</a:t>
            </a:r>
            <a:r>
              <a:rPr lang="zh-TW" altLang="zh-TW" sz="24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加總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之後再除以 </a:t>
            </a:r>
            <a:r>
              <a:rPr lang="en-US" altLang="zh-TW" sz="2400" i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。</a:t>
            </a:r>
            <a:endParaRPr lang="zh-TW" altLang="en-US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zh-TW" altLang="en-US" b="1" dirty="0">
              <a:solidFill>
                <a:schemeClr val="accent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058" y="4691942"/>
            <a:ext cx="3123795" cy="991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矩形 7"/>
          <p:cNvSpPr/>
          <p:nvPr/>
        </p:nvSpPr>
        <p:spPr>
          <a:xfrm>
            <a:off x="4347883" y="1603602"/>
            <a:ext cx="4572000" cy="30162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Bef>
                <a:spcPts val="800"/>
              </a:spcBef>
              <a:buSzPct val="100000"/>
              <a:buFont typeface="Arial" pitchFamily="34"/>
              <a:buChar char="•"/>
            </a:pPr>
            <a:r>
              <a:rPr lang="zh-TW" altLang="zh-TW" sz="3200" dirty="0">
                <a:solidFill>
                  <a:srgbClr val="0000FF"/>
                </a:solidFill>
                <a:latin typeface="標楷體" pitchFamily="65"/>
                <a:ea typeface="標楷體" pitchFamily="65"/>
                <a:cs typeface="標楷體" pitchFamily="65"/>
              </a:rPr>
              <a:t>平均數的特質</a:t>
            </a:r>
          </a:p>
          <a:p>
            <a:pPr marL="466725" marR="71755" indent="-342900" algn="just">
              <a:spcBef>
                <a:spcPts val="1200"/>
              </a:spcBef>
              <a:buFont typeface="+mj-lt"/>
              <a:buAutoNum type="arabicPeriod"/>
              <a:tabLst>
                <a:tab pos="3870960" algn="l"/>
              </a:tabLst>
            </a:pPr>
            <a:r>
              <a:rPr lang="zh-TW" altLang="zh-TW" dirty="0" smtClean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資料</a:t>
            </a:r>
            <a:r>
              <a:rPr lang="zh-TW" altLang="zh-TW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的平衡點</a:t>
            </a:r>
            <a:endParaRPr lang="zh-TW" altLang="zh-TW" sz="1050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466725" marR="71755" indent="-342900" algn="just">
              <a:spcBef>
                <a:spcPts val="1200"/>
              </a:spcBef>
              <a:buFont typeface="+mj-lt"/>
              <a:buAutoNum type="arabicPeriod"/>
              <a:tabLst>
                <a:tab pos="3870960" algn="l"/>
              </a:tabLst>
            </a:pPr>
            <a:r>
              <a:rPr lang="zh-TW" altLang="zh-TW" dirty="0" smtClean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各</a:t>
            </a:r>
            <a:r>
              <a:rPr lang="zh-TW" altLang="zh-TW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觀察值與平均數間的差的總和最小</a:t>
            </a:r>
            <a:endParaRPr lang="zh-TW" altLang="zh-TW" sz="1050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466725" marR="71755" indent="-342900" algn="just">
              <a:spcBef>
                <a:spcPts val="1200"/>
              </a:spcBef>
              <a:buFont typeface="+mj-lt"/>
              <a:buAutoNum type="arabicPeriod"/>
              <a:tabLst>
                <a:tab pos="3870960" algn="l"/>
              </a:tabLst>
            </a:pPr>
            <a:r>
              <a:rPr lang="zh-TW" altLang="zh-TW" dirty="0" smtClean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優點</a:t>
            </a:r>
            <a:r>
              <a:rPr lang="zh-TW" altLang="zh-TW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為考慮到每一個觀察值，缺點為易受極端值的影響。</a:t>
            </a:r>
            <a:endParaRPr lang="zh-TW" altLang="zh-TW" sz="1050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466725" marR="71755" indent="-342900" algn="just">
              <a:spcBef>
                <a:spcPts val="1200"/>
              </a:spcBef>
              <a:buFont typeface="+mj-lt"/>
              <a:buAutoNum type="arabicPeriod"/>
              <a:tabLst>
                <a:tab pos="3870960" algn="l"/>
              </a:tabLst>
            </a:pPr>
            <a:r>
              <a:rPr lang="zh-TW" altLang="zh-TW" dirty="0" smtClean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可</a:t>
            </a:r>
            <a:r>
              <a:rPr lang="zh-TW" altLang="zh-TW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進行代數演算</a:t>
            </a:r>
            <a:endParaRPr lang="zh-TW" altLang="zh-TW" sz="1050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466725" marR="71755" indent="-342900" algn="just">
              <a:spcBef>
                <a:spcPts val="1200"/>
              </a:spcBef>
              <a:buFont typeface="+mj-lt"/>
              <a:buAutoNum type="arabicPeriod"/>
              <a:tabLst>
                <a:tab pos="3870960" algn="l"/>
              </a:tabLst>
            </a:pPr>
            <a:r>
              <a:rPr lang="zh-TW" altLang="zh-TW" dirty="0" smtClean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可</a:t>
            </a:r>
            <a:r>
              <a:rPr lang="zh-TW" altLang="zh-TW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對觀察值予以加權</a:t>
            </a:r>
            <a:endParaRPr lang="zh-TW" altLang="zh-TW" sz="105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statsland.files.wordpress.com/2014/09/symbols-for-mean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56298" y="3033346"/>
            <a:ext cx="184170" cy="246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9652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中位數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定義</a:t>
            </a:r>
            <a:endParaRPr lang="en-US" altLang="zh-TW" dirty="0" smtClean="0"/>
          </a:p>
          <a:p>
            <a:pPr lvl="1"/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一組數字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, x</a:t>
            </a:r>
            <a:r>
              <a:rPr lang="en-US" altLang="zh-TW" sz="1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, … , </a:t>
            </a:r>
            <a:r>
              <a:rPr lang="en-US" altLang="zh-TW" sz="24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en-US" altLang="zh-TW" sz="14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的中位數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(median) 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用符號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 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代表，它是將</a:t>
            </a:r>
            <a:r>
              <a:rPr lang="zh-TW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數字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從</a:t>
            </a:r>
            <a:r>
              <a:rPr lang="zh-TW" altLang="zh-TW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小到大排序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之後，位置在最「中間」的一個數；若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 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是奇數，中位數是最中間的數；若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n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是偶數，則中位數是最中間兩個數的平均。</a:t>
            </a:r>
            <a:endParaRPr lang="zh-TW" altLang="en-US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zh-TW" alt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722"/>
          <a:stretch/>
        </p:blipFill>
        <p:spPr bwMode="auto">
          <a:xfrm>
            <a:off x="711407" y="3699120"/>
            <a:ext cx="8229599" cy="73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0" t="25786" r="29425" b="3223"/>
          <a:stretch/>
        </p:blipFill>
        <p:spPr bwMode="auto">
          <a:xfrm>
            <a:off x="711407" y="4506254"/>
            <a:ext cx="2843529" cy="1959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矩形 8"/>
          <p:cNvSpPr/>
          <p:nvPr/>
        </p:nvSpPr>
        <p:spPr>
          <a:xfrm>
            <a:off x="3998259" y="4617405"/>
            <a:ext cx="468854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800"/>
              </a:spcBef>
              <a:buSzPct val="100000"/>
              <a:buFont typeface="Arial" pitchFamily="34"/>
              <a:buChar char="•"/>
            </a:pPr>
            <a:r>
              <a:rPr lang="zh-TW" altLang="zh-TW" sz="3200" dirty="0">
                <a:solidFill>
                  <a:srgbClr val="0000FF"/>
                </a:solidFill>
                <a:latin typeface="標楷體" pitchFamily="65"/>
                <a:ea typeface="標楷體" pitchFamily="65"/>
                <a:cs typeface="標楷體" pitchFamily="65"/>
              </a:rPr>
              <a:t>中位數的特質</a:t>
            </a:r>
          </a:p>
          <a:p>
            <a:pPr marR="71755" algn="just">
              <a:spcBef>
                <a:spcPts val="1200"/>
              </a:spcBef>
              <a:tabLst>
                <a:tab pos="3870960" algn="l"/>
              </a:tabLst>
            </a:pPr>
            <a:r>
              <a:rPr lang="zh-TW" altLang="zh-TW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中位數只是觀察值數列中的一個數值，因此不受極端值的影響，故對觀察值的變化不敏感。</a:t>
            </a:r>
            <a:endParaRPr lang="zh-TW" altLang="en-US" dirty="0">
              <a:solidFill>
                <a:srgbClr val="0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938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眾數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眾</a:t>
            </a:r>
            <a:r>
              <a:rPr lang="zh-TW" altLang="en-US" dirty="0" smtClean="0"/>
              <a:t>數</a:t>
            </a:r>
            <a:r>
              <a:rPr lang="en-US" altLang="zh-TW" dirty="0"/>
              <a:t>(mode)</a:t>
            </a:r>
            <a:r>
              <a:rPr lang="zh-TW" altLang="en-US" dirty="0" smtClean="0"/>
              <a:t>是</a:t>
            </a:r>
            <a:r>
              <a:rPr lang="zh-TW" altLang="en-US" dirty="0"/>
              <a:t>指觀察值中其</a:t>
            </a:r>
            <a:r>
              <a:rPr lang="zh-TW" altLang="en-US" dirty="0">
                <a:solidFill>
                  <a:srgbClr val="FF0000"/>
                </a:solidFill>
              </a:rPr>
              <a:t>出現次數最多</a:t>
            </a:r>
            <a:r>
              <a:rPr lang="zh-TW" altLang="en-US" dirty="0"/>
              <a:t>的那一個數值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zh-TW" dirty="0"/>
              <a:t>眾數的性質</a:t>
            </a: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824753" y="3359349"/>
            <a:ext cx="5136432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marR="71755" indent="-342900" algn="just">
              <a:spcBef>
                <a:spcPts val="1200"/>
              </a:spcBef>
              <a:buFont typeface="+mj-lt"/>
              <a:buAutoNum type="arabicPeriod"/>
              <a:tabLst>
                <a:tab pos="3870960" algn="l"/>
              </a:tabLst>
            </a:pPr>
            <a:r>
              <a:rPr lang="zh-TW" altLang="zh-TW" dirty="0" smtClean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不受極端值的影響</a:t>
            </a:r>
          </a:p>
          <a:p>
            <a:pPr marL="270510" marR="71755" indent="-342900" algn="just">
              <a:spcBef>
                <a:spcPts val="1200"/>
              </a:spcBef>
              <a:buFont typeface="+mj-lt"/>
              <a:buAutoNum type="arabicPeriod"/>
              <a:tabLst>
                <a:tab pos="3870960" algn="l"/>
              </a:tabLst>
            </a:pPr>
            <a:r>
              <a:rPr lang="zh-TW" altLang="zh-TW" dirty="0" smtClean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可能有多個或一個也沒有</a:t>
            </a:r>
          </a:p>
          <a:p>
            <a:pPr marL="270510" marR="71755" indent="-342900" algn="just">
              <a:spcBef>
                <a:spcPts val="1200"/>
              </a:spcBef>
              <a:buFont typeface="+mj-lt"/>
              <a:buAutoNum type="arabicPeriod"/>
              <a:tabLst>
                <a:tab pos="3870960" algn="l"/>
              </a:tabLst>
            </a:pPr>
            <a:r>
              <a:rPr lang="zh-TW" altLang="zh-TW" dirty="0" smtClean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對</a:t>
            </a:r>
            <a:r>
              <a:rPr lang="zh-TW" altLang="zh-TW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觀察值的個數或數值變化的感應不靈敏</a:t>
            </a:r>
          </a:p>
          <a:p>
            <a:pPr marL="270510" marR="71755" indent="-342900" algn="just">
              <a:spcBef>
                <a:spcPts val="1200"/>
              </a:spcBef>
              <a:buFont typeface="+mj-lt"/>
              <a:buAutoNum type="arabicPeriod"/>
              <a:tabLst>
                <a:tab pos="3870960" algn="l"/>
              </a:tabLst>
            </a:pPr>
            <a:r>
              <a:rPr lang="zh-TW" altLang="zh-TW" dirty="0" smtClean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眾</a:t>
            </a:r>
            <a:r>
              <a:rPr lang="zh-TW" altLang="zh-TW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數大都應用於類別資料</a:t>
            </a:r>
          </a:p>
        </p:txBody>
      </p:sp>
    </p:spTree>
    <p:extLst>
      <p:ext uri="{BB962C8B-B14F-4D97-AF65-F5344CB8AC3E}">
        <p14:creationId xmlns:p14="http://schemas.microsoft.com/office/powerpoint/2010/main" val="2466392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4144317"/>
              </p:ext>
            </p:extLst>
          </p:nvPr>
        </p:nvGraphicFramePr>
        <p:xfrm>
          <a:off x="457202" y="1595714"/>
          <a:ext cx="8229597" cy="43209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9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27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70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874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zh-TW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統計測量數</a:t>
                      </a:r>
                    </a:p>
                  </a:txBody>
                  <a:tcPr marL="17780" marR="177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zh-TW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優</a:t>
                      </a: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zh-TW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點</a:t>
                      </a:r>
                    </a:p>
                  </a:txBody>
                  <a:tcPr marL="17780" marR="177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zh-TW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缺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zh-TW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點</a:t>
                      </a:r>
                    </a:p>
                  </a:txBody>
                  <a:tcPr marL="17780" marR="177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521">
                <a:tc>
                  <a:txBody>
                    <a:bodyPr/>
                    <a:lstStyle/>
                    <a:p>
                      <a:pPr marL="144145" indent="-144145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zh-TW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平均數</a:t>
                      </a: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4414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資料的重心。資料無極端值或偏態時，具代表性。</a:t>
                      </a: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4414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若有極端值存在時，則不具代表性。</a:t>
                      </a: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747">
                <a:tc>
                  <a:txBody>
                    <a:bodyPr/>
                    <a:lstStyle/>
                    <a:p>
                      <a:pPr indent="-144145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4414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適合代數演算</a:t>
                      </a: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44145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資料如為偏態，則代表性較差。</a:t>
                      </a: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747">
                <a:tc>
                  <a:txBody>
                    <a:bodyPr/>
                    <a:lstStyle/>
                    <a:p>
                      <a:pPr indent="-144145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4414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zh-TW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考慮所有觀察值，敏感度高。</a:t>
                      </a: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indent="-14414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74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4414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zh-TW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觀察值與平均數差平方和最小</a:t>
                      </a: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 indent="-14414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74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zh-TW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中位數</a:t>
                      </a: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4414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適用於有極端值的資料</a:t>
                      </a: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不適合代數演算</a:t>
                      </a: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74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4414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適用於偏態資料</a:t>
                      </a: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對觀察值敏感性低</a:t>
                      </a: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74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4414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2804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zh-TW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觀察值與中位數絕對差和最小</a:t>
                      </a: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874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zh-TW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眾數</a:t>
                      </a: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4414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適用於有極端值的資料</a:t>
                      </a: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可能不只一個或不存在</a:t>
                      </a: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874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4414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適用於偏態資料</a:t>
                      </a: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敏感性低</a:t>
                      </a: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874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4414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zh-TW" sz="18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適用於質的資料</a:t>
                      </a: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18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09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到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2008 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年為止的美國職棒單季全壘打紀錄為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73 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支，是由邦茲於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2001 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年所創。邦茲在創下紀錄之前的全壘打表現如何？我們可以參 考他在十年間的表現。以下是從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1992 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年到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2001 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年結束這段期間，邦茲的全壘打紀錄：</a:t>
            </a:r>
            <a:endParaRPr lang="zh-TW" altLang="en-US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sz="2800" dirty="0"/>
              <a:t>邦茲在該十年當中全壘打</a:t>
            </a:r>
            <a:r>
              <a:rPr lang="zh-TW" altLang="en-US" sz="2800" dirty="0" smtClean="0"/>
              <a:t>的平均數、中位數和眾數？</a:t>
            </a:r>
            <a:endParaRPr lang="zh-TW" altLang="en-US" sz="2800" dirty="0"/>
          </a:p>
          <a:p>
            <a:endParaRPr lang="zh-TW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552" y="3448334"/>
            <a:ext cx="7488832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6343233" y="6581001"/>
            <a:ext cx="28007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參考來源：基礎</a:t>
            </a:r>
            <a:r>
              <a:rPr lang="zh-TW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統計  鄭惟厚  胡學穎著</a:t>
            </a:r>
          </a:p>
        </p:txBody>
      </p:sp>
    </p:spTree>
    <p:extLst>
      <p:ext uri="{BB962C8B-B14F-4D97-AF65-F5344CB8AC3E}">
        <p14:creationId xmlns:p14="http://schemas.microsoft.com/office/powerpoint/2010/main" val="3409788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467647" y="1693218"/>
            <a:ext cx="38779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十年當中全壘打的</a:t>
            </a:r>
            <a:r>
              <a:rPr lang="zh-TW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平均數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endParaRPr lang="zh-TW" altLang="en-US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5632" y="1583304"/>
            <a:ext cx="3326851" cy="7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467647" y="2644815"/>
            <a:ext cx="66247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求</a:t>
            </a:r>
            <a:r>
              <a:rPr lang="zh-TW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中位數必須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先把數字從小到大</a:t>
            </a:r>
            <a:r>
              <a:rPr lang="zh-TW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排序</a:t>
            </a:r>
            <a:endParaRPr lang="en-US" altLang="zh-TW" sz="24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33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　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34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　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34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　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37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　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37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　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40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　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42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　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46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　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49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　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73</a:t>
            </a:r>
            <a:endParaRPr lang="zh-TW" altLang="en-US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67647" y="3504079"/>
            <a:ext cx="51090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因為共有 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 </a:t>
            </a:r>
            <a:r>
              <a:rPr lang="zh-TW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個數字，所以</a:t>
            </a:r>
            <a:r>
              <a:rPr lang="zh-TW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中位數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endParaRPr lang="zh-TW" altLang="en-US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62" b="15791"/>
          <a:stretch/>
        </p:blipFill>
        <p:spPr bwMode="auto">
          <a:xfrm>
            <a:off x="2303748" y="4285529"/>
            <a:ext cx="4536504" cy="896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矩形 9"/>
          <p:cNvSpPr/>
          <p:nvPr/>
        </p:nvSpPr>
        <p:spPr>
          <a:xfrm>
            <a:off x="521845" y="5617626"/>
            <a:ext cx="18774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眾數：</a:t>
            </a:r>
            <a:r>
              <a:rPr lang="en-US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34, 37</a:t>
            </a:r>
            <a:endParaRPr lang="zh-TW" altLang="en-US" sz="24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343233" y="6581001"/>
            <a:ext cx="28007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2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參考來源：基礎</a:t>
            </a:r>
            <a:r>
              <a:rPr lang="zh-TW" altLang="en-US" sz="1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統計  鄭惟厚  胡學穎著</a:t>
            </a:r>
          </a:p>
        </p:txBody>
      </p:sp>
    </p:spTree>
    <p:extLst>
      <p:ext uri="{BB962C8B-B14F-4D97-AF65-F5344CB8AC3E}">
        <p14:creationId xmlns:p14="http://schemas.microsoft.com/office/powerpoint/2010/main" val="126147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電腦操作</a:t>
            </a:r>
            <a:r>
              <a:rPr lang="en-US" altLang="zh-TW" dirty="0" smtClean="0"/>
              <a:t>-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下列為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NBA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某球隊在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月、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月份的得分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請計算該球隊在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月份、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月份的得分平均數、中位數和眾數？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062420"/>
              </p:ext>
            </p:extLst>
          </p:nvPr>
        </p:nvGraphicFramePr>
        <p:xfrm>
          <a:off x="327210" y="2321859"/>
          <a:ext cx="8489580" cy="660654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5659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59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59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59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59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59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59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6597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6597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6597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6597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6597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6597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6597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185166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月份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場次</a:t>
                      </a:r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場次</a:t>
                      </a:r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場次</a:t>
                      </a:r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場次</a:t>
                      </a:r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場次</a:t>
                      </a:r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場次</a:t>
                      </a:r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場次</a:t>
                      </a:r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場次</a:t>
                      </a:r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場次</a:t>
                      </a:r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場次</a:t>
                      </a:r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場次</a:t>
                      </a:r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場次</a:t>
                      </a:r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場次</a:t>
                      </a:r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13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場次</a:t>
                      </a:r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14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166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zh-TW" altLang="en-US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月</a:t>
                      </a:r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102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95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142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117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121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128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101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133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117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120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107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141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166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zh-TW" altLang="en-US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月</a:t>
                      </a:r>
                      <a:endParaRPr lang="zh-TW" alt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112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127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97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125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135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110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88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124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118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91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143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110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106</a:t>
                      </a:r>
                      <a:endParaRPr lang="en-US" altLang="zh-TW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4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127</a:t>
                      </a:r>
                      <a:endParaRPr lang="en-US" altLang="zh-TW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" marR="6858" marT="6858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5889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a:style>
    </a:spDef>
    <a:lnDef>
      <a:spPr>
        <a:ln w="28575">
          <a:solidFill>
            <a:srgbClr val="FF0000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517</TotalTime>
  <Words>783</Words>
  <Application>Microsoft Office PowerPoint</Application>
  <PresentationFormat>如螢幕大小 (4:3)</PresentationFormat>
  <Paragraphs>138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9" baseType="lpstr">
      <vt:lpstr>新細明體</vt:lpstr>
      <vt:lpstr>標楷體</vt:lpstr>
      <vt:lpstr>Arial</vt:lpstr>
      <vt:lpstr>Calibri</vt:lpstr>
      <vt:lpstr>Times New Roman</vt:lpstr>
      <vt:lpstr>課程名稱</vt:lpstr>
      <vt:lpstr>敘述統計-數字密碼 統計量數(一)-中心位置</vt:lpstr>
      <vt:lpstr>PowerPoint 簡報</vt:lpstr>
      <vt:lpstr>平均數</vt:lpstr>
      <vt:lpstr>中位數</vt:lpstr>
      <vt:lpstr>眾數</vt:lpstr>
      <vt:lpstr>PowerPoint 簡報</vt:lpstr>
      <vt:lpstr>PowerPoint 簡報</vt:lpstr>
      <vt:lpstr>PowerPoint 簡報</vt:lpstr>
      <vt:lpstr>電腦操作-EXCEL</vt:lpstr>
      <vt:lpstr>平均數計算</vt:lpstr>
      <vt:lpstr>中位數計算</vt:lpstr>
      <vt:lpstr>眾數計算</vt:lpstr>
      <vt:lpstr>謝謝聆聽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Windows 使用者</cp:lastModifiedBy>
  <cp:revision>37</cp:revision>
  <dcterms:created xsi:type="dcterms:W3CDTF">2017-11-07T02:54:43Z</dcterms:created>
  <dcterms:modified xsi:type="dcterms:W3CDTF">2018-07-30T03:41:30Z</dcterms:modified>
</cp:coreProperties>
</file>