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1" r:id="rId15"/>
    <p:sldId id="279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1B262-C101-A547-A3EC-F24FD5882134}" type="datetimeFigureOut">
              <a:rPr kumimoji="1" lang="zh-TW" altLang="en-US" smtClean="0"/>
              <a:t>2018/9/4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D75CF-6F71-4041-A4C0-E31DC2E4FEC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6274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D75CF-6F71-4041-A4C0-E31DC2E4FECA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2361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430FE-92AB-2243-9F77-DD896B2F5B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DDC21B-8869-074E-8270-78ABC8073B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8D4BE0-26B4-4247-BBE3-13B20754DB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2FDC7-E7E2-CC49-B4C6-B47C6740311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DC804C-4913-2A45-970F-3139535AFB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2D3E42-43EA-5542-9866-0B97131C3D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0C868F-B4F1-7342-B31F-E3E75257ED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78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3F718-D18D-E74D-AF8A-FA76377DEE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A69B85-B82A-5C44-B02A-D347179DEF2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DBDE9A-6DA4-6748-AEFB-94195D12D7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F868AD-D8BD-0C47-BBB0-598B73D0600C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5C30BC-70D5-B943-931D-FDA26D48BA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6092B9-257F-D74E-8A2B-DCB9017A33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560AF3-8B71-D249-B88A-FB45D406FE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FD3FEB-44D0-B741-BD81-E2BCEAED454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CA8074-CCC1-F740-9A11-DD8E43F257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63BA14-1A66-A544-A13F-D29126AC46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36B42-917F-4B42-97CB-20ADF610B5A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35234D-5880-CC4F-B5E1-DFD19F3C60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10D510-BFCE-4046-B70B-146ED84D1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DAA72B-7DCD-A547-AB56-50FF7CB20F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170D9-2673-4A4C-8845-36666A3F0D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4B6671-F775-8341-81D2-28C1B330953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102F14-851D-9840-A553-76766FB779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8D8A3F-7F18-944C-BD84-20CED7861548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3F4329-3DF8-534B-B2AB-05AFC8B473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40E16-9ED2-8D43-B1DB-F18EDEEF5A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9A7CB9-BAD7-6A46-867A-F0A6450632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52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80802D-6576-D64D-8046-22BDD3C0C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F4DEC7-9847-6E41-A197-1A24DDD5C0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947B46-A3BB-6640-BE4D-E784A346E8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4CA0D-B094-8447-9097-B33F3505D7B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90D150-CE32-4A4A-896C-8FB438213D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84F3B-C4E9-F546-A46A-FE1F48F526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DA6D3-854A-B841-9AEF-2F5E45D161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27C5B-16AB-424E-8FAE-1DDBB8B604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1AEDFA-8E02-5C41-8A81-DA55F00B44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53C61B-279D-9D43-A459-B2B8378F565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1AAABFD-8478-2D43-9ADB-D82CA25575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93B137-E5A1-1446-985C-6BD657C2B69B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C844F7-F5AF-6C47-90BA-379200A32D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B187EB-A364-4043-9115-99D493C0D8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FA28C-4952-874E-BCF3-E0886037CC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9BD3E-4B98-BB4A-93C9-EB9E249C93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C98546-D63E-7A43-B2A0-F4CFABDDD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724DB3F-DD2E-C541-836D-C3719866296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0EA5711-FA85-AC4F-B211-330B85A8FD9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089477B-9427-6745-8AA9-07D2E91AF6D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209130E-3991-6B42-946B-8CDA137F63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792C1-C8EC-0043-BAA9-257099D8F339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5B0E542-C163-F04B-9010-AC202A30A9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A19DFE6-0625-2A45-9858-DD238C536E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F5CF9B-40FB-134F-9C0A-5681E6C3E8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7A020-2B4E-4244-A53A-E50396E94C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65B9D75-C4A1-AB46-B916-A8A96EFA4D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EE5D7B-DFDE-5749-AD40-9080B5E4A51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14CB69-B913-074E-9D68-BEDE7866AA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A03CD2-6CFC-564C-95CB-6E50E2286A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D13948-2737-FC4E-A019-265803295B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7C52FEC-168F-7A4C-996B-4BF22699C8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9E6E9D-95F8-6742-BCD2-89E688C89DAD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DABDDF-407F-FC4F-B4C3-2FF1D40D71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5E55E8-96E4-CF4F-84C3-A161F7B33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13E7F-3281-5849-9B52-D7F4D17786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0FD861-DAB8-9846-A245-69E312FF7B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F293E-C4F9-A74E-AF9D-12794257D3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9C400A-445C-844A-833C-1E631A7133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E2DB39-C416-D24A-BF5C-CF2C0B7BDB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BA577-6578-2848-B781-6D85479886FF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18C818-E6D6-4143-A03C-FEB4074AE4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735A37-A0C7-604E-A792-7BFCE21496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20CB0-1BBE-C64F-A603-F20582F27D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918525-37C3-9B4D-AEB8-363BC7CA41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3523BC3-FC9C-464D-9623-2A008F70F0E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071F0CF-3D95-3141-A04B-5F16E0FF26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332F08-2DCE-9144-BA08-92E4DB22BC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26336-7EBF-B54F-98C6-1B481D0C3A37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6B52F7-9D25-BA40-8B91-E774B58730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49D2F8-0032-EF44-AC11-4C57E918B8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B2D2C-B1E6-1544-AAD6-24C8F7F36E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ECF10F5-388A-044B-ABF8-D647E6309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B5B144-B395-2247-8DBC-B7EEB00253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6B3691-60F1-EB49-A1AB-FD36D0C1BD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9E342F-EA1D-FE49-91B0-6563B65709C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D2395F-9C53-124A-A9D2-E9E31A5FFF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8338B350-F7D5-D84D-A7C7-DD38D4CDB4D1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F28A2B30-6B69-C247-9B14-FCEA1B235DD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7BF9CD98-00C1-784C-AE49-5133725B699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5CA5C2-108D-0845-AFBD-5A881C68ED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CN" altLang="en-US" dirty="0"/>
              <a:t>運動訓練學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284485-6D9A-B14A-BEEC-075D51EDAC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李恆儒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5F3A6109-74DE-4846-888C-484F10A6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5E392BB4-2C8D-6B4B-8545-657C3E1436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2299577A-3256-694C-ADB8-11B34CD0C064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速度與敏捷度訓練</a:t>
            </a:r>
            <a:r>
              <a:rPr lang="en-US" sz="3200" b="0" i="0" u="none" strike="noStrike" kern="1200" cap="none" spc="0" baseline="0" dirty="0">
                <a:solidFill>
                  <a:schemeClr val="bg1">
                    <a:lumMod val="50000"/>
                  </a:schemeClr>
                </a:solidFill>
                <a:uFillTx/>
                <a:latin typeface="Calibri"/>
                <a:ea typeface="新細明體"/>
                <a:cs typeface="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B55E48-DCA6-5745-AEFB-8AE2E154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6D38EE-0E1E-B449-A8AA-F13AF76F1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伸展－收縮循環</a:t>
            </a:r>
            <a:endParaRPr lang="en-US" altLang="zh-TW" dirty="0"/>
          </a:p>
          <a:p>
            <a:pPr lvl="1"/>
            <a:r>
              <a:rPr lang="zh-TW" altLang="en-US" dirty="0"/>
              <a:t>伸展－收縮循環（</a:t>
            </a:r>
            <a:r>
              <a:rPr lang="en-US" altLang="zh-TW" dirty="0"/>
              <a:t>stretch-shortening cycle, </a:t>
            </a:r>
            <a:r>
              <a:rPr lang="en-US" altLang="zh-TW" dirty="0">
                <a:solidFill>
                  <a:srgbClr val="FF0000"/>
                </a:solidFill>
              </a:rPr>
              <a:t>SSC</a:t>
            </a:r>
            <a:r>
              <a:rPr lang="zh-TW" altLang="en-US" dirty="0"/>
              <a:t>），是肌肉－肌腱組織經由離心－向心耦合的生理現象</a:t>
            </a:r>
            <a:endParaRPr lang="en-US" altLang="zh-TW" dirty="0"/>
          </a:p>
          <a:p>
            <a:pPr lvl="1"/>
            <a:r>
              <a:rPr lang="zh-TW" altLang="en-US" dirty="0"/>
              <a:t>過程中，肌肉－肌腱複合體快速且強制被拉長，或是在負荷情況下被伸展，隨後立即縮短的彈性反應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52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6AFA05-9DE0-1D45-841A-39D5C2CE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042178-8A10-824F-A919-7F464EA22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伸展－收縮循環可透過兩種機制達成：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(1)</a:t>
            </a:r>
            <a:r>
              <a:rPr lang="zh-TW" altLang="en-US" dirty="0"/>
              <a:t>肌肉－肌腱組織特性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(2)</a:t>
            </a:r>
            <a:r>
              <a:rPr lang="zh-TW" altLang="en-US" dirty="0"/>
              <a:t>神經系統對力量與長度變化的反射回饋</a:t>
            </a:r>
            <a:endParaRPr lang="en-US" altLang="zh-TW" dirty="0"/>
          </a:p>
          <a:p>
            <a:endParaRPr kumimoji="1" lang="en-US" altLang="zh-TW" dirty="0"/>
          </a:p>
          <a:p>
            <a:r>
              <a:rPr lang="zh-TW" altLang="en-US" dirty="0"/>
              <a:t>事實上，</a:t>
            </a:r>
            <a:r>
              <a:rPr lang="zh-TW" altLang="en-US" dirty="0">
                <a:solidFill>
                  <a:srgbClr val="FF0000"/>
                </a:solidFill>
              </a:rPr>
              <a:t>伸展－收縮循環</a:t>
            </a:r>
            <a:r>
              <a:rPr lang="zh-TW" altLang="en-US" dirty="0"/>
              <a:t>試圖透過彈性位能的儲存，增加收縮時的機械效益和衝量。長期下來，能提升肌肉勁度和神經肌肉的激活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817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BD1653E-6685-6D45-A3C8-3546992B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2105FE-F9C6-CD43-A674-8933C027F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彈簧質量模型</a:t>
            </a:r>
            <a:endParaRPr lang="en-US" altLang="zh-TW" dirty="0"/>
          </a:p>
          <a:p>
            <a:pPr lvl="1"/>
            <a:r>
              <a:rPr lang="zh-TW" altLang="en-US" dirty="0"/>
              <a:t>是一種數學上的模型，用來描述人體進行衝刺時，經由肌肉結構類似彈簧般進行一系列收縮－伸展的活動所產生能量、進而形成質量的移動</a:t>
            </a:r>
          </a:p>
          <a:p>
            <a:endParaRPr kumimoji="1" lang="zh-TW" altLang="en-US" dirty="0"/>
          </a:p>
        </p:txBody>
      </p:sp>
      <p:pic>
        <p:nvPicPr>
          <p:cNvPr id="6" name="圖片 2">
            <a:extLst>
              <a:ext uri="{FF2B5EF4-FFF2-40B4-BE49-F238E27FC236}">
                <a16:creationId xmlns:a16="http://schemas.microsoft.com/office/drawing/2014/main" id="{B96C3369-A249-364B-AA07-CD5FE9BFEBC8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42" y="1600200"/>
            <a:ext cx="28023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45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6F3546-B9E2-CC49-9498-AFA94227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CFC64D-3D65-C741-8FE3-1B08E21B5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0F72D3-1656-DF4D-BF33-8840E0612967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圖片 1">
            <a:extLst>
              <a:ext uri="{FF2B5EF4-FFF2-40B4-BE49-F238E27FC236}">
                <a16:creationId xmlns:a16="http://schemas.microsoft.com/office/drawing/2014/main" id="{DD2EA29F-1B14-AF42-AFA6-5B3437CFB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9" y="1752649"/>
            <a:ext cx="8495414" cy="341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68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CAABE-6D89-584B-AE05-0187FB6D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98534BC-D567-4A46-8D72-315111B64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id="{F099B843-CC52-1745-A838-21F8AAE6D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52" y="367163"/>
            <a:ext cx="4468259" cy="575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9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林正常等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鄭景峰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(2013)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。高強度間歇訓練與運動員有氧能力。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中華體育季刊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27(3)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203-211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Kovacs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S.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(2007).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Tennis physiology: training the competitive athlete.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Med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189-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98. 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Sharkey, B. J., &amp; 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Gaskill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S. E. (2006).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 physiology for coaches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Champaign, IL, Human Kinetics.</a:t>
            </a:r>
            <a:endParaRPr lang="zh-TW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E43C71-6804-924A-AE77-EE1A3317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基本定義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14056B-CF58-004F-A958-629482891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速度：達到高速移動速度的技術和能力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改變方向：爆發式改變動作方向、速度和模式所需要的技術和能力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敏捷性：對刺激做出反應，並且改變動作方向、動作速度，以及動作模式所需要的技術和能力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506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1A555E-52AD-814D-96DA-EEF0727E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5B6913-467D-3A41-A42C-C1D562DD5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1">
            <a:extLst>
              <a:ext uri="{FF2B5EF4-FFF2-40B4-BE49-F238E27FC236}">
                <a16:creationId xmlns:a16="http://schemas.microsoft.com/office/drawing/2014/main" id="{1A26FC38-AE4F-6C4F-8F3B-E9B70EAE1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9" y="1748280"/>
            <a:ext cx="8250865" cy="274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82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7A6C31-F2D7-874E-AB3E-75CF7485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速率與敏捷性的機制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9495F2-708D-4D40-A42F-5725CCF46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為了執行移動相關的技術，運動員必須產生力量（</a:t>
            </a:r>
            <a:r>
              <a:rPr lang="en-US" altLang="zh-TW" dirty="0"/>
              <a:t>force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zh-TW" altLang="en-US" dirty="0"/>
              <a:t>這裡指的力量是質量（</a:t>
            </a:r>
            <a:r>
              <a:rPr lang="en-US" altLang="zh-TW" dirty="0"/>
              <a:t>mass</a:t>
            </a:r>
            <a:r>
              <a:rPr lang="zh-TW" altLang="en-US" dirty="0"/>
              <a:t>）與加速度（</a:t>
            </a:r>
            <a:r>
              <a:rPr lang="en-US" altLang="zh-TW" dirty="0"/>
              <a:t>acceleration</a:t>
            </a:r>
            <a:r>
              <a:rPr lang="zh-TW" altLang="en-US" dirty="0"/>
              <a:t>）的乘積</a:t>
            </a:r>
            <a:endParaRPr lang="en-US" altLang="zh-TW" dirty="0"/>
          </a:p>
          <a:p>
            <a:r>
              <a:rPr lang="zh-TW" altLang="en-US" dirty="0"/>
              <a:t>大部分運動員產生力量的時間是很短暫的，有兩個因素能夠描述運動員產生力量與時間的交互關係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702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4AA5CF-116F-5D41-BF94-0DBA352D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042A08-A63A-A744-8E8E-14C1C6BBC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發力率（</a:t>
            </a:r>
            <a:r>
              <a:rPr lang="en-US" altLang="zh-TW" dirty="0"/>
              <a:t>rate of force development, RFD</a:t>
            </a:r>
            <a:r>
              <a:rPr lang="zh-TW" altLang="en-US" dirty="0"/>
              <a:t>）：在極短時間內產生的最大力量</a:t>
            </a:r>
            <a:endParaRPr lang="en-US" altLang="zh-TW" dirty="0"/>
          </a:p>
          <a:p>
            <a:pPr lvl="1"/>
            <a:r>
              <a:rPr lang="zh-TW" altLang="en-US" dirty="0"/>
              <a:t>發力率通常被視為運動員爆發力的指標</a:t>
            </a:r>
            <a:endParaRPr lang="en-US" altLang="zh-TW" dirty="0"/>
          </a:p>
          <a:p>
            <a:r>
              <a:rPr lang="zh-TW" altLang="en-US" dirty="0"/>
              <a:t>衝量（</a:t>
            </a:r>
            <a:r>
              <a:rPr lang="en-US" altLang="zh-TW" dirty="0"/>
              <a:t>impulse</a:t>
            </a:r>
            <a:r>
              <a:rPr lang="zh-TW" altLang="en-US" dirty="0"/>
              <a:t>）：衝量指的是力量－時間曲線下的面積，同時也是力量與時間的乘積。根據衝量－動量原理，一個物體動量大小的關鍵因素為衝量</a:t>
            </a:r>
            <a:endParaRPr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151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8370BA-219D-F245-9650-065BED88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1E3F99-F9A3-774F-B55D-62A547FF1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衝刺、改變方向和敏捷性的物理特性</a:t>
            </a:r>
            <a:endParaRPr lang="en-US" altLang="zh-TW" dirty="0"/>
          </a:p>
          <a:p>
            <a:pPr lvl="1">
              <a:defRPr/>
            </a:pPr>
            <a:r>
              <a:rPr lang="zh-TW" altLang="en-US" dirty="0"/>
              <a:t>力量（</a:t>
            </a:r>
            <a:r>
              <a:rPr lang="en-US" altLang="zh-TW" dirty="0"/>
              <a:t>force</a:t>
            </a:r>
            <a:r>
              <a:rPr lang="zh-TW" altLang="en-US" dirty="0"/>
              <a:t>）在物理上是向量單位，意指力量具有大小和方向兩種物理特性</a:t>
            </a:r>
            <a:endParaRPr lang="en-US" altLang="zh-TW" dirty="0"/>
          </a:p>
          <a:p>
            <a:r>
              <a:rPr lang="zh-TW" altLang="en-US" dirty="0"/>
              <a:t>這種移動（推、拉）造成物體速度的改變，稱為加速度（</a:t>
            </a:r>
            <a:r>
              <a:rPr lang="en-US" altLang="zh-TW" dirty="0"/>
              <a:t>acceleration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zh-TW" altLang="en-US" dirty="0"/>
              <a:t>速度（</a:t>
            </a:r>
            <a:r>
              <a:rPr lang="en-US" altLang="zh-TW" dirty="0"/>
              <a:t>velocity</a:t>
            </a:r>
            <a:r>
              <a:rPr lang="zh-TW" altLang="en-US" dirty="0"/>
              <a:t>）速度是向量，速度描述物體行進有多快及行進方向</a:t>
            </a:r>
          </a:p>
          <a:p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094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7369F6-7A32-BD4F-A60D-E864EAE1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EAA55D-9A93-3E49-8380-C5016DFE6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1">
            <a:extLst>
              <a:ext uri="{FF2B5EF4-FFF2-40B4-BE49-F238E27FC236}">
                <a16:creationId xmlns:a16="http://schemas.microsoft.com/office/drawing/2014/main" id="{0C5D688C-454B-7247-8E8C-01E3975D4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0" y="394602"/>
            <a:ext cx="3138562" cy="585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63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BCF074-273F-3542-946E-BDB90206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D183C9-3B9E-CD40-8067-FAD587369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除了加速度的需求，在短時間內產生制動力，又可稱為制動衝量（</a:t>
            </a:r>
            <a:r>
              <a:rPr lang="en-US" altLang="zh-TW" dirty="0"/>
              <a:t>braking impulse</a:t>
            </a:r>
            <a:r>
              <a:rPr lang="zh-TW" altLang="en-US" dirty="0"/>
              <a:t>），是運動員在進行改變方向和敏捷訓練需要考量的</a:t>
            </a:r>
          </a:p>
          <a:p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6638272-8CB6-6D4A-B97F-4EAB7267D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700459"/>
            <a:ext cx="62865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0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2D843F-FDC0-9842-9523-949BF606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速度的神經生理基礎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54E96B-B659-B54E-9214-55EFCF124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神經系統</a:t>
            </a:r>
            <a:endParaRPr lang="en-US" altLang="zh-TW" dirty="0"/>
          </a:p>
          <a:p>
            <a:pPr lvl="1"/>
            <a:r>
              <a:rPr lang="zh-TW" altLang="en-US" dirty="0"/>
              <a:t>提升肌力、發力率，皆與神經驅動和動作電位的產生有關</a:t>
            </a:r>
            <a:endParaRPr lang="en-US" altLang="zh-TW" dirty="0"/>
          </a:p>
          <a:p>
            <a:pPr lvl="1"/>
            <a:r>
              <a:rPr lang="zh-TW" altLang="en-US" dirty="0"/>
              <a:t>總體而言，增加神經驅動對於提升運動員發力率和衝量是有重要幫助的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4985097"/>
      </p:ext>
    </p:extLst>
  </p:cSld>
  <p:clrMapOvr>
    <a:masterClrMapping/>
  </p:clrMapOvr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172</TotalTime>
  <Words>622</Words>
  <Application>Microsoft Macintosh PowerPoint</Application>
  <PresentationFormat>如螢幕大小 (4:3)</PresentationFormat>
  <Paragraphs>42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新細明體</vt:lpstr>
      <vt:lpstr>標楷體</vt:lpstr>
      <vt:lpstr>等线</vt:lpstr>
      <vt:lpstr>Arial</vt:lpstr>
      <vt:lpstr>Calibri</vt:lpstr>
      <vt:lpstr>Times New Roman</vt:lpstr>
      <vt:lpstr>課程名稱</vt:lpstr>
      <vt:lpstr>運動訓練學</vt:lpstr>
      <vt:lpstr>基本定義</vt:lpstr>
      <vt:lpstr>PowerPoint 簡報</vt:lpstr>
      <vt:lpstr>速率與敏捷性的機制</vt:lpstr>
      <vt:lpstr>PowerPoint 簡報</vt:lpstr>
      <vt:lpstr>PowerPoint 簡報</vt:lpstr>
      <vt:lpstr>PowerPoint 簡報</vt:lpstr>
      <vt:lpstr>PowerPoint 簡報</vt:lpstr>
      <vt:lpstr>速度的神經生理基礎</vt:lpstr>
      <vt:lpstr>PowerPoint 簡報</vt:lpstr>
      <vt:lpstr>PowerPoint 簡報</vt:lpstr>
      <vt:lpstr>PowerPoint 簡報</vt:lpstr>
      <vt:lpstr>PowerPoint 簡報</vt:lpstr>
      <vt:lpstr>PowerPoint 簡報</vt:lpstr>
      <vt:lpstr>參考文獻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Microsoft Office User</cp:lastModifiedBy>
  <cp:revision>14</cp:revision>
  <dcterms:created xsi:type="dcterms:W3CDTF">2017-11-07T02:54:43Z</dcterms:created>
  <dcterms:modified xsi:type="dcterms:W3CDTF">2018-09-03T20:33:49Z</dcterms:modified>
</cp:coreProperties>
</file>