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6"/>
  </p:notesMasterIdLst>
  <p:sldIdLst>
    <p:sldId id="261" r:id="rId3"/>
    <p:sldId id="259" r:id="rId4"/>
    <p:sldId id="263" r:id="rId5"/>
    <p:sldId id="272" r:id="rId6"/>
    <p:sldId id="273" r:id="rId7"/>
    <p:sldId id="264" r:id="rId8"/>
    <p:sldId id="269" r:id="rId9"/>
    <p:sldId id="274" r:id="rId10"/>
    <p:sldId id="265" r:id="rId11"/>
    <p:sldId id="275" r:id="rId12"/>
    <p:sldId id="276" r:id="rId13"/>
    <p:sldId id="282" r:id="rId14"/>
    <p:sldId id="283" r:id="rId15"/>
    <p:sldId id="277" r:id="rId16"/>
    <p:sldId id="266" r:id="rId17"/>
    <p:sldId id="278" r:id="rId18"/>
    <p:sldId id="267" r:id="rId19"/>
    <p:sldId id="271" r:id="rId20"/>
    <p:sldId id="280" r:id="rId21"/>
    <p:sldId id="284" r:id="rId22"/>
    <p:sldId id="270" r:id="rId23"/>
    <p:sldId id="281" r:id="rId24"/>
    <p:sldId id="268" r:id="rId25"/>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000" autoAdjust="0"/>
    <p:restoredTop sz="94660"/>
  </p:normalViewPr>
  <p:slideViewPr>
    <p:cSldViewPr snapToGrid="0">
      <p:cViewPr varScale="1">
        <p:scale>
          <a:sx n="88" d="100"/>
          <a:sy n="88" d="100"/>
        </p:scale>
        <p:origin x="-11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09F6B40-9388-43B3-941A-0D7EF221EE30}" type="datetimeFigureOut">
              <a:rPr lang="zh-TW" altLang="en-US" smtClean="0"/>
              <a:t>2018/8/17</a:t>
            </a:fld>
            <a:endParaRPr lang="zh-TW" altLang="en-US"/>
          </a:p>
        </p:txBody>
      </p:sp>
      <p:sp>
        <p:nvSpPr>
          <p:cNvPr id="4" name="投影片圖像版面配置區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8E72E78-7AF6-4497-8081-2CE29083857D}" type="slidenum">
              <a:rPr lang="zh-TW" altLang="en-US" smtClean="0"/>
              <a:t>‹#›</a:t>
            </a:fld>
            <a:endParaRPr lang="zh-TW" altLang="en-US"/>
          </a:p>
        </p:txBody>
      </p:sp>
    </p:spTree>
    <p:extLst>
      <p:ext uri="{BB962C8B-B14F-4D97-AF65-F5344CB8AC3E}">
        <p14:creationId xmlns:p14="http://schemas.microsoft.com/office/powerpoint/2010/main" val="5698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a:t>
            </a:fld>
            <a:endParaRPr lang="zh-TW" altLang="en-US">
              <a:solidFill>
                <a:prstClr val="black"/>
              </a:solidFill>
            </a:endParaRPr>
          </a:p>
        </p:txBody>
      </p:sp>
    </p:spTree>
    <p:extLst>
      <p:ext uri="{BB962C8B-B14F-4D97-AF65-F5344CB8AC3E}">
        <p14:creationId xmlns:p14="http://schemas.microsoft.com/office/powerpoint/2010/main" val="129552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10</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11</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12</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16</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17</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18</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19</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a:t>
            </a:fld>
            <a:endParaRPr lang="zh-TW" altLang="en-US">
              <a:solidFill>
                <a:prstClr val="black"/>
              </a:solidFill>
            </a:endParaRPr>
          </a:p>
        </p:txBody>
      </p:sp>
    </p:spTree>
    <p:extLst>
      <p:ext uri="{BB962C8B-B14F-4D97-AF65-F5344CB8AC3E}">
        <p14:creationId xmlns:p14="http://schemas.microsoft.com/office/powerpoint/2010/main" val="121838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20</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21</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22</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23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3</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4</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5</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6</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7</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8</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defTabSz="990478">
              <a:spcBef>
                <a:spcPct val="0"/>
              </a:spcBef>
              <a:defRPr/>
            </a:pPr>
            <a:fld id="{A29DB021-68E6-4A87-8FE6-8B7EAC2AB1A0}" type="slidenum">
              <a:rPr lang="zh-TW" altLang="en-US">
                <a:solidFill>
                  <a:prstClr val="black"/>
                </a:solidFill>
              </a:rPr>
              <a:pPr defTabSz="990478">
                <a:spcBef>
                  <a:spcPct val="0"/>
                </a:spcBef>
                <a:defRPr/>
              </a:pPr>
              <a:t>9</a:t>
            </a:fld>
            <a:endParaRPr lang="zh-TW" altLang="en-US">
              <a:solidFill>
                <a:prstClr val="black"/>
              </a:solidFill>
            </a:endParaRPr>
          </a:p>
        </p:txBody>
      </p:sp>
    </p:spTree>
    <p:extLst>
      <p:ext uri="{BB962C8B-B14F-4D97-AF65-F5344CB8AC3E}">
        <p14:creationId xmlns:p14="http://schemas.microsoft.com/office/powerpoint/2010/main" val="32979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fld id="{583945B1-C047-45E4-9316-4EB77234EF15}" type="datetimeFigureOut">
              <a:rPr lang="zh-TW" altLang="en-US" smtClean="0"/>
              <a:t>2018/8/17</a:t>
            </a:fld>
            <a:endParaRPr lang="zh-TW" altLang="en-US"/>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27352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fld id="{583945B1-C047-45E4-9316-4EB77234EF15}" type="datetimeFigureOut">
              <a:rPr lang="zh-TW" altLang="en-US" smtClean="0"/>
              <a:t>2018/8/17</a:t>
            </a:fld>
            <a:endParaRPr lang="zh-TW" altLang="en-US"/>
          </a:p>
        </p:txBody>
      </p:sp>
      <p:sp>
        <p:nvSpPr>
          <p:cNvPr id="17" name="Slide Number Placeholder 5"/>
          <p:cNvSpPr>
            <a:spLocks noGrp="1"/>
          </p:cNvSpPr>
          <p:nvPr>
            <p:ph type="sldNum" sz="quarter" idx="11"/>
          </p:nvPr>
        </p:nvSpPr>
        <p:spPr/>
        <p:txBody>
          <a:bodyPr/>
          <a:lstStyle>
            <a:lvl1pPr>
              <a:defRPr kumimoji="0"/>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368849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14"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350" dirty="0">
              <a:solidFill>
                <a:prstClr val="white"/>
              </a:solidFill>
            </a:endParaRPr>
          </a:p>
        </p:txBody>
      </p:sp>
      <p:grpSp>
        <p:nvGrpSpPr>
          <p:cNvPr id="15" name="Group 43"/>
          <p:cNvGrpSpPr>
            <a:grpSpLocks/>
          </p:cNvGrpSpPr>
          <p:nvPr/>
        </p:nvGrpSpPr>
        <p:grpSpPr bwMode="auto">
          <a:xfrm>
            <a:off x="0" y="2268538"/>
            <a:ext cx="4191000" cy="4589462"/>
            <a:chOff x="-1" y="1600199"/>
            <a:chExt cx="4501019" cy="5257801"/>
          </a:xfrm>
        </p:grpSpPr>
        <p:sp>
          <p:nvSpPr>
            <p:cNvPr id="16" name="Freeform 7"/>
            <p:cNvSpPr>
              <a:spLocks/>
            </p:cNvSpPr>
            <p:nvPr/>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7" name="Freeform 8"/>
            <p:cNvSpPr>
              <a:spLocks/>
            </p:cNvSpPr>
            <p:nvPr/>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8" name="Freeform 9"/>
            <p:cNvSpPr>
              <a:spLocks/>
            </p:cNvSpPr>
            <p:nvPr/>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9" name="Freeform 10"/>
            <p:cNvSpPr>
              <a:spLocks/>
            </p:cNvSpPr>
            <p:nvPr/>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20" name="Freeform 11"/>
            <p:cNvSpPr>
              <a:spLocks/>
            </p:cNvSpPr>
            <p:nvPr/>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sp>
        <p:nvSpPr>
          <p:cNvPr id="21"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22"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sp>
        <p:nvSpPr>
          <p:cNvPr id="2" name="Title 1"/>
          <p:cNvSpPr>
            <a:spLocks noGrp="1"/>
          </p:cNvSpPr>
          <p:nvPr>
            <p:ph type="ctrTitle"/>
          </p:nvPr>
        </p:nvSpPr>
        <p:spPr>
          <a:xfrm>
            <a:off x="990600" y="1193393"/>
            <a:ext cx="6858000" cy="553998"/>
          </a:xfrm>
        </p:spPr>
        <p:txBody>
          <a:bodyPr>
            <a:spAutoFit/>
          </a:bodyPr>
          <a:lstStyle>
            <a:lvl1pPr algn="r">
              <a:defRPr sz="3000">
                <a:solidFill>
                  <a:schemeClr val="accent2">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90600" y="1900537"/>
            <a:ext cx="6858000" cy="369332"/>
          </a:xfrm>
        </p:spPr>
        <p:txBody>
          <a:bodyPr>
            <a:spAutoFit/>
          </a:bodyPr>
          <a:lstStyle>
            <a:lvl1pPr marL="0" indent="0" algn="r">
              <a:buNone/>
              <a:defRPr sz="1800">
                <a:solidFill>
                  <a:schemeClr val="accent1">
                    <a:lumMod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3" name="Date Placeholder 3"/>
          <p:cNvSpPr>
            <a:spLocks noGrp="1"/>
          </p:cNvSpPr>
          <p:nvPr>
            <p:ph type="dt" sz="half" idx="10"/>
          </p:nvPr>
        </p:nvSpPr>
        <p:spPr>
          <a:xfrm>
            <a:off x="457200" y="6356352"/>
            <a:ext cx="2133600" cy="365125"/>
          </a:xfrm>
        </p:spPr>
        <p:txBody>
          <a:bodyPr rtlCol="0"/>
          <a:lstStyle>
            <a:lvl1pPr fontAlgn="auto">
              <a:spcBef>
                <a:spcPts val="0"/>
              </a:spcBef>
              <a:spcAft>
                <a:spcPts val="0"/>
              </a:spcAft>
              <a:defRPr kumimoji="0">
                <a:solidFill>
                  <a:prstClr val="black">
                    <a:tint val="75000"/>
                  </a:prstClr>
                </a:solidFill>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4" name="Slide Number Placeholder 5"/>
          <p:cNvSpPr>
            <a:spLocks noGrp="1"/>
          </p:cNvSpPr>
          <p:nvPr>
            <p:ph type="sldNum" sz="quarter" idx="11"/>
          </p:nvPr>
        </p:nvSpPr>
        <p:spPr>
          <a:xfrm>
            <a:off x="3348038" y="6308727"/>
            <a:ext cx="2133600" cy="365125"/>
          </a:xfrm>
        </p:spPr>
        <p:txBody>
          <a:bodyPr/>
          <a:lstStyle>
            <a:lvl1pPr>
              <a:defRPr kumimoji="0"/>
            </a:lvl1pPr>
          </a:lstStyle>
          <a:p>
            <a:fld id="{70A433CC-F972-485A-B8E2-83829DF84493}" type="slidenum">
              <a:rPr lang="en-US" altLang="zh-TW"/>
              <a:pPr/>
              <a:t>‹#›</a:t>
            </a:fld>
            <a:endParaRPr lang="en-US" altLang="zh-TW"/>
          </a:p>
        </p:txBody>
      </p:sp>
    </p:spTree>
    <p:extLst>
      <p:ext uri="{BB962C8B-B14F-4D97-AF65-F5344CB8AC3E}">
        <p14:creationId xmlns:p14="http://schemas.microsoft.com/office/powerpoint/2010/main" val="27866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32"/>
          <p:cNvGrpSpPr>
            <a:grpSpLocks/>
          </p:cNvGrpSpPr>
          <p:nvPr/>
        </p:nvGrpSpPr>
        <p:grpSpPr bwMode="auto">
          <a:xfrm>
            <a:off x="0" y="0"/>
            <a:ext cx="9144000" cy="6858000"/>
            <a:chOff x="0" y="0"/>
            <a:chExt cx="9144001" cy="6858000"/>
          </a:xfrm>
        </p:grpSpPr>
        <p:sp>
          <p:nvSpPr>
            <p:cNvPr id="5" name="Rectangle 7"/>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Freeform 9"/>
            <p:cNvSpPr>
              <a:spLocks/>
            </p:cNvSpPr>
            <p:nvPr/>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 name="Freeform 10"/>
            <p:cNvSpPr>
              <a:spLocks/>
            </p:cNvSpPr>
            <p:nvPr/>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sz="1350">
                <a:solidFill>
                  <a:prstClr val="black"/>
                </a:solidFill>
                <a:latin typeface="Arial" charset="0"/>
              </a:endParaRPr>
            </a:p>
          </p:txBody>
        </p:sp>
      </p:grpSp>
      <p:grpSp>
        <p:nvGrpSpPr>
          <p:cNvPr id="8" name="Group 11"/>
          <p:cNvGrpSpPr>
            <a:grpSpLocks/>
          </p:cNvGrpSpPr>
          <p:nvPr/>
        </p:nvGrpSpPr>
        <p:grpSpPr bwMode="auto">
          <a:xfrm>
            <a:off x="0" y="2854327"/>
            <a:ext cx="3581400" cy="4003675"/>
            <a:chOff x="0" y="2533588"/>
            <a:chExt cx="8022336" cy="8966516"/>
          </a:xfrm>
        </p:grpSpPr>
        <p:sp>
          <p:nvSpPr>
            <p:cNvPr id="9" name="Freeform 7"/>
            <p:cNvSpPr>
              <a:spLocks/>
            </p:cNvSpPr>
            <p:nvPr/>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sz="1350">
                <a:solidFill>
                  <a:prstClr val="black"/>
                </a:solidFill>
                <a:latin typeface="Arial" charset="0"/>
              </a:endParaRPr>
            </a:p>
          </p:txBody>
        </p:sp>
        <p:sp>
          <p:nvSpPr>
            <p:cNvPr id="10" name="Freeform 8"/>
            <p:cNvSpPr>
              <a:spLocks/>
            </p:cNvSpPr>
            <p:nvPr/>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sz="1350">
                <a:solidFill>
                  <a:prstClr val="black"/>
                </a:solidFill>
                <a:latin typeface="Arial" charset="0"/>
              </a:endParaRPr>
            </a:p>
          </p:txBody>
        </p:sp>
        <p:sp>
          <p:nvSpPr>
            <p:cNvPr id="11" name="Freeform 9"/>
            <p:cNvSpPr>
              <a:spLocks/>
            </p:cNvSpPr>
            <p:nvPr/>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sz="1350">
                <a:solidFill>
                  <a:prstClr val="black"/>
                </a:solidFill>
                <a:latin typeface="Arial" charset="0"/>
              </a:endParaRPr>
            </a:p>
          </p:txBody>
        </p:sp>
        <p:sp>
          <p:nvSpPr>
            <p:cNvPr id="12" name="Freeform 10"/>
            <p:cNvSpPr>
              <a:spLocks/>
            </p:cNvSpPr>
            <p:nvPr/>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sz="1350">
                <a:solidFill>
                  <a:prstClr val="black"/>
                </a:solidFill>
                <a:latin typeface="Arial" charset="0"/>
              </a:endParaRPr>
            </a:p>
          </p:txBody>
        </p:sp>
        <p:sp>
          <p:nvSpPr>
            <p:cNvPr id="13" name="Freeform 11"/>
            <p:cNvSpPr>
              <a:spLocks/>
            </p:cNvSpPr>
            <p:nvPr/>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sz="1350">
                <a:solidFill>
                  <a:prstClr val="black"/>
                </a:solidFill>
                <a:latin typeface="Arial" charset="0"/>
              </a:endParaRPr>
            </a:p>
          </p:txBody>
        </p:sp>
      </p:grpSp>
      <p:pic>
        <p:nvPicPr>
          <p:cNvPr id="14" name="圖片 17" descr="教育部LOG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3575" y="22764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8" descr="教育部體育署.gif"/>
          <p:cNvPicPr>
            <a:picLocks noChangeAspect="1"/>
          </p:cNvPicPr>
          <p:nvPr/>
        </p:nvPicPr>
        <p:blipFill>
          <a:blip r:embed="rId3">
            <a:extLst>
              <a:ext uri="{28A0092B-C50C-407E-A947-70E740481C1C}">
                <a14:useLocalDpi xmlns:a14="http://schemas.microsoft.com/office/drawing/2010/main" val="0"/>
              </a:ext>
            </a:extLst>
          </a:blip>
          <a:srcRect t="15637" r="4182" b="15637"/>
          <a:stretch>
            <a:fillRect/>
          </a:stretch>
        </p:blipFill>
        <p:spPr bwMode="auto">
          <a:xfrm>
            <a:off x="6734176" y="6427788"/>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7544" y="1700810"/>
            <a:ext cx="8229600" cy="452596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16"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17" name="Slide Number Placeholder 5"/>
          <p:cNvSpPr>
            <a:spLocks noGrp="1"/>
          </p:cNvSpPr>
          <p:nvPr>
            <p:ph type="sldNum" sz="quarter" idx="11"/>
          </p:nvPr>
        </p:nvSpPr>
        <p:spPr/>
        <p:txBody>
          <a:bodyPr/>
          <a:lstStyle>
            <a:lvl1pPr>
              <a:defRPr kumimoji="0"/>
            </a:lvl1pPr>
          </a:lstStyle>
          <a:p>
            <a:fld id="{0449E22B-7CFF-42B5-A996-209CF0FA2BD8}" type="slidenum">
              <a:rPr lang="en-US" altLang="zh-TW"/>
              <a:pPr/>
              <a:t>‹#›</a:t>
            </a:fld>
            <a:endParaRPr lang="en-US" altLang="zh-TW"/>
          </a:p>
        </p:txBody>
      </p:sp>
    </p:spTree>
    <p:extLst>
      <p:ext uri="{BB962C8B-B14F-4D97-AF65-F5344CB8AC3E}">
        <p14:creationId xmlns:p14="http://schemas.microsoft.com/office/powerpoint/2010/main" val="55267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C83BE18C-E497-4035-AC54-83ED1E1557EE}" type="datetimeFigureOut">
              <a:rPr lang="zh-TW" altLang="en-US"/>
              <a:pPr>
                <a:defRPr/>
              </a:pPr>
              <a:t>2018/8/17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81E545D-C366-4015-8925-629C19DAAA2B}" type="slidenum">
              <a:rPr lang="zh-TW" altLang="en-US"/>
              <a:pPr/>
              <a:t>‹#›</a:t>
            </a:fld>
            <a:endParaRPr lang="zh-TW" altLang="en-US"/>
          </a:p>
        </p:txBody>
      </p:sp>
    </p:spTree>
    <p:extLst>
      <p:ext uri="{BB962C8B-B14F-4D97-AF65-F5344CB8AC3E}">
        <p14:creationId xmlns:p14="http://schemas.microsoft.com/office/powerpoint/2010/main" val="49159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zh-TW" altLang="en-US" smtClean="0"/>
              <a:t>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2F60A922-8B8A-462A-B0D2-A1E85BF09F93}" type="datetimeFigureOut">
              <a:rPr lang="zh-TW" altLang="en-US"/>
              <a:pPr>
                <a:defRPr/>
              </a:pPr>
              <a:t>2018/8/17</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73760BF-F8C4-4249-8E79-E61D285EA39E}" type="slidenum">
              <a:rPr lang="zh-TW" altLang="en-US"/>
              <a:pPr/>
              <a:t>‹#›</a:t>
            </a:fld>
            <a:endParaRPr lang="zh-TW" altLang="en-US"/>
          </a:p>
        </p:txBody>
      </p:sp>
    </p:spTree>
    <p:extLst>
      <p:ext uri="{BB962C8B-B14F-4D97-AF65-F5344CB8AC3E}">
        <p14:creationId xmlns:p14="http://schemas.microsoft.com/office/powerpoint/2010/main" val="2989157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fld id="{583945B1-C047-45E4-9316-4EB77234EF15}" type="datetimeFigureOut">
              <a:rPr lang="zh-TW" altLang="en-US" smtClean="0"/>
              <a:t>2018/8/17</a:t>
            </a:fld>
            <a:endParaRPr lang="zh-TW" altLang="en-US"/>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C9D567A3-5C96-4A72-9BC8-87593BCFCF79}" type="slidenum">
              <a:rPr lang="zh-TW" altLang="en-US" smtClean="0"/>
              <a:t>‹#›</a:t>
            </a:fld>
            <a:endParaRPr lang="zh-TW" altLang="en-US"/>
          </a:p>
        </p:txBody>
      </p:sp>
    </p:spTree>
    <p:extLst>
      <p:ext uri="{BB962C8B-B14F-4D97-AF65-F5344CB8AC3E}">
        <p14:creationId xmlns:p14="http://schemas.microsoft.com/office/powerpoint/2010/main" val="2229370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8" name="Date Placeholder 3"/>
          <p:cNvSpPr>
            <a:spLocks noGrp="1"/>
          </p:cNvSpPr>
          <p:nvPr>
            <p:ph type="dt" sz="half" idx="2"/>
          </p:nvPr>
        </p:nvSpPr>
        <p:spPr>
          <a:xfrm>
            <a:off x="457200" y="6308727"/>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ea typeface="新細明體" pitchFamily="18" charset="-120"/>
              </a:defRPr>
            </a:lvl1pPr>
          </a:lstStyle>
          <a:p>
            <a:pPr>
              <a:defRPr/>
            </a:pPr>
            <a:r>
              <a:rPr lang="en-US" altLang="zh-TW"/>
              <a:t>101</a:t>
            </a:r>
            <a:r>
              <a:rPr lang="zh-TW" altLang="en-US"/>
              <a:t>年</a:t>
            </a:r>
            <a:r>
              <a:rPr lang="en-US" altLang="zh-TW"/>
              <a:t>10</a:t>
            </a:r>
            <a:r>
              <a:rPr lang="zh-TW" altLang="en-US"/>
              <a:t>月</a:t>
            </a:r>
            <a:r>
              <a:rPr lang="en-US" altLang="zh-TW"/>
              <a:t>3</a:t>
            </a:r>
            <a:r>
              <a:rPr lang="zh-TW" altLang="en-US"/>
              <a:t>日</a:t>
            </a:r>
            <a:endParaRPr lang="en-US" altLang="zh-TW"/>
          </a:p>
        </p:txBody>
      </p:sp>
      <p:sp>
        <p:nvSpPr>
          <p:cNvPr id="20" name="Slide Number Placeholder 5"/>
          <p:cNvSpPr>
            <a:spLocks noGrp="1"/>
          </p:cNvSpPr>
          <p:nvPr>
            <p:ph type="sldNum" sz="quarter" idx="4"/>
          </p:nvPr>
        </p:nvSpPr>
        <p:spPr>
          <a:xfrm>
            <a:off x="3230563" y="6308727"/>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fld id="{F1D4BB26-3D70-4E1B-BB71-22F3E5D0F568}" type="slidenum">
              <a:rPr lang="en-US" altLang="zh-TW"/>
              <a:pPr/>
              <a:t>‹#›</a:t>
            </a:fld>
            <a:endParaRPr lang="en-US" altLang="zh-TW"/>
          </a:p>
        </p:txBody>
      </p:sp>
    </p:spTree>
    <p:extLst>
      <p:ext uri="{BB962C8B-B14F-4D97-AF65-F5344CB8AC3E}">
        <p14:creationId xmlns:p14="http://schemas.microsoft.com/office/powerpoint/2010/main" val="565046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rtl="0" eaLnBrk="1" fontAlgn="base" hangingPunct="1">
        <a:spcBef>
          <a:spcPct val="0"/>
        </a:spcBef>
        <a:spcAft>
          <a:spcPct val="0"/>
        </a:spcAft>
        <a:defRPr sz="3000" kern="1200">
          <a:solidFill>
            <a:srgbClr val="638CAE"/>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rotWithShape="1">
          <a:blip r:embed="rId3"/>
          <a:srcRect l="12602" r="12557" b="295"/>
          <a:stretch/>
        </p:blipFill>
        <p:spPr>
          <a:xfrm>
            <a:off x="0" y="12364"/>
            <a:ext cx="9144000" cy="6850334"/>
          </a:xfrm>
          <a:prstGeom prst="rect">
            <a:avLst/>
          </a:prstGeom>
        </p:spPr>
      </p:pic>
      <p:sp>
        <p:nvSpPr>
          <p:cNvPr id="10" name="標題 9"/>
          <p:cNvSpPr>
            <a:spLocks noGrp="1"/>
          </p:cNvSpPr>
          <p:nvPr>
            <p:ph type="ctrTitle"/>
          </p:nvPr>
        </p:nvSpPr>
        <p:spPr>
          <a:xfrm>
            <a:off x="-114300" y="2683589"/>
            <a:ext cx="9258300" cy="490199"/>
          </a:xfrm>
        </p:spPr>
        <p:txBody>
          <a:bodyPr/>
          <a:lstStyle/>
          <a:p>
            <a:pPr algn="ctr">
              <a:lnSpc>
                <a:spcPts val="3000"/>
              </a:lnSpc>
            </a:pPr>
            <a:r>
              <a:rPr lang="zh-TW" altLang="en-US" sz="3600" b="1" dirty="0">
                <a:solidFill>
                  <a:srgbClr val="FF0000"/>
                </a:solidFill>
              </a:rPr>
              <a:t>優秀運動選手學業學習 </a:t>
            </a:r>
            <a:r>
              <a:rPr lang="en-US" altLang="zh-TW" sz="3600" b="1" dirty="0">
                <a:solidFill>
                  <a:srgbClr val="FF0000"/>
                </a:solidFill>
              </a:rPr>
              <a:t>E </a:t>
            </a:r>
            <a:r>
              <a:rPr lang="zh-TW" altLang="en-US" sz="3600" b="1">
                <a:solidFill>
                  <a:srgbClr val="FF0000"/>
                </a:solidFill>
              </a:rPr>
              <a:t>化計畫</a:t>
            </a:r>
            <a:endParaRPr lang="zh-TW" altLang="en-US" sz="3600" dirty="0">
              <a:solidFill>
                <a:srgbClr val="FF0000"/>
              </a:solidFill>
            </a:endParaRPr>
          </a:p>
        </p:txBody>
      </p:sp>
      <p:sp>
        <p:nvSpPr>
          <p:cNvPr id="11" name="副標題 10"/>
          <p:cNvSpPr>
            <a:spLocks noGrp="1"/>
          </p:cNvSpPr>
          <p:nvPr>
            <p:ph type="subTitle" idx="1"/>
          </p:nvPr>
        </p:nvSpPr>
        <p:spPr>
          <a:xfrm>
            <a:off x="1283380" y="5119139"/>
            <a:ext cx="6858000" cy="794064"/>
          </a:xfrm>
        </p:spPr>
        <p:txBody>
          <a:bodyPr/>
          <a:lstStyle/>
          <a:p>
            <a:pPr algn="ct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授課講師：何仁育</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7" name="標題 9"/>
          <p:cNvSpPr txBox="1">
            <a:spLocks/>
          </p:cNvSpPr>
          <p:nvPr/>
        </p:nvSpPr>
        <p:spPr bwMode="auto">
          <a:xfrm>
            <a:off x="1143000" y="3708674"/>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rtl="0" eaLnBrk="1" fontAlgn="base" hangingPunct="1">
              <a:spcBef>
                <a:spcPct val="0"/>
              </a:spcBef>
              <a:spcAft>
                <a:spcPct val="0"/>
              </a:spcAft>
              <a:defRPr sz="3000" kern="1200">
                <a:solidFill>
                  <a:schemeClr val="accent2">
                    <a:lumMod val="75000"/>
                  </a:schemeClr>
                </a:solidFill>
                <a:latin typeface="Arial" charset="0"/>
                <a:ea typeface="+mj-ea"/>
                <a:cs typeface="+mj-cs"/>
              </a:defRPr>
            </a:lvl1pPr>
            <a:lvl2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2pPr>
            <a:lvl3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3pPr>
            <a:lvl4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4pPr>
            <a:lvl5pPr algn="l" rtl="0" eaLnBrk="1" fontAlgn="base" hangingPunct="1">
              <a:spcBef>
                <a:spcPct val="0"/>
              </a:spcBef>
              <a:spcAft>
                <a:spcPct val="0"/>
              </a:spcAft>
              <a:defRPr sz="3000">
                <a:solidFill>
                  <a:srgbClr val="638CAE"/>
                </a:solidFill>
                <a:latin typeface="Arial" charset="0"/>
                <a:ea typeface="標楷體" pitchFamily="65" charset="-120"/>
                <a:cs typeface="Times New Roman" pitchFamily="18" charset="0"/>
              </a:defRPr>
            </a:lvl5pPr>
            <a:lvl6pPr marL="3429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6pPr>
            <a:lvl7pPr marL="6858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7pPr>
            <a:lvl8pPr marL="10287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8pPr>
            <a:lvl9pPr marL="1371600" algn="l" rtl="0" eaLnBrk="1" fontAlgn="base" hangingPunct="1">
              <a:spcBef>
                <a:spcPct val="0"/>
              </a:spcBef>
              <a:spcAft>
                <a:spcPct val="0"/>
              </a:spcAft>
              <a:defRPr sz="3000">
                <a:solidFill>
                  <a:srgbClr val="638CAE"/>
                </a:solidFill>
                <a:latin typeface="Times New Roman" pitchFamily="18" charset="0"/>
                <a:ea typeface="標楷體" pitchFamily="65" charset="-120"/>
                <a:cs typeface="Times New Roman" pitchFamily="18" charset="0"/>
              </a:defRPr>
            </a:lvl9pPr>
          </a:lstStyle>
          <a:p>
            <a:pPr algn="ctr"/>
            <a:r>
              <a:rPr lang="zh-TW" altLang="en-US"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課程名</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稱</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訓練的原則</a:t>
            </a:r>
            <a:r>
              <a:rPr lang="en-US" altLang="zh-TW" sz="3600" b="1" smtClean="0">
                <a:solidFill>
                  <a:schemeClr val="tx1">
                    <a:lumMod val="65000"/>
                    <a:lumOff val="35000"/>
                  </a:schemeClr>
                </a:solidFill>
                <a:latin typeface="微軟正黑體" panose="020B0604030504040204" pitchFamily="34" charset="-120"/>
                <a:ea typeface="微軟正黑體" panose="020B0604030504040204" pitchFamily="34" charset="-120"/>
              </a:rPr>
              <a:t> </a:t>
            </a:r>
          </a:p>
          <a:p>
            <a:pPr algn="ctr"/>
            <a:r>
              <a:rPr lang="en-US" altLang="zh-TW" sz="36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36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943124" y="6241143"/>
            <a:ext cx="943428" cy="616857"/>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36669206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07058"/>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2\圖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45" y="1802921"/>
            <a:ext cx="4105551" cy="3943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工作站\藝軒\jpg\02\圖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796" y="1802921"/>
            <a:ext cx="4702438" cy="39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531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07058"/>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289859"/>
            <a:ext cx="8229600" cy="54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對於年輕的運動員可以採</a:t>
            </a:r>
            <a:r>
              <a:rPr lang="en-US" altLang="zh-TW" sz="2800" dirty="0"/>
              <a:t>2:1</a:t>
            </a:r>
            <a:r>
              <a:rPr lang="zh-TW" altLang="zh-TW" sz="2800" dirty="0"/>
              <a:t>訓練負荷模式，在兩個漸增訓練負荷的小週期後進行一個促進恢復的小週期</a:t>
            </a:r>
            <a:r>
              <a:rPr lang="zh-TW" altLang="en-US" sz="2800" dirty="0" smtClean="0"/>
              <a:t>。</a:t>
            </a:r>
            <a:endParaRPr lang="en-US" altLang="zh-TW" sz="2800" b="1" dirty="0" smtClean="0"/>
          </a:p>
        </p:txBody>
      </p:sp>
      <p:pic>
        <p:nvPicPr>
          <p:cNvPr id="8" name="Picture 2" descr="D:\工作站\藝軒\jpg\02\圖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627" y="2501660"/>
            <a:ext cx="4347433" cy="385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629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07058"/>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289859"/>
            <a:ext cx="8229600" cy="54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部分學者</a:t>
            </a:r>
            <a:r>
              <a:rPr lang="zh-TW" altLang="zh-TW" sz="2800" dirty="0" smtClean="0"/>
              <a:t>指出</a:t>
            </a:r>
            <a:r>
              <a:rPr lang="zh-TW" altLang="en-US" sz="2800" dirty="0" smtClean="0"/>
              <a:t>，</a:t>
            </a:r>
            <a:r>
              <a:rPr lang="zh-TW" altLang="zh-TW" sz="2800" dirty="0" smtClean="0"/>
              <a:t>典型</a:t>
            </a:r>
            <a:r>
              <a:rPr lang="zh-TW" altLang="zh-TW" sz="2800" dirty="0"/>
              <a:t>階段式訓練負荷有些潛在的缺點 → 在小週期的每一個訓練</a:t>
            </a:r>
            <a:r>
              <a:rPr lang="zh-TW" altLang="zh-TW" sz="2800" dirty="0" smtClean="0"/>
              <a:t>日</a:t>
            </a:r>
            <a:r>
              <a:rPr lang="zh-TW" altLang="en-US" sz="2800" dirty="0" smtClean="0"/>
              <a:t>中，</a:t>
            </a:r>
            <a:r>
              <a:rPr lang="zh-TW" altLang="zh-TW" sz="2800" dirty="0" smtClean="0"/>
              <a:t>都</a:t>
            </a:r>
            <a:r>
              <a:rPr lang="zh-TW" altLang="zh-TW" sz="2800" dirty="0"/>
              <a:t>採用相同的訓練負荷</a:t>
            </a:r>
            <a:r>
              <a:rPr lang="zh-TW" altLang="zh-TW" sz="2800" dirty="0" smtClean="0"/>
              <a:t>模式</a:t>
            </a:r>
            <a:r>
              <a:rPr lang="zh-TW" altLang="en-US" sz="2800" dirty="0" smtClean="0"/>
              <a:t>。</a:t>
            </a:r>
            <a:endParaRPr lang="en-US" altLang="zh-TW" sz="2800" dirty="0" smtClean="0"/>
          </a:p>
          <a:p>
            <a:pPr>
              <a:buFont typeface="Wingdings" panose="05000000000000000000" pitchFamily="2" charset="2"/>
              <a:buChar char="Ø"/>
            </a:pPr>
            <a:r>
              <a:rPr lang="zh-TW" altLang="zh-TW" sz="2800" dirty="0"/>
              <a:t>部分研究建議在小週期階段中應該運用更多的訓練變化來促進更良好的適應刺激</a:t>
            </a:r>
            <a:r>
              <a:rPr lang="en-US" altLang="zh-TW" sz="2800" dirty="0"/>
              <a:t> (</a:t>
            </a:r>
            <a:r>
              <a:rPr lang="zh-TW" altLang="zh-TW" sz="2800" dirty="0"/>
              <a:t>圖</a:t>
            </a:r>
            <a:r>
              <a:rPr lang="en-US" altLang="zh-TW" sz="2800" dirty="0"/>
              <a:t>2.8)</a:t>
            </a:r>
            <a:endParaRPr lang="en-US" altLang="zh-TW" sz="2800" b="1" dirty="0" smtClean="0"/>
          </a:p>
        </p:txBody>
      </p:sp>
      <p:pic>
        <p:nvPicPr>
          <p:cNvPr id="7" name="Picture 2" descr="D:\工作站\藝軒\jpg\02\圖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19" y="3743864"/>
            <a:ext cx="8324850" cy="25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527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7442"/>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449238"/>
            <a:ext cx="8229600" cy="43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另一個階</a:t>
            </a:r>
            <a:r>
              <a:rPr lang="zh-TW" altLang="en-US" sz="2800" dirty="0" smtClean="0"/>
              <a:t>梯</a:t>
            </a:r>
            <a:r>
              <a:rPr lang="zh-TW" altLang="zh-TW" sz="2800" dirty="0" smtClean="0"/>
              <a:t>式</a:t>
            </a:r>
            <a:r>
              <a:rPr lang="zh-TW" altLang="zh-TW" sz="2800" dirty="0"/>
              <a:t>訓練負荷模式的變化是整合式小週期階段模式</a:t>
            </a:r>
            <a:r>
              <a:rPr lang="zh-TW" altLang="zh-TW" sz="2800" dirty="0" smtClean="0"/>
              <a:t>。</a:t>
            </a:r>
            <a:endParaRPr lang="en-US" altLang="zh-TW" sz="2800" dirty="0" smtClean="0"/>
          </a:p>
          <a:p>
            <a:pPr>
              <a:buFont typeface="Wingdings" panose="05000000000000000000" pitchFamily="2" charset="2"/>
              <a:buChar char="Ø"/>
            </a:pPr>
            <a:r>
              <a:rPr lang="zh-TW" altLang="zh-TW" sz="2800" dirty="0"/>
              <a:t>在此模式中，訓練期中的每一個小週期階段或每一個星期都分配進行與運動表現有關的</a:t>
            </a:r>
            <a:r>
              <a:rPr lang="zh-TW" altLang="zh-TW" sz="2800" dirty="0" smtClean="0"/>
              <a:t>訓練</a:t>
            </a:r>
            <a:r>
              <a:rPr lang="en-US" altLang="zh-TW" sz="2800" dirty="0" smtClean="0"/>
              <a:t> (</a:t>
            </a:r>
            <a:r>
              <a:rPr lang="zh-TW" altLang="zh-TW" sz="2800" dirty="0" smtClean="0"/>
              <a:t>例如</a:t>
            </a:r>
            <a:r>
              <a:rPr lang="zh-TW" altLang="zh-TW" sz="2800" dirty="0"/>
              <a:t>肌耐力、最大肌力、爆發力</a:t>
            </a:r>
            <a:r>
              <a:rPr lang="en-US" altLang="zh-TW" sz="2800" dirty="0"/>
              <a:t>)</a:t>
            </a:r>
            <a:r>
              <a:rPr lang="zh-TW" altLang="zh-TW" sz="2800" dirty="0"/>
              <a:t>。在每一個訓練期的前三個星期，訓練量與強度會逐漸增加，而在下一個訓練期開始前，會降低第四個星期的訓練</a:t>
            </a:r>
            <a:r>
              <a:rPr lang="zh-TW" altLang="zh-TW" sz="2800" dirty="0" smtClean="0"/>
              <a:t>負荷</a:t>
            </a:r>
            <a:r>
              <a:rPr lang="en-US" altLang="zh-TW" sz="2800" dirty="0" smtClean="0"/>
              <a:t> (</a:t>
            </a:r>
            <a:r>
              <a:rPr lang="zh-TW" altLang="zh-TW" sz="2800" dirty="0"/>
              <a:t>圖</a:t>
            </a:r>
            <a:r>
              <a:rPr lang="en-US" altLang="zh-TW" sz="2800" dirty="0"/>
              <a:t>2.9</a:t>
            </a:r>
            <a:r>
              <a:rPr lang="en-US" altLang="zh-TW" sz="2800" dirty="0" smtClean="0"/>
              <a:t>)</a:t>
            </a:r>
          </a:p>
          <a:p>
            <a:pPr>
              <a:buFont typeface="Wingdings" panose="05000000000000000000" pitchFamily="2" charset="2"/>
              <a:buChar char="Ø"/>
            </a:pPr>
            <a:r>
              <a:rPr lang="zh-TW" altLang="zh-TW" sz="2800" dirty="0"/>
              <a:t>這個模式被認為可以整合訓練的效果，而增加長期的適應現象。</a:t>
            </a:r>
            <a:endParaRPr lang="en-US" altLang="zh-TW" sz="2800" b="1" dirty="0" smtClean="0"/>
          </a:p>
        </p:txBody>
      </p:sp>
    </p:spTree>
    <p:extLst>
      <p:ext uri="{BB962C8B-B14F-4D97-AF65-F5344CB8AC3E}">
        <p14:creationId xmlns:p14="http://schemas.microsoft.com/office/powerpoint/2010/main" val="870943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62333"/>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7" name="Picture 2" descr="D:\工作站\藝軒\jpg\02\圖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99890"/>
            <a:ext cx="832485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929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65211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集中式訓練負荷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940943"/>
            <a:ext cx="8229600" cy="405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短期的超負荷訓練通常被歸類為集中式訓練負荷或過度努力。如果採用適當的恢復期負荷，運動員通常可以在短時間從此類型的訓練負荷中恢復</a:t>
            </a:r>
            <a:r>
              <a:rPr lang="zh-TW" altLang="zh-TW" sz="2800" dirty="0" smtClean="0"/>
              <a:t>。</a:t>
            </a:r>
            <a:endParaRPr lang="en-US" altLang="zh-TW" sz="2800" dirty="0" smtClean="0"/>
          </a:p>
          <a:p>
            <a:pPr>
              <a:buFont typeface="Wingdings" panose="05000000000000000000" pitchFamily="2" charset="2"/>
              <a:buChar char="Ø"/>
            </a:pPr>
            <a:r>
              <a:rPr lang="zh-TW" altLang="zh-TW" sz="2800" dirty="0"/>
              <a:t>集中式訓練負荷階段的訓練量與持續時間愈高，排除疲勞而提升運動表現所需要的時間就愈</a:t>
            </a:r>
            <a:r>
              <a:rPr lang="zh-TW" altLang="zh-TW" sz="2800" dirty="0" smtClean="0"/>
              <a:t>長</a:t>
            </a:r>
            <a:r>
              <a:rPr lang="zh-TW" altLang="en-US" sz="2800" dirty="0" smtClean="0"/>
              <a:t>。</a:t>
            </a:r>
            <a:endParaRPr lang="en-US" altLang="zh-TW" sz="2800" dirty="0" smtClean="0"/>
          </a:p>
          <a:p>
            <a:pPr>
              <a:buFont typeface="Wingdings" panose="05000000000000000000" pitchFamily="2" charset="2"/>
              <a:buChar char="Ø"/>
            </a:pPr>
            <a:r>
              <a:rPr lang="zh-TW" altLang="zh-TW" sz="2800" dirty="0"/>
              <a:t>學者認為，運動表現的提升會出現在集中式訓練負荷階段結束後的</a:t>
            </a:r>
            <a:r>
              <a:rPr lang="en-US" altLang="zh-TW" sz="2800" dirty="0"/>
              <a:t>4-12</a:t>
            </a:r>
            <a:r>
              <a:rPr lang="zh-TW" altLang="zh-TW" sz="2800" dirty="0"/>
              <a:t>個星期</a:t>
            </a:r>
            <a:r>
              <a:rPr lang="en-US" altLang="zh-TW" sz="2800" dirty="0"/>
              <a:t>(</a:t>
            </a:r>
            <a:r>
              <a:rPr lang="zh-TW" altLang="zh-TW" sz="2800" dirty="0"/>
              <a:t>圖</a:t>
            </a:r>
            <a:r>
              <a:rPr lang="en-US" altLang="zh-TW" sz="2800" dirty="0"/>
              <a:t>2.10)</a:t>
            </a:r>
            <a:endParaRPr lang="en-US" altLang="zh-TW" sz="2800" b="1" dirty="0" smtClean="0"/>
          </a:p>
        </p:txBody>
      </p:sp>
    </p:spTree>
    <p:extLst>
      <p:ext uri="{BB962C8B-B14F-4D97-AF65-F5344CB8AC3E}">
        <p14:creationId xmlns:p14="http://schemas.microsoft.com/office/powerpoint/2010/main" val="237126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84696"/>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集中式訓練負荷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16</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2\圖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0751"/>
            <a:ext cx="8540750" cy="42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0445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45080"/>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成對順序訓練</a:t>
            </a:r>
            <a:r>
              <a:rPr lang="zh-TW" altLang="en-US" sz="4000" b="1" dirty="0" smtClean="0">
                <a:latin typeface="微軟正黑體" panose="020B0604030504040204" pitchFamily="34" charset="-120"/>
                <a:ea typeface="微軟正黑體" panose="020B0604030504040204" pitchFamily="34" charset="-120"/>
              </a:rPr>
              <a:t>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785667"/>
            <a:ext cx="8229600" cy="438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這種訓練負荷模式是在集中式訓練負荷與過度努力階段</a:t>
            </a:r>
            <a:r>
              <a:rPr lang="zh-TW" altLang="zh-TW" sz="2800" dirty="0" smtClean="0"/>
              <a:t>後</a:t>
            </a:r>
            <a:r>
              <a:rPr lang="zh-TW" altLang="en-US" sz="2800" dirty="0" smtClean="0"/>
              <a:t>，</a:t>
            </a:r>
            <a:r>
              <a:rPr lang="zh-TW" altLang="zh-TW" sz="2800" dirty="0" smtClean="0"/>
              <a:t>接著</a:t>
            </a:r>
            <a:r>
              <a:rPr lang="zh-TW" altLang="zh-TW" sz="2800" dirty="0"/>
              <a:t>進行恢復階段</a:t>
            </a:r>
            <a:r>
              <a:rPr lang="zh-TW" altLang="en-US" sz="2800" dirty="0" smtClean="0"/>
              <a:t>。</a:t>
            </a:r>
            <a:endParaRPr lang="en-US" altLang="zh-TW" sz="2800" dirty="0" smtClean="0"/>
          </a:p>
          <a:p>
            <a:pPr>
              <a:buFont typeface="Wingdings" panose="05000000000000000000" pitchFamily="2" charset="2"/>
              <a:buChar char="Ø"/>
            </a:pPr>
            <a:r>
              <a:rPr lang="zh-TW" altLang="zh-TW" sz="2800" dirty="0"/>
              <a:t>最普遍的方式是採用四個小週期階段組成一個訓練期的方式，在這些訓練期中有一個主要的訓練重點而其餘部分則為維持性的訓練負荷</a:t>
            </a:r>
            <a:r>
              <a:rPr lang="zh-TW" altLang="zh-TW" sz="2800" dirty="0" smtClean="0"/>
              <a:t>。</a:t>
            </a:r>
            <a:endParaRPr lang="en-US" altLang="zh-TW" sz="2800" dirty="0" smtClean="0"/>
          </a:p>
          <a:p>
            <a:pPr>
              <a:buFont typeface="Wingdings" panose="05000000000000000000" pitchFamily="2" charset="2"/>
              <a:buChar char="Ø"/>
            </a:pPr>
            <a:r>
              <a:rPr lang="zh-TW" altLang="zh-TW" sz="2800" dirty="0"/>
              <a:t>這個訓練負荷模式將導致超補償效應而使運動表現</a:t>
            </a:r>
            <a:r>
              <a:rPr lang="zh-TW" altLang="zh-TW" sz="2800" dirty="0" smtClean="0"/>
              <a:t>提升</a:t>
            </a:r>
            <a:r>
              <a:rPr lang="zh-TW" altLang="en-US" sz="2800" dirty="0"/>
              <a:t>。</a:t>
            </a:r>
            <a:r>
              <a:rPr lang="zh-TW" altLang="zh-TW" sz="2800" dirty="0" smtClean="0"/>
              <a:t>通常</a:t>
            </a:r>
            <a:r>
              <a:rPr lang="zh-TW" altLang="zh-TW" sz="2800" dirty="0"/>
              <a:t>僅</a:t>
            </a:r>
            <a:r>
              <a:rPr lang="zh-TW" altLang="zh-TW" sz="2800" dirty="0" smtClean="0"/>
              <a:t>建議優秀</a:t>
            </a:r>
            <a:r>
              <a:rPr lang="zh-TW" altLang="zh-TW" sz="2800" dirty="0"/>
              <a:t>運動員採用此訓練負荷模式。</a:t>
            </a:r>
            <a:endParaRPr lang="en-US" altLang="zh-TW" sz="2800" b="1" dirty="0" smtClean="0"/>
          </a:p>
        </p:txBody>
      </p:sp>
    </p:spTree>
    <p:extLst>
      <p:ext uri="{BB962C8B-B14F-4D97-AF65-F5344CB8AC3E}">
        <p14:creationId xmlns:p14="http://schemas.microsoft.com/office/powerpoint/2010/main" val="20383528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8980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平台式訓練負荷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440611"/>
            <a:ext cx="82296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此模式是由數個相似訓練負荷的小週期與恢復期組成訓練</a:t>
            </a:r>
            <a:r>
              <a:rPr lang="zh-TW" altLang="zh-TW" sz="2800" dirty="0" smtClean="0"/>
              <a:t>期</a:t>
            </a:r>
            <a:r>
              <a:rPr lang="en-US" altLang="zh-TW" sz="2800" dirty="0" smtClean="0"/>
              <a:t> (</a:t>
            </a:r>
            <a:r>
              <a:rPr lang="zh-TW" altLang="zh-TW" sz="2800" dirty="0"/>
              <a:t>如圖</a:t>
            </a:r>
            <a:r>
              <a:rPr lang="en-US" altLang="zh-TW" sz="2800" dirty="0"/>
              <a:t>2.11)</a:t>
            </a:r>
            <a:r>
              <a:rPr lang="zh-TW" altLang="en-US" sz="2800" dirty="0" smtClean="0"/>
              <a:t>。</a:t>
            </a:r>
            <a:endParaRPr lang="en-US" altLang="zh-TW" sz="2800" dirty="0" smtClean="0"/>
          </a:p>
          <a:p>
            <a:pPr>
              <a:buFont typeface="Wingdings" panose="05000000000000000000" pitchFamily="2" charset="2"/>
              <a:buChar char="Ø"/>
            </a:pPr>
            <a:r>
              <a:rPr lang="zh-TW" altLang="zh-TW" sz="2800" dirty="0"/>
              <a:t>前三個小週期透過高訓練量與高強度產生高度生理上的要求，再接續一個無訓練負荷的小</a:t>
            </a:r>
            <a:r>
              <a:rPr lang="zh-TW" altLang="zh-TW" sz="2800" dirty="0" smtClean="0"/>
              <a:t>週期</a:t>
            </a:r>
            <a:r>
              <a:rPr lang="zh-TW" altLang="en-US" sz="2800" dirty="0" smtClean="0"/>
              <a:t>。</a:t>
            </a:r>
            <a:endParaRPr lang="en-US" altLang="zh-TW" sz="2800" dirty="0" smtClean="0"/>
          </a:p>
          <a:p>
            <a:pPr>
              <a:buFont typeface="Wingdings" panose="05000000000000000000" pitchFamily="2" charset="2"/>
              <a:buChar char="Ø"/>
            </a:pPr>
            <a:r>
              <a:rPr lang="zh-TW" altLang="zh-TW" sz="2800" dirty="0"/>
              <a:t>無訓練負荷階段的時間長短是依據整體的訓練負荷</a:t>
            </a:r>
            <a:r>
              <a:rPr lang="zh-TW" altLang="zh-TW" sz="2800" dirty="0" smtClean="0"/>
              <a:t>。</a:t>
            </a:r>
            <a:endParaRPr lang="en-US" altLang="zh-TW" sz="2800" dirty="0" smtClean="0"/>
          </a:p>
          <a:p>
            <a:pPr>
              <a:buFont typeface="Wingdings" panose="05000000000000000000" pitchFamily="2" charset="2"/>
              <a:buChar char="Ø"/>
            </a:pPr>
            <a:r>
              <a:rPr lang="zh-TW" altLang="zh-TW" sz="2800" dirty="0" smtClean="0"/>
              <a:t>此</a:t>
            </a:r>
            <a:r>
              <a:rPr lang="zh-TW" altLang="zh-TW" sz="2800" dirty="0"/>
              <a:t>模式僅適用於優秀、資深、受過高度訓練之</a:t>
            </a:r>
            <a:r>
              <a:rPr lang="zh-TW" altLang="zh-TW" sz="2800" dirty="0" smtClean="0"/>
              <a:t>運動員</a:t>
            </a:r>
            <a:r>
              <a:rPr lang="zh-TW" altLang="en-US" sz="2800" dirty="0" smtClean="0"/>
              <a:t>，</a:t>
            </a:r>
            <a:r>
              <a:rPr lang="zh-TW" altLang="zh-TW" sz="2800" dirty="0"/>
              <a:t>因為他們才可以耐受此類高訓練量與訓練強度的</a:t>
            </a:r>
            <a:r>
              <a:rPr lang="zh-TW" altLang="zh-TW" sz="2800" dirty="0" smtClean="0"/>
              <a:t>負荷</a:t>
            </a:r>
            <a:r>
              <a:rPr lang="zh-TW" altLang="en-US" sz="2800" dirty="0" smtClean="0"/>
              <a:t>。</a:t>
            </a:r>
            <a:endParaRPr lang="en-US" altLang="zh-TW" sz="2800" b="1" dirty="0" smtClean="0"/>
          </a:p>
        </p:txBody>
      </p:sp>
    </p:spTree>
    <p:extLst>
      <p:ext uri="{BB962C8B-B14F-4D97-AF65-F5344CB8AC3E}">
        <p14:creationId xmlns:p14="http://schemas.microsoft.com/office/powerpoint/2010/main" val="33813368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8980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平台式訓練負荷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2\圖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78635"/>
            <a:ext cx="6927850" cy="461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5542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458918" y="1108788"/>
            <a:ext cx="8229600" cy="4525963"/>
          </a:xfrm>
        </p:spPr>
        <p:txBody>
          <a:bodyPr/>
          <a:lstStyle/>
          <a:p>
            <a:pPr>
              <a:buFont typeface="Wingdings" panose="05000000000000000000" pitchFamily="2" charset="2"/>
              <a:buChar char="l"/>
            </a:pPr>
            <a:r>
              <a:rPr lang="zh-TW" altLang="en-US" sz="3200" b="1" dirty="0" smtClean="0">
                <a:solidFill>
                  <a:schemeClr val="tx1">
                    <a:lumMod val="65000"/>
                    <a:lumOff val="35000"/>
                  </a:schemeClr>
                </a:solidFill>
              </a:rPr>
              <a:t>漸增負荷</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標準訓練負荷</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超量訓練負荷</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階梯式訓練負荷</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集中式訓練負荷</a:t>
            </a:r>
            <a:endParaRPr lang="en-US" altLang="zh-TW" sz="3200" b="1" dirty="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成對順序訓練負荷模式</a:t>
            </a:r>
            <a:endParaRPr lang="en-US" altLang="zh-TW" sz="3200" b="1" dirty="0" smtClean="0">
              <a:solidFill>
                <a:schemeClr val="tx1">
                  <a:lumMod val="65000"/>
                  <a:lumOff val="35000"/>
                </a:schemeClr>
              </a:solidFill>
            </a:endParaRPr>
          </a:p>
          <a:p>
            <a:pPr lvl="2">
              <a:buFont typeface="Wingdings" panose="05000000000000000000" pitchFamily="2" charset="2"/>
              <a:buChar char="ü"/>
            </a:pPr>
            <a:r>
              <a:rPr lang="zh-TW" altLang="en-US" sz="3200" b="1" dirty="0" smtClean="0">
                <a:solidFill>
                  <a:schemeClr val="tx1">
                    <a:lumMod val="65000"/>
                    <a:lumOff val="35000"/>
                  </a:schemeClr>
                </a:solidFill>
              </a:rPr>
              <a:t>平台式訓練負荷</a:t>
            </a:r>
            <a:endParaRPr lang="en-US" altLang="zh-TW" sz="3200" b="1" dirty="0" smtClean="0">
              <a:solidFill>
                <a:schemeClr val="tx1">
                  <a:lumMod val="65000"/>
                  <a:lumOff val="35000"/>
                </a:schemeClr>
              </a:solidFill>
            </a:endParaRPr>
          </a:p>
          <a:p>
            <a:pPr>
              <a:buFont typeface="Wingdings" panose="05000000000000000000" pitchFamily="2" charset="2"/>
              <a:buChar char="l"/>
            </a:pPr>
            <a:r>
              <a:rPr lang="zh-TW" altLang="en-US" sz="3200" b="1" dirty="0" smtClean="0">
                <a:solidFill>
                  <a:schemeClr val="tx1">
                    <a:lumMod val="65000"/>
                    <a:lumOff val="35000"/>
                  </a:schemeClr>
                </a:solidFill>
              </a:rPr>
              <a:t>訓練負荷的順序</a:t>
            </a:r>
            <a:endParaRPr lang="en-US" altLang="zh-TW" sz="3200" b="1" dirty="0" smtClean="0">
              <a:solidFill>
                <a:schemeClr val="tx1">
                  <a:lumMod val="65000"/>
                  <a:lumOff val="35000"/>
                </a:schemeClr>
              </a:solidFill>
            </a:endParaRPr>
          </a:p>
          <a:p>
            <a:pPr>
              <a:buFont typeface="Wingdings" panose="05000000000000000000" pitchFamily="2" charset="2"/>
              <a:buChar char="l"/>
            </a:pPr>
            <a:r>
              <a:rPr lang="zh-TW" altLang="en-US" sz="3200" b="1" dirty="0" smtClean="0">
                <a:solidFill>
                  <a:schemeClr val="tx1">
                    <a:lumMod val="65000"/>
                    <a:lumOff val="35000"/>
                  </a:schemeClr>
                </a:solidFill>
              </a:rPr>
              <a:t>主要觀念的摘要</a:t>
            </a:r>
            <a:endParaRPr lang="en-US" altLang="zh-TW" sz="3200" b="1" dirty="0" smtClean="0">
              <a:solidFill>
                <a:schemeClr val="tx1">
                  <a:lumMod val="65000"/>
                  <a:lumOff val="35000"/>
                </a:schemeClr>
              </a:solidFill>
            </a:endParaRPr>
          </a:p>
        </p:txBody>
      </p:sp>
      <p:sp>
        <p:nvSpPr>
          <p:cNvPr id="6" name="標題 5"/>
          <p:cNvSpPr>
            <a:spLocks noGrp="1"/>
          </p:cNvSpPr>
          <p:nvPr>
            <p:ph type="title"/>
          </p:nvPr>
        </p:nvSpPr>
        <p:spPr>
          <a:xfrm>
            <a:off x="458918" y="194922"/>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本講綱要</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60325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9491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平台式訓練負荷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190445"/>
            <a:ext cx="8229600" cy="15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en-US" sz="2800" dirty="0" smtClean="0"/>
              <a:t>平台式訓練負荷模式僅適用於訓練準備階段 </a:t>
            </a:r>
            <a:r>
              <a:rPr lang="en-US" altLang="zh-TW" sz="2800" dirty="0" smtClean="0"/>
              <a:t>(</a:t>
            </a:r>
            <a:r>
              <a:rPr lang="zh-TW" altLang="en-US" sz="2800" dirty="0" smtClean="0"/>
              <a:t>季前期</a:t>
            </a:r>
            <a:r>
              <a:rPr lang="en-US" altLang="zh-TW" sz="2800" dirty="0" smtClean="0"/>
              <a:t>) </a:t>
            </a:r>
            <a:r>
              <a:rPr lang="zh-TW" altLang="en-US" sz="2800" dirty="0" smtClean="0"/>
              <a:t>的中期。階梯式訓練負荷可與平台式訓練負荷結合來漸進的增加運動員的訓練負荷 </a:t>
            </a:r>
            <a:r>
              <a:rPr lang="en-US" altLang="zh-TW" sz="2800" dirty="0" smtClean="0"/>
              <a:t>(</a:t>
            </a:r>
            <a:r>
              <a:rPr lang="zh-TW" altLang="en-US" sz="2800" dirty="0" smtClean="0"/>
              <a:t>圖</a:t>
            </a:r>
            <a:r>
              <a:rPr lang="en-US" altLang="zh-TW" sz="2800" dirty="0" smtClean="0"/>
              <a:t>2.12)</a:t>
            </a:r>
            <a:endParaRPr lang="en-US" altLang="zh-TW" sz="2800" b="1" dirty="0" smtClean="0"/>
          </a:p>
        </p:txBody>
      </p:sp>
      <p:pic>
        <p:nvPicPr>
          <p:cNvPr id="5" name="Picture 2" descr="D:\工作站\藝軒\jpg\02\圖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62" y="2769079"/>
            <a:ext cx="8589963" cy="350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50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531345"/>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訓練負荷的順序</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820170"/>
            <a:ext cx="8229600" cy="41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週期性訓練最重要的層面之</a:t>
            </a:r>
            <a:r>
              <a:rPr lang="zh-TW" altLang="zh-TW" sz="2800" dirty="0" smtClean="0"/>
              <a:t>一是</a:t>
            </a:r>
            <a:r>
              <a:rPr lang="zh-TW" altLang="zh-TW" sz="2800" dirty="0"/>
              <a:t>訓練負荷的</a:t>
            </a:r>
            <a:r>
              <a:rPr lang="zh-TW" altLang="zh-TW" sz="2800" dirty="0" smtClean="0"/>
              <a:t>順序</a:t>
            </a:r>
            <a:r>
              <a:rPr lang="zh-TW" altLang="en-US" sz="2800" dirty="0" smtClean="0"/>
              <a:t>，</a:t>
            </a:r>
            <a:r>
              <a:rPr lang="zh-TW" altLang="zh-TW" sz="2800" dirty="0"/>
              <a:t>如果順序安排得當，每個訓練期或階段將增強下一個訓練階段</a:t>
            </a:r>
            <a:r>
              <a:rPr lang="zh-TW" altLang="en-US" sz="2800" dirty="0" smtClean="0"/>
              <a:t>。</a:t>
            </a:r>
            <a:endParaRPr lang="en-US" altLang="zh-TW" sz="2800" dirty="0" smtClean="0"/>
          </a:p>
          <a:p>
            <a:pPr>
              <a:buFont typeface="Wingdings" panose="05000000000000000000" pitchFamily="2" charset="2"/>
              <a:buChar char="Ø"/>
            </a:pPr>
            <a:r>
              <a:rPr lang="zh-TW" altLang="zh-TW" sz="2800" dirty="0"/>
              <a:t>舉例來</a:t>
            </a:r>
            <a:r>
              <a:rPr lang="zh-TW" altLang="zh-TW" sz="2800" dirty="0" smtClean="0"/>
              <a:t>說</a:t>
            </a:r>
            <a:r>
              <a:rPr lang="zh-TW" altLang="en-US" sz="2800" dirty="0" smtClean="0"/>
              <a:t>，</a:t>
            </a:r>
            <a:r>
              <a:rPr lang="zh-TW" altLang="zh-TW" sz="2800" dirty="0" smtClean="0"/>
              <a:t>在</a:t>
            </a:r>
            <a:r>
              <a:rPr lang="zh-TW" altLang="zh-TW" sz="2800" dirty="0"/>
              <a:t>中長距離耐力運動的自行車選手，可以藉由以下的訓練順序獲得最理想的表現：一般體能準備 → 肌力 → 速度 → 耐力</a:t>
            </a:r>
            <a:r>
              <a:rPr lang="en-US" altLang="zh-TW" sz="2800" dirty="0"/>
              <a:t> (</a:t>
            </a:r>
            <a:r>
              <a:rPr lang="zh-TW" altLang="zh-TW" sz="2800" dirty="0"/>
              <a:t>圖</a:t>
            </a:r>
            <a:r>
              <a:rPr lang="en-US" altLang="zh-TW" sz="2800" dirty="0"/>
              <a:t>2.13</a:t>
            </a:r>
            <a:r>
              <a:rPr lang="en-US" altLang="zh-TW" sz="2800" dirty="0" smtClean="0"/>
              <a:t>)</a:t>
            </a:r>
          </a:p>
        </p:txBody>
      </p:sp>
    </p:spTree>
    <p:extLst>
      <p:ext uri="{BB962C8B-B14F-4D97-AF65-F5344CB8AC3E}">
        <p14:creationId xmlns:p14="http://schemas.microsoft.com/office/powerpoint/2010/main" val="6207181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7443"/>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訓練負荷的順序</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22</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2\圖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00" y="1828799"/>
            <a:ext cx="8447088" cy="427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167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36454"/>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主要觀念的摘要</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656272"/>
            <a:ext cx="8229600" cy="44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運動員在進行專項運動訓練前應該先建立厚實的多元發展基礎，對於年輕運動員特別重要</a:t>
            </a:r>
            <a:r>
              <a:rPr lang="zh-TW" altLang="zh-TW" sz="2800" dirty="0" smtClean="0"/>
              <a:t>。</a:t>
            </a:r>
            <a:endParaRPr lang="en-US" altLang="zh-TW" sz="2800" dirty="0" smtClean="0"/>
          </a:p>
          <a:p>
            <a:pPr>
              <a:buFont typeface="Wingdings" panose="05000000000000000000" pitchFamily="2" charset="2"/>
              <a:buChar char="Ø"/>
            </a:pPr>
            <a:r>
              <a:rPr lang="zh-TW" altLang="zh-TW" sz="2800" dirty="0"/>
              <a:t>運動表現改善的關鍵是訓練計畫中的漸增負荷</a:t>
            </a:r>
            <a:r>
              <a:rPr lang="zh-TW" altLang="zh-TW" sz="2800" dirty="0" smtClean="0"/>
              <a:t>。</a:t>
            </a:r>
            <a:endParaRPr lang="en-US" altLang="zh-TW" sz="2800" dirty="0" smtClean="0"/>
          </a:p>
          <a:p>
            <a:pPr>
              <a:buFont typeface="Wingdings" panose="05000000000000000000" pitchFamily="2" charset="2"/>
              <a:buChar char="Ø"/>
            </a:pPr>
            <a:r>
              <a:rPr lang="zh-TW" altLang="zh-TW" sz="2800" dirty="0"/>
              <a:t>對於年輕運動員來說 → 簡單的訓練負荷模式配合些微的變化即可以產生極大的訓練效果</a:t>
            </a:r>
            <a:r>
              <a:rPr lang="zh-TW" altLang="zh-TW" sz="2800" dirty="0" smtClean="0"/>
              <a:t>。</a:t>
            </a:r>
            <a:endParaRPr lang="en-US" altLang="zh-TW" sz="2800" dirty="0" smtClean="0"/>
          </a:p>
          <a:p>
            <a:pPr>
              <a:buFont typeface="Wingdings" panose="05000000000000000000" pitchFamily="2" charset="2"/>
              <a:buChar char="Ø"/>
            </a:pPr>
            <a:r>
              <a:rPr lang="zh-TW" altLang="zh-TW" sz="2800" dirty="0"/>
              <a:t>對優秀運動員來說 → 需要大量變化且複雜的訓練負荷模式</a:t>
            </a:r>
            <a:r>
              <a:rPr lang="zh-TW" altLang="zh-TW" sz="2800" dirty="0" smtClean="0"/>
              <a:t>。</a:t>
            </a:r>
            <a:endParaRPr lang="en-US" altLang="zh-TW" sz="2800" dirty="0" smtClean="0"/>
          </a:p>
          <a:p>
            <a:pPr>
              <a:buFont typeface="Wingdings" panose="05000000000000000000" pitchFamily="2" charset="2"/>
              <a:buChar char="Ø"/>
            </a:pPr>
            <a:r>
              <a:rPr lang="zh-TW" altLang="zh-TW" sz="2800" dirty="0"/>
              <a:t>然而，不論運動員發展水準的高低，再生與恢復期都應該被包含在訓練計畫中</a:t>
            </a:r>
            <a:endParaRPr lang="en-US" altLang="zh-TW" sz="2800" b="1" dirty="0" smtClean="0"/>
          </a:p>
        </p:txBody>
      </p:sp>
    </p:spTree>
    <p:extLst>
      <p:ext uri="{BB962C8B-B14F-4D97-AF65-F5344CB8AC3E}">
        <p14:creationId xmlns:p14="http://schemas.microsoft.com/office/powerpoint/2010/main" val="7600530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745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漸增負荷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84750"/>
            <a:ext cx="8229600" cy="254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運動員</a:t>
            </a:r>
            <a:r>
              <a:rPr lang="zh-TW" altLang="zh-TW" sz="2800" dirty="0"/>
              <a:t>的運動表現日益提升 → 運動員耐受更高訓練負荷的能力明顯提升是最主要的</a:t>
            </a:r>
            <a:r>
              <a:rPr lang="zh-TW" altLang="zh-TW" sz="2800" dirty="0" smtClean="0"/>
              <a:t>原因</a:t>
            </a:r>
            <a:r>
              <a:rPr lang="en-US" altLang="zh-TW" sz="2800" dirty="0" smtClean="0"/>
              <a:t> (</a:t>
            </a:r>
            <a:r>
              <a:rPr lang="zh-TW" altLang="en-US" sz="2800" dirty="0" smtClean="0"/>
              <a:t>表</a:t>
            </a:r>
            <a:r>
              <a:rPr lang="en-US" altLang="zh-TW" sz="2800" dirty="0" smtClean="0"/>
              <a:t>2-3)</a:t>
            </a:r>
            <a:r>
              <a:rPr lang="zh-TW" altLang="zh-TW" sz="2800" dirty="0" smtClean="0"/>
              <a:t>。</a:t>
            </a:r>
            <a:endParaRPr lang="en-US" altLang="zh-TW" sz="2800" dirty="0" smtClean="0"/>
          </a:p>
          <a:p>
            <a:pPr>
              <a:buFont typeface="Wingdings" panose="05000000000000000000" pitchFamily="2" charset="2"/>
              <a:buChar char="Ø"/>
            </a:pPr>
            <a:r>
              <a:rPr lang="zh-TW" altLang="zh-TW" sz="2800" dirty="0"/>
              <a:t>從初學者到優秀運動員的過程，必須根據每位運動員的生理能力、心理特質與訓練耐受力逐漸的增加訓練負荷並且定期變化訓練的</a:t>
            </a:r>
            <a:r>
              <a:rPr lang="zh-TW" altLang="zh-TW" sz="2800" dirty="0" smtClean="0"/>
              <a:t>內容</a:t>
            </a:r>
            <a:r>
              <a:rPr lang="zh-TW" altLang="en-US" sz="2800" dirty="0" smtClean="0"/>
              <a:t>。</a:t>
            </a:r>
            <a:endParaRPr lang="en-US" altLang="zh-TW" sz="2800" b="1" dirty="0" smtClean="0"/>
          </a:p>
        </p:txBody>
      </p:sp>
      <p:pic>
        <p:nvPicPr>
          <p:cNvPr id="5" name="Picture 2" descr="D:\工作站\藝軒\jpg\02\表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69743"/>
            <a:ext cx="8229600" cy="277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248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745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漸增負荷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384749"/>
            <a:ext cx="8229600" cy="488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訓練</a:t>
            </a:r>
            <a:r>
              <a:rPr lang="zh-TW" altLang="zh-TW" sz="2800" dirty="0"/>
              <a:t>負荷是由訓練強度、持續時間與頻率所構成。訓練負荷大約可分成刺激性、維持</a:t>
            </a:r>
            <a:r>
              <a:rPr lang="zh-TW" altLang="zh-TW" sz="2800" dirty="0" smtClean="0"/>
              <a:t>性</a:t>
            </a:r>
            <a:r>
              <a:rPr lang="zh-TW" altLang="en-US" sz="2800" dirty="0" smtClean="0"/>
              <a:t>或</a:t>
            </a:r>
            <a:r>
              <a:rPr lang="zh-TW" altLang="zh-TW" sz="2800" dirty="0" smtClean="0"/>
              <a:t>停止</a:t>
            </a:r>
            <a:r>
              <a:rPr lang="zh-TW" altLang="zh-TW" sz="2800" dirty="0"/>
              <a:t>訓練</a:t>
            </a:r>
            <a:r>
              <a:rPr lang="zh-TW" altLang="zh-TW" sz="2800" dirty="0" smtClean="0"/>
              <a:t>。</a:t>
            </a:r>
            <a:endParaRPr lang="en-US" altLang="zh-TW" sz="2800" dirty="0" smtClean="0"/>
          </a:p>
          <a:p>
            <a:pPr lvl="2">
              <a:buFont typeface="Wingdings" panose="05000000000000000000" pitchFamily="2" charset="2"/>
              <a:buChar char="ü"/>
            </a:pPr>
            <a:r>
              <a:rPr lang="zh-TW" altLang="zh-TW" sz="2400" dirty="0" smtClean="0"/>
              <a:t>刺激性負荷</a:t>
            </a:r>
            <a:r>
              <a:rPr lang="zh-TW" altLang="zh-TW" sz="2400" dirty="0"/>
              <a:t>意指訓練負荷高於運動員平時的訓練</a:t>
            </a:r>
            <a:r>
              <a:rPr lang="zh-TW" altLang="zh-TW" sz="2400" dirty="0" smtClean="0"/>
              <a:t>負荷</a:t>
            </a:r>
            <a:endParaRPr lang="en-US" altLang="zh-TW" sz="2400" dirty="0" smtClean="0"/>
          </a:p>
          <a:p>
            <a:pPr lvl="2">
              <a:buFont typeface="Wingdings" panose="05000000000000000000" pitchFamily="2" charset="2"/>
              <a:buChar char="ü"/>
            </a:pPr>
            <a:r>
              <a:rPr lang="zh-TW" altLang="zh-TW" sz="2400" dirty="0"/>
              <a:t>停止</a:t>
            </a:r>
            <a:r>
              <a:rPr lang="zh-TW" altLang="zh-TW" sz="2400" dirty="0" smtClean="0"/>
              <a:t>訓練</a:t>
            </a:r>
            <a:r>
              <a:rPr lang="zh-TW" altLang="en-US" sz="2400" dirty="0" smtClean="0"/>
              <a:t>負荷</a:t>
            </a:r>
            <a:r>
              <a:rPr lang="zh-TW" altLang="zh-TW" sz="2400" dirty="0" smtClean="0"/>
              <a:t>意</a:t>
            </a:r>
            <a:r>
              <a:rPr lang="zh-TW" altLang="zh-TW" sz="2400" dirty="0"/>
              <a:t>指訓練負荷低於平時</a:t>
            </a:r>
            <a:r>
              <a:rPr lang="zh-TW" altLang="zh-TW" sz="2400" dirty="0" smtClean="0"/>
              <a:t>的</a:t>
            </a:r>
            <a:r>
              <a:rPr lang="zh-TW" altLang="en-US" sz="2400" dirty="0" smtClean="0"/>
              <a:t>訓練</a:t>
            </a:r>
            <a:r>
              <a:rPr lang="zh-TW" altLang="zh-TW" sz="2400" dirty="0" smtClean="0"/>
              <a:t>負荷</a:t>
            </a:r>
            <a:endParaRPr lang="en-US" altLang="zh-TW" sz="2400" dirty="0" smtClean="0"/>
          </a:p>
          <a:p>
            <a:pPr lvl="2">
              <a:buFont typeface="Wingdings" panose="05000000000000000000" pitchFamily="2" charset="2"/>
              <a:buChar char="ü"/>
            </a:pPr>
            <a:r>
              <a:rPr lang="zh-TW" altLang="zh-TW" sz="2400" dirty="0"/>
              <a:t>在這兩種訓練負荷之間的是維持性的負荷</a:t>
            </a:r>
            <a:endParaRPr lang="en-US" altLang="zh-TW" sz="2400" b="1" dirty="0"/>
          </a:p>
          <a:p>
            <a:pPr>
              <a:buFont typeface="Wingdings" panose="05000000000000000000" pitchFamily="2" charset="2"/>
              <a:buChar char="Ø"/>
            </a:pPr>
            <a:r>
              <a:rPr lang="zh-TW" altLang="zh-TW" sz="2800" dirty="0"/>
              <a:t>當運動員適應了刺激性負荷，這個負荷就變成維持性負荷，而先前維持性的負荷就變成停止訓練的負荷</a:t>
            </a:r>
            <a:r>
              <a:rPr lang="zh-TW" altLang="zh-TW" sz="2800" dirty="0" smtClean="0"/>
              <a:t>。</a:t>
            </a:r>
            <a:endParaRPr lang="en-US" altLang="zh-TW" sz="2800" dirty="0" smtClean="0"/>
          </a:p>
          <a:p>
            <a:pPr>
              <a:buFont typeface="Wingdings" panose="05000000000000000000" pitchFamily="2" charset="2"/>
              <a:buChar char="Ø"/>
            </a:pPr>
            <a:r>
              <a:rPr lang="zh-TW" altLang="zh-TW" sz="2800" dirty="0" smtClean="0"/>
              <a:t>因此</a:t>
            </a:r>
            <a:r>
              <a:rPr lang="zh-TW" altLang="zh-TW" sz="2800" dirty="0"/>
              <a:t>，訓練負荷的分類是動態的概念，隨著運動員的適應而</a:t>
            </a:r>
            <a:r>
              <a:rPr lang="zh-TW" altLang="zh-TW" sz="2800" dirty="0" smtClean="0"/>
              <a:t>變化</a:t>
            </a:r>
            <a:r>
              <a:rPr lang="zh-TW" altLang="en-US" sz="2800" dirty="0" smtClean="0"/>
              <a:t>。</a:t>
            </a:r>
            <a:endParaRPr lang="en-US" altLang="zh-TW" sz="2800" b="1" dirty="0" smtClean="0"/>
          </a:p>
        </p:txBody>
      </p:sp>
    </p:spTree>
    <p:extLst>
      <p:ext uri="{BB962C8B-B14F-4D97-AF65-F5344CB8AC3E}">
        <p14:creationId xmlns:p14="http://schemas.microsoft.com/office/powerpoint/2010/main" val="4968812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67451"/>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漸增負荷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751163"/>
            <a:ext cx="8229600" cy="452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smtClean="0"/>
              <a:t>教練</a:t>
            </a:r>
            <a:r>
              <a:rPr lang="zh-TW" altLang="en-US" sz="2800" dirty="0" smtClean="0"/>
              <a:t>在</a:t>
            </a:r>
            <a:r>
              <a:rPr lang="zh-TW" altLang="zh-TW" sz="2800" dirty="0" smtClean="0"/>
              <a:t>週期</a:t>
            </a:r>
            <a:r>
              <a:rPr lang="zh-TW" altLang="zh-TW" sz="2800" dirty="0"/>
              <a:t>性的訓練計畫中，必須注意訓練負荷運用的正確</a:t>
            </a:r>
            <a:r>
              <a:rPr lang="zh-TW" altLang="zh-TW" sz="2800" dirty="0" smtClean="0"/>
              <a:t>順序</a:t>
            </a:r>
            <a:r>
              <a:rPr lang="en-US" altLang="zh-TW" sz="2800" dirty="0" smtClean="0"/>
              <a:t> (</a:t>
            </a:r>
            <a:r>
              <a:rPr lang="zh-TW" altLang="zh-TW" sz="2800" dirty="0" smtClean="0"/>
              <a:t>逐漸</a:t>
            </a:r>
            <a:r>
              <a:rPr lang="zh-TW" altLang="en-US" sz="2800" dirty="0" smtClean="0"/>
              <a:t>地</a:t>
            </a:r>
            <a:r>
              <a:rPr lang="zh-TW" altLang="zh-TW" sz="2800" dirty="0" smtClean="0"/>
              <a:t>增加</a:t>
            </a:r>
            <a:r>
              <a:rPr lang="en-US" altLang="zh-TW" sz="2800" dirty="0" smtClean="0"/>
              <a:t>)</a:t>
            </a:r>
            <a:r>
              <a:rPr lang="zh-TW" altLang="en-US" sz="2800" dirty="0" smtClean="0"/>
              <a:t>。</a:t>
            </a:r>
            <a:endParaRPr lang="en-US" altLang="zh-TW" sz="2800" dirty="0" smtClean="0"/>
          </a:p>
          <a:p>
            <a:pPr>
              <a:buFont typeface="Wingdings" panose="05000000000000000000" pitchFamily="2" charset="2"/>
              <a:buChar char="Ø"/>
            </a:pPr>
            <a:r>
              <a:rPr lang="zh-TW" altLang="zh-TW" sz="2800" dirty="0"/>
              <a:t>恢復與適應所需要的時間與訓練負荷增加量</a:t>
            </a:r>
            <a:r>
              <a:rPr lang="zh-TW" altLang="zh-TW" sz="2800" dirty="0" smtClean="0"/>
              <a:t>成正比</a:t>
            </a:r>
            <a:r>
              <a:rPr lang="zh-TW" altLang="en-US" sz="2800" dirty="0" smtClean="0"/>
              <a:t>。</a:t>
            </a:r>
            <a:endParaRPr lang="en-US" altLang="zh-TW" sz="2800" dirty="0" smtClean="0"/>
          </a:p>
          <a:p>
            <a:pPr>
              <a:buFont typeface="Wingdings" panose="05000000000000000000" pitchFamily="2" charset="2"/>
              <a:buChar char="Ø"/>
            </a:pPr>
            <a:r>
              <a:rPr lang="zh-TW" altLang="zh-TW" sz="2800" dirty="0" smtClean="0"/>
              <a:t>漸進</a:t>
            </a:r>
            <a:r>
              <a:rPr lang="zh-TW" altLang="en-US" sz="2800" dirty="0" smtClean="0"/>
              <a:t>與</a:t>
            </a:r>
            <a:r>
              <a:rPr lang="zh-TW" altLang="zh-TW" sz="2800" dirty="0" smtClean="0"/>
              <a:t>系統性</a:t>
            </a:r>
            <a:r>
              <a:rPr lang="zh-TW" altLang="zh-TW" sz="2800" dirty="0"/>
              <a:t>的運用訓練負荷是週期性訓練的基礎，並且可以在訓練計畫的所有階段與小週期到四年大週期等各種運動訓練計畫中</a:t>
            </a:r>
            <a:r>
              <a:rPr lang="zh-TW" altLang="zh-TW" sz="2800" dirty="0" smtClean="0"/>
              <a:t>發現</a:t>
            </a:r>
            <a:r>
              <a:rPr lang="zh-TW" altLang="en-US" sz="2800" dirty="0" smtClean="0"/>
              <a:t>。</a:t>
            </a:r>
            <a:endParaRPr lang="en-US" altLang="zh-TW" sz="2800" dirty="0" smtClean="0"/>
          </a:p>
        </p:txBody>
      </p:sp>
    </p:spTree>
    <p:extLst>
      <p:ext uri="{BB962C8B-B14F-4D97-AF65-F5344CB8AC3E}">
        <p14:creationId xmlns:p14="http://schemas.microsoft.com/office/powerpoint/2010/main" val="2260892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76069"/>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標準訓練負荷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428302"/>
            <a:ext cx="8229600" cy="47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標準訓練負荷是在訓練的準備階段運用類似的訓練負荷與密度，運動表現的改善僅會發生在此</a:t>
            </a:r>
            <a:r>
              <a:rPr lang="zh-TW" altLang="zh-TW" sz="2800" dirty="0" smtClean="0"/>
              <a:t>階段的早期</a:t>
            </a:r>
            <a:r>
              <a:rPr lang="zh-TW" altLang="en-US" sz="2800" dirty="0" smtClean="0"/>
              <a:t>。</a:t>
            </a:r>
            <a:endParaRPr lang="en-US" altLang="zh-TW" sz="2800" dirty="0" smtClean="0"/>
          </a:p>
          <a:p>
            <a:pPr>
              <a:buFont typeface="Wingdings" panose="05000000000000000000" pitchFamily="2" charset="2"/>
              <a:buChar char="Ø"/>
            </a:pPr>
            <a:r>
              <a:rPr lang="zh-TW" altLang="en-US" sz="2800" dirty="0" smtClean="0"/>
              <a:t>轉換到</a:t>
            </a:r>
            <a:r>
              <a:rPr lang="zh-TW" altLang="zh-TW" sz="2800" dirty="0" smtClean="0"/>
              <a:t>競賽階段</a:t>
            </a:r>
            <a:r>
              <a:rPr lang="zh-TW" altLang="en-US" sz="2800" dirty="0" smtClean="0"/>
              <a:t>時</a:t>
            </a:r>
            <a:r>
              <a:rPr lang="zh-TW" altLang="zh-TW" sz="2800" dirty="0" smtClean="0"/>
              <a:t>，</a:t>
            </a:r>
            <a:r>
              <a:rPr lang="zh-TW" altLang="zh-TW" sz="2800" dirty="0"/>
              <a:t>若訓練刺激仍然相似則會使訓練負荷下降，運動表現會出現停滯的</a:t>
            </a:r>
            <a:r>
              <a:rPr lang="zh-TW" altLang="zh-TW" sz="2800" dirty="0" smtClean="0"/>
              <a:t>現象</a:t>
            </a:r>
            <a:r>
              <a:rPr lang="zh-TW" altLang="en-US" sz="2800" dirty="0" smtClean="0"/>
              <a:t>。</a:t>
            </a:r>
            <a:endParaRPr lang="en-US" altLang="zh-TW" sz="2800" dirty="0" smtClean="0"/>
          </a:p>
          <a:p>
            <a:pPr>
              <a:buFont typeface="Wingdings" panose="05000000000000000000" pitchFamily="2" charset="2"/>
              <a:buChar char="Ø"/>
            </a:pPr>
            <a:r>
              <a:rPr lang="zh-TW" altLang="en-US" sz="2800" dirty="0" smtClean="0"/>
              <a:t>專家</a:t>
            </a:r>
            <a:r>
              <a:rPr lang="zh-TW" altLang="zh-TW" sz="2800" dirty="0" smtClean="0"/>
              <a:t>建議</a:t>
            </a:r>
            <a:r>
              <a:rPr lang="zh-TW" altLang="en-US" sz="2800" dirty="0" smtClean="0"/>
              <a:t>，</a:t>
            </a:r>
            <a:r>
              <a:rPr lang="zh-TW" altLang="zh-TW" sz="2800" dirty="0" smtClean="0"/>
              <a:t>此</a:t>
            </a:r>
            <a:r>
              <a:rPr lang="zh-TW" altLang="zh-TW" sz="2800" dirty="0"/>
              <a:t>類型的訓練負荷不適用於大部分的訓練</a:t>
            </a:r>
            <a:r>
              <a:rPr lang="zh-TW" altLang="zh-TW" sz="2800" dirty="0" smtClean="0"/>
              <a:t>狀態</a:t>
            </a:r>
            <a:r>
              <a:rPr lang="zh-TW" altLang="en-US" sz="2800" dirty="0" smtClean="0"/>
              <a:t>。</a:t>
            </a:r>
            <a:endParaRPr lang="en-US" altLang="zh-TW" sz="2800" dirty="0" smtClean="0"/>
          </a:p>
          <a:p>
            <a:pPr>
              <a:buFont typeface="Wingdings" panose="05000000000000000000" pitchFamily="2" charset="2"/>
              <a:buChar char="Ø"/>
            </a:pPr>
            <a:r>
              <a:rPr lang="zh-TW" altLang="zh-TW" sz="2800" dirty="0"/>
              <a:t>對於長期性的運動表現</a:t>
            </a:r>
            <a:r>
              <a:rPr lang="zh-TW" altLang="zh-TW" sz="2800" dirty="0" smtClean="0"/>
              <a:t>改善</a:t>
            </a:r>
            <a:r>
              <a:rPr lang="zh-TW" altLang="en-US" sz="2800" dirty="0" smtClean="0"/>
              <a:t>，</a:t>
            </a:r>
            <a:r>
              <a:rPr lang="zh-TW" altLang="zh-TW" sz="2800" dirty="0" smtClean="0"/>
              <a:t>應該</a:t>
            </a:r>
            <a:r>
              <a:rPr lang="zh-TW" altLang="zh-TW" sz="2800" dirty="0"/>
              <a:t>策略性的運用 </a:t>
            </a:r>
            <a:r>
              <a:rPr lang="zh-TW" altLang="zh-TW" sz="2800" dirty="0" smtClean="0"/>
              <a:t>階</a:t>
            </a:r>
            <a:r>
              <a:rPr lang="zh-TW" altLang="en-US" sz="2800" dirty="0" smtClean="0"/>
              <a:t>梯</a:t>
            </a:r>
            <a:r>
              <a:rPr lang="zh-TW" altLang="zh-TW" sz="2800" dirty="0" smtClean="0"/>
              <a:t>式</a:t>
            </a:r>
            <a:r>
              <a:rPr lang="zh-TW" altLang="zh-TW" sz="2800" dirty="0"/>
              <a:t>訓練負荷、整合式小週期</a:t>
            </a:r>
            <a:r>
              <a:rPr lang="zh-TW" altLang="zh-TW" sz="2800" dirty="0" smtClean="0"/>
              <a:t>階段或成對</a:t>
            </a:r>
            <a:r>
              <a:rPr lang="zh-TW" altLang="zh-TW" sz="2800" dirty="0"/>
              <a:t>順序訓練</a:t>
            </a:r>
            <a:r>
              <a:rPr lang="zh-TW" altLang="zh-TW" sz="2800" dirty="0" smtClean="0"/>
              <a:t>負荷</a:t>
            </a:r>
            <a:r>
              <a:rPr lang="zh-TW" altLang="en-US" sz="2800" dirty="0" smtClean="0"/>
              <a:t>。</a:t>
            </a:r>
            <a:endParaRPr lang="en-US" altLang="zh-TW" sz="2800" b="1" dirty="0" smtClean="0"/>
          </a:p>
        </p:txBody>
      </p:sp>
    </p:spTree>
    <p:extLst>
      <p:ext uri="{BB962C8B-B14F-4D97-AF65-F5344CB8AC3E}">
        <p14:creationId xmlns:p14="http://schemas.microsoft.com/office/powerpoint/2010/main" val="33896313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496839"/>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超量訓練負荷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794295"/>
            <a:ext cx="8229600" cy="437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唯有以運動員最大的能力對抗比其平時訓練更高的負荷，運動表現才會進步</a:t>
            </a:r>
            <a:r>
              <a:rPr lang="zh-TW" altLang="zh-TW" sz="2800" dirty="0" smtClean="0"/>
              <a:t>。</a:t>
            </a:r>
            <a:endParaRPr lang="en-US" altLang="zh-TW" sz="2800" dirty="0" smtClean="0"/>
          </a:p>
          <a:p>
            <a:pPr>
              <a:buFont typeface="Wingdings" panose="05000000000000000000" pitchFamily="2" charset="2"/>
              <a:buChar char="Ø"/>
            </a:pPr>
            <a:r>
              <a:rPr lang="zh-TW" altLang="zh-TW" sz="2800" dirty="0"/>
              <a:t>此類型訓練負荷的曲線會隨著時間呈現連續的</a:t>
            </a:r>
            <a:r>
              <a:rPr lang="zh-TW" altLang="zh-TW" sz="2800" dirty="0" smtClean="0"/>
              <a:t>上揚</a:t>
            </a:r>
            <a:r>
              <a:rPr lang="en-US" altLang="zh-TW" sz="2800" dirty="0" smtClean="0"/>
              <a:t> (</a:t>
            </a:r>
            <a:r>
              <a:rPr lang="zh-TW" altLang="en-US" sz="2800" dirty="0" smtClean="0"/>
              <a:t>圖</a:t>
            </a:r>
            <a:r>
              <a:rPr lang="en-US" altLang="zh-TW" sz="2800" dirty="0" smtClean="0"/>
              <a:t>2.4)</a:t>
            </a:r>
          </a:p>
          <a:p>
            <a:pPr>
              <a:buFont typeface="Wingdings" panose="05000000000000000000" pitchFamily="2" charset="2"/>
              <a:buChar char="Ø"/>
            </a:pPr>
            <a:r>
              <a:rPr lang="zh-TW" altLang="zh-TW" sz="2800" dirty="0"/>
              <a:t>在短期的</a:t>
            </a:r>
            <a:r>
              <a:rPr lang="zh-TW" altLang="zh-TW" sz="2800" dirty="0" smtClean="0"/>
              <a:t>訓練</a:t>
            </a:r>
            <a:r>
              <a:rPr lang="zh-TW" altLang="en-US" sz="2800" dirty="0" smtClean="0"/>
              <a:t>中使用此類型的訓練負荷，可</a:t>
            </a:r>
            <a:r>
              <a:rPr lang="zh-TW" altLang="zh-TW" sz="2800" dirty="0" smtClean="0"/>
              <a:t>獲得效果</a:t>
            </a:r>
            <a:r>
              <a:rPr lang="zh-TW" altLang="en-US" sz="2800" dirty="0" smtClean="0"/>
              <a:t>；相反地，</a:t>
            </a:r>
            <a:r>
              <a:rPr lang="zh-TW" altLang="zh-TW" sz="2800" dirty="0"/>
              <a:t>長期使用，可能會導致過度訓練的</a:t>
            </a:r>
            <a:r>
              <a:rPr lang="zh-TW" altLang="zh-TW" sz="2800" dirty="0" smtClean="0"/>
              <a:t>發生</a:t>
            </a:r>
            <a:r>
              <a:rPr lang="en-US" altLang="zh-TW" sz="2800" dirty="0" smtClean="0"/>
              <a:t> (</a:t>
            </a:r>
            <a:r>
              <a:rPr lang="zh-TW" altLang="zh-TW" sz="2800" dirty="0"/>
              <a:t>出現生心理不適、運動表現下降與高度疲勞的</a:t>
            </a:r>
            <a:r>
              <a:rPr lang="zh-TW" altLang="zh-TW" sz="2800" dirty="0" smtClean="0"/>
              <a:t>現象</a:t>
            </a:r>
            <a:r>
              <a:rPr lang="en-US" altLang="zh-TW" sz="2800" dirty="0" smtClean="0"/>
              <a:t>)</a:t>
            </a:r>
            <a:r>
              <a:rPr lang="zh-TW" altLang="en-US" sz="2800" dirty="0" smtClean="0"/>
              <a:t>。</a:t>
            </a:r>
            <a:endParaRPr lang="en-US" altLang="zh-TW" sz="2800" dirty="0" smtClean="0"/>
          </a:p>
        </p:txBody>
      </p:sp>
    </p:spTree>
    <p:extLst>
      <p:ext uri="{BB962C8B-B14F-4D97-AF65-F5344CB8AC3E}">
        <p14:creationId xmlns:p14="http://schemas.microsoft.com/office/powerpoint/2010/main" val="30184862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78765" y="496017"/>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超量訓練負荷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 name="Picture 2" descr="D:\工作站\藝軒\jpg\02\圖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765" y="2104844"/>
            <a:ext cx="5181600" cy="375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588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307058"/>
            <a:ext cx="8229600" cy="1143000"/>
          </a:xfrm>
        </p:spPr>
        <p:txBody>
          <a:bodyPr/>
          <a:lstStyle/>
          <a:p>
            <a:r>
              <a:rPr lang="zh-TW" altLang="en-US" sz="4000" b="1" dirty="0" smtClean="0">
                <a:latin typeface="微軟正黑體" panose="020B0604030504040204" pitchFamily="34" charset="-120"/>
                <a:ea typeface="微軟正黑體" panose="020B0604030504040204" pitchFamily="34" charset="-120"/>
              </a:rPr>
              <a:t>階梯式訓練負荷</a:t>
            </a:r>
            <a:endParaRPr lang="zh-TW" altLang="en-US" sz="4000" b="1" dirty="0">
              <a:latin typeface="微軟正黑體" panose="020B0604030504040204" pitchFamily="34" charset="-120"/>
              <a:ea typeface="微軟正黑體" panose="020B0604030504040204" pitchFamily="34" charset="-120"/>
            </a:endParaRPr>
          </a:p>
        </p:txBody>
      </p:sp>
      <p:sp>
        <p:nvSpPr>
          <p:cNvPr id="9218" name="投影片編號版面配置區 3"/>
          <p:cNvSpPr>
            <a:spLocks noGrp="1"/>
          </p:cNvSpPr>
          <p:nvPr>
            <p:ph type="sldNum" sz="quarter" idx="11"/>
          </p:nvPr>
        </p:nvSpPr>
        <p:spPr bwMode="auto">
          <a:xfrm>
            <a:off x="3651478" y="63273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E838DE9-BC74-4928-914D-90AAA96B6E91}" type="slidenum">
              <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US" altLang="zh-TW"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9" name="內容版面配置區 2"/>
          <p:cNvSpPr txBox="1">
            <a:spLocks/>
          </p:cNvSpPr>
          <p:nvPr/>
        </p:nvSpPr>
        <p:spPr bwMode="auto">
          <a:xfrm>
            <a:off x="467544" y="1289859"/>
            <a:ext cx="8229600" cy="48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charset="0"/>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Arial"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Ø"/>
            </a:pPr>
            <a:r>
              <a:rPr lang="zh-TW" altLang="zh-TW" sz="2800" dirty="0"/>
              <a:t>階梯式負荷的訓練模式是在漸增負荷的訓練後安排一個無負荷的訓練階段，加入無負荷階段或維持性的訓練負荷可以使運動員得到充分的恢復，更良好的生理適應與心理的復原</a:t>
            </a:r>
            <a:r>
              <a:rPr lang="zh-TW" altLang="zh-TW" sz="2800" dirty="0" smtClean="0"/>
              <a:t>。</a:t>
            </a:r>
            <a:endParaRPr lang="en-US" altLang="zh-TW" sz="2800" dirty="0" smtClean="0"/>
          </a:p>
          <a:p>
            <a:pPr>
              <a:buFont typeface="Wingdings" panose="05000000000000000000" pitchFamily="2" charset="2"/>
              <a:buChar char="Ø"/>
            </a:pPr>
            <a:r>
              <a:rPr lang="zh-TW" altLang="zh-TW" sz="2800" dirty="0"/>
              <a:t>一種普遍的訓練方式是以相同的訓練</a:t>
            </a:r>
            <a:r>
              <a:rPr lang="zh-TW" altLang="zh-TW" sz="2800" dirty="0" smtClean="0"/>
              <a:t>期</a:t>
            </a:r>
            <a:r>
              <a:rPr lang="en-US" altLang="zh-TW" sz="2800" dirty="0" smtClean="0"/>
              <a:t> (</a:t>
            </a:r>
            <a:r>
              <a:rPr lang="zh-TW" altLang="en-US" sz="2800" dirty="0" smtClean="0"/>
              <a:t>例如</a:t>
            </a:r>
            <a:r>
              <a:rPr lang="zh-TW" altLang="zh-TW" sz="2800" dirty="0" smtClean="0"/>
              <a:t>肌力</a:t>
            </a:r>
            <a:r>
              <a:rPr lang="en-US" altLang="zh-TW" sz="2800" dirty="0" smtClean="0"/>
              <a:t>)</a:t>
            </a:r>
            <a:r>
              <a:rPr lang="zh-TW" altLang="zh-TW" sz="2800" dirty="0"/>
              <a:t>規畫一個完整的小週期，然後在隨後的小週</a:t>
            </a:r>
            <a:r>
              <a:rPr lang="zh-TW" altLang="zh-TW" sz="2800" dirty="0" smtClean="0"/>
              <a:t>期</a:t>
            </a:r>
            <a:r>
              <a:rPr lang="zh-TW" altLang="en-US" sz="2800" dirty="0" smtClean="0"/>
              <a:t>中</a:t>
            </a:r>
            <a:r>
              <a:rPr lang="zh-TW" altLang="zh-TW" sz="2800" dirty="0" smtClean="0"/>
              <a:t>增加</a:t>
            </a:r>
            <a:r>
              <a:rPr lang="zh-TW" altLang="zh-TW" sz="2800" dirty="0"/>
              <a:t>訓練</a:t>
            </a:r>
            <a:r>
              <a:rPr lang="zh-TW" altLang="zh-TW" sz="2800" dirty="0" smtClean="0"/>
              <a:t>負荷</a:t>
            </a:r>
            <a:r>
              <a:rPr lang="en-US" altLang="zh-TW" sz="2800" dirty="0" smtClean="0"/>
              <a:t> (</a:t>
            </a:r>
            <a:r>
              <a:rPr lang="zh-TW" altLang="zh-TW" sz="2800" dirty="0"/>
              <a:t>圖</a:t>
            </a:r>
            <a:r>
              <a:rPr lang="en-US" altLang="zh-TW" sz="2800" dirty="0"/>
              <a:t>2.5)</a:t>
            </a:r>
            <a:r>
              <a:rPr lang="zh-TW" altLang="zh-TW" sz="2800" dirty="0"/>
              <a:t>，這類型的訓練負荷採用</a:t>
            </a:r>
            <a:r>
              <a:rPr lang="en-US" altLang="zh-TW" sz="2800" dirty="0"/>
              <a:t>3:1</a:t>
            </a:r>
            <a:r>
              <a:rPr lang="zh-TW" altLang="zh-TW" sz="2800" dirty="0"/>
              <a:t>的</a:t>
            </a:r>
            <a:r>
              <a:rPr lang="zh-TW" altLang="zh-TW" sz="2800" dirty="0" smtClean="0"/>
              <a:t>模式</a:t>
            </a:r>
            <a:endParaRPr lang="en-US" altLang="zh-TW" sz="2800" dirty="0" smtClean="0"/>
          </a:p>
          <a:p>
            <a:pPr>
              <a:buFont typeface="Wingdings" panose="05000000000000000000" pitchFamily="2" charset="2"/>
              <a:buChar char="Ø"/>
            </a:pPr>
            <a:r>
              <a:rPr lang="zh-TW" altLang="zh-TW" sz="2800" dirty="0"/>
              <a:t>漸增訓練負荷的階段數目越多，無負荷訓練階段所需要的時間就越長。因此，有學者指出</a:t>
            </a:r>
            <a:r>
              <a:rPr lang="en-US" altLang="zh-TW" sz="2800" dirty="0"/>
              <a:t> 4:2</a:t>
            </a:r>
            <a:r>
              <a:rPr lang="zh-TW" altLang="zh-TW" sz="2800" dirty="0"/>
              <a:t>的</a:t>
            </a:r>
            <a:r>
              <a:rPr lang="zh-TW" altLang="zh-TW" sz="2800" dirty="0" smtClean="0"/>
              <a:t>模式</a:t>
            </a:r>
            <a:r>
              <a:rPr lang="en-US" altLang="zh-TW" sz="2800" dirty="0" smtClean="0"/>
              <a:t> (</a:t>
            </a:r>
            <a:r>
              <a:rPr lang="zh-TW" altLang="en-US" sz="2800" dirty="0" smtClean="0"/>
              <a:t>圖</a:t>
            </a:r>
            <a:r>
              <a:rPr lang="en-US" altLang="zh-TW" sz="2800" dirty="0" smtClean="0"/>
              <a:t>2.6)</a:t>
            </a:r>
            <a:endParaRPr lang="en-US" altLang="zh-TW" sz="2800" b="1" dirty="0" smtClean="0"/>
          </a:p>
        </p:txBody>
      </p:sp>
    </p:spTree>
    <p:extLst>
      <p:ext uri="{BB962C8B-B14F-4D97-AF65-F5344CB8AC3E}">
        <p14:creationId xmlns:p14="http://schemas.microsoft.com/office/powerpoint/2010/main" val="17027365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教育部體育署">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教育部體育署" id="{7C825ACC-1CE8-4018-B3AF-D5C6F65753A7}" vid="{A2F0CE34-1376-4303-AE44-B59EE69E2E56}"/>
    </a:ext>
  </a:extLst>
</a:theme>
</file>

<file path=ppt/theme/theme2.xml><?xml version="1.0" encoding="utf-8"?>
<a:theme xmlns:a="http://schemas.openxmlformats.org/drawingml/2006/main" name="5_Business design slide">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4_Business design sli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教育部體育署</Template>
  <TotalTime>1422</TotalTime>
  <Words>1423</Words>
  <Application>Microsoft Office PowerPoint</Application>
  <PresentationFormat>如螢幕大小 (4:3)</PresentationFormat>
  <Paragraphs>125</Paragraphs>
  <Slides>23</Slides>
  <Notes>23</Notes>
  <HiddenSlides>0</HiddenSlides>
  <MMClips>0</MMClips>
  <ScaleCrop>false</ScaleCrop>
  <HeadingPairs>
    <vt:vector size="4" baseType="variant">
      <vt:variant>
        <vt:lpstr>佈景主題</vt:lpstr>
      </vt:variant>
      <vt:variant>
        <vt:i4>2</vt:i4>
      </vt:variant>
      <vt:variant>
        <vt:lpstr>投影片標題</vt:lpstr>
      </vt:variant>
      <vt:variant>
        <vt:i4>23</vt:i4>
      </vt:variant>
    </vt:vector>
  </HeadingPairs>
  <TitlesOfParts>
    <vt:vector size="25" baseType="lpstr">
      <vt:lpstr>教育部體育署</vt:lpstr>
      <vt:lpstr>5_Business design slide</vt:lpstr>
      <vt:lpstr>優秀運動選手學業學習 E 化計畫</vt:lpstr>
      <vt:lpstr>本講綱要</vt:lpstr>
      <vt:lpstr>漸增負荷</vt:lpstr>
      <vt:lpstr>漸增負荷</vt:lpstr>
      <vt:lpstr>漸增負荷</vt:lpstr>
      <vt:lpstr>標準訓練負荷</vt:lpstr>
      <vt:lpstr>超量訓練負荷</vt:lpstr>
      <vt:lpstr>超量訓練負荷</vt:lpstr>
      <vt:lpstr>階梯式訓練負荷</vt:lpstr>
      <vt:lpstr>階梯式訓練負荷</vt:lpstr>
      <vt:lpstr>階梯式訓練負荷</vt:lpstr>
      <vt:lpstr>階梯式訓練負荷</vt:lpstr>
      <vt:lpstr>階梯式訓練負荷</vt:lpstr>
      <vt:lpstr>階梯式訓練負荷</vt:lpstr>
      <vt:lpstr>集中式訓練負荷</vt:lpstr>
      <vt:lpstr>集中式訓練負荷</vt:lpstr>
      <vt:lpstr>成對順序訓練負荷</vt:lpstr>
      <vt:lpstr>平台式訓練負荷</vt:lpstr>
      <vt:lpstr>平台式訓練負荷</vt:lpstr>
      <vt:lpstr>平台式訓練負荷</vt:lpstr>
      <vt:lpstr>訓練負荷的順序</vt:lpstr>
      <vt:lpstr>訓練負荷的順序</vt:lpstr>
      <vt:lpstr>主要觀念的摘要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chinghung</dc:creator>
  <cp:lastModifiedBy>user</cp:lastModifiedBy>
  <cp:revision>157</cp:revision>
  <cp:lastPrinted>2018-02-11T15:51:33Z</cp:lastPrinted>
  <dcterms:created xsi:type="dcterms:W3CDTF">2018-01-09T03:57:38Z</dcterms:created>
  <dcterms:modified xsi:type="dcterms:W3CDTF">2018-08-17T04:11:05Z</dcterms:modified>
</cp:coreProperties>
</file>