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88" r:id="rId3"/>
    <p:sldId id="289" r:id="rId4"/>
    <p:sldId id="290" r:id="rId5"/>
    <p:sldId id="291" r:id="rId6"/>
    <p:sldId id="292" r:id="rId7"/>
    <p:sldId id="293" r:id="rId8"/>
    <p:sldId id="294" r:id="rId9"/>
    <p:sldId id="295" r:id="rId10"/>
    <p:sldId id="296" r:id="rId11"/>
    <p:sldId id="297" r:id="rId12"/>
    <p:sldId id="298" r:id="rId13"/>
    <p:sldId id="299" r:id="rId14"/>
    <p:sldId id="300" r:id="rId15"/>
    <p:sldId id="301" r:id="rId16"/>
    <p:sldId id="279" r:id="rId17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088" autoAdjust="0"/>
    <p:restoredTop sz="94648"/>
  </p:normalViewPr>
  <p:slideViewPr>
    <p:cSldViewPr snapToGrid="0">
      <p:cViewPr varScale="1">
        <p:scale>
          <a:sx n="81" d="100"/>
          <a:sy n="81" d="100"/>
        </p:scale>
        <p:origin x="163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721B57-E9C1-4898-B467-08E9A6421A21}" type="datetimeFigureOut">
              <a:rPr lang="zh-TW" altLang="en-US" smtClean="0"/>
              <a:t>2018/4/22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236CCA-FDEB-4069-836E-3F0BD38B7FC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390878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C9FD96D-C6D9-40EF-8FE1-14D3AC892444}" type="datetime1">
              <a:rPr lang="en-US"/>
              <a:pPr lvl="0"/>
              <a:t>4/22/2018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B62862F-5670-4486-888A-53CB5D6865F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9198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CEE9961-6D71-40A2-A964-51BD2FE72388}" type="datetime1">
              <a:rPr lang="en-US"/>
              <a:pPr lvl="0"/>
              <a:t>4/22/2018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991889C-91E1-42BC-AD66-0EF89AEFD7A5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37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3F4BE9B-BDB1-4EDF-A80A-50F868C3718F}" type="datetime1">
              <a:rPr lang="en-US"/>
              <a:pPr lvl="0"/>
              <a:t>4/22/2018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B15A3A0-E0B6-4474-BB1D-9527034BF3E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3512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5AED4BD-770D-4A02-8B5B-42F3BD57FE5B}" type="datetime1">
              <a:rPr lang="en-US"/>
              <a:pPr lvl="0"/>
              <a:t>4/22/2018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D817256-01CD-4AD4-B021-A60EF1D93A5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045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8ABCAF7-4CBD-49A0-8673-AA9EF5D1B32D}" type="datetime1">
              <a:rPr lang="en-US"/>
              <a:pPr lvl="0"/>
              <a:t>4/22/2018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CD6442A-D587-4DF1-ADDF-FC22FBCC07D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92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BD006C0-4095-4B20-B047-4CF260BB6334}" type="datetime1">
              <a:rPr lang="en-US"/>
              <a:pPr lvl="0"/>
              <a:t>4/22/2018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4B5A5CD-5D68-47BA-854A-FAF22F1F4A6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587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E36AC24-E39D-4366-B653-6E736CE45EF2}" type="datetime1">
              <a:rPr lang="en-US"/>
              <a:pPr lvl="0"/>
              <a:t>4/22/2018</a:t>
            </a:fld>
            <a:endParaRPr lang="en-US"/>
          </a:p>
        </p:txBody>
      </p:sp>
      <p:sp>
        <p:nvSpPr>
          <p:cNvPr id="8" name="頁尾版面配置區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投影片編號版面配置區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4A44C62-693F-4108-A34C-370DBC0A044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975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21BE2B0-60FC-491F-9F3F-DE56A4195B6F}" type="datetime1">
              <a:rPr lang="en-US"/>
              <a:pPr lvl="0"/>
              <a:t>4/22/2018</a:t>
            </a:fld>
            <a:endParaRPr lang="en-US"/>
          </a:p>
        </p:txBody>
      </p:sp>
      <p:sp>
        <p:nvSpPr>
          <p:cNvPr id="4" name="頁尾版面配置區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投影片編號版面配置區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D7F696C-4EAC-48A1-8A2A-862F4D21B01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327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6A91B2B-6D4A-4FDE-8435-BAB6A492D230}" type="datetime1">
              <a:rPr lang="en-US"/>
              <a:pPr lvl="0"/>
              <a:t>4/22/2018</a:t>
            </a:fld>
            <a:endParaRPr lang="en-US"/>
          </a:p>
        </p:txBody>
      </p:sp>
      <p:sp>
        <p:nvSpPr>
          <p:cNvPr id="3" name="頁尾版面配置區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614554E-D8BF-4D80-8378-F1EF046A4B96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922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0DE08DA-5BE0-4BAF-871B-8C0E808E521E}" type="datetime1">
              <a:rPr lang="en-US"/>
              <a:pPr lvl="0"/>
              <a:t>4/22/2018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2719DA9-4397-474D-A8D8-509683F78FE1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161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/>
              <a:t>按一下圖示以新增圖片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7C36676-2CA5-4929-BFA4-6C0F0BD0292B}" type="datetime1">
              <a:rPr lang="en-US"/>
              <a:pPr lvl="0"/>
              <a:t>4/22/2018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05EF52A-F1F2-4303-9611-475E7E64851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2925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AB5E4"/>
            </a:gs>
            <a:gs pos="100000">
              <a:srgbClr val="C2D1ED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9D78770A-92D2-409B-B2A2-564C322B4747}" type="slidenum"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1470026"/>
          </a:xfrm>
        </p:spPr>
        <p:txBody>
          <a:bodyPr/>
          <a:lstStyle/>
          <a:p>
            <a:pPr lvl="0"/>
            <a:r>
              <a:rPr lang="zh-TW" altLang="en-US" dirty="0" smtClean="0"/>
              <a:t>運動訓練學</a:t>
            </a:r>
            <a:endParaRPr lang="zh-TW" dirty="0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475658" y="1988838"/>
            <a:ext cx="6400800" cy="648071"/>
          </a:xfrm>
        </p:spPr>
        <p:txBody>
          <a:bodyPr/>
          <a:lstStyle/>
          <a:p>
            <a:pPr lvl="0"/>
            <a:r>
              <a:rPr lang="zh-TW" altLang="en-US" dirty="0" smtClean="0"/>
              <a:t>鄭景峰</a:t>
            </a:r>
            <a:endParaRPr lang="en-US" dirty="0"/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副標題 2"/>
          <p:cNvSpPr txBox="1"/>
          <p:nvPr/>
        </p:nvSpPr>
        <p:spPr>
          <a:xfrm>
            <a:off x="1535579" y="2996955"/>
            <a:ext cx="6400800" cy="64807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/>
          <a:p>
            <a:pPr lvl="0" algn="ctr">
              <a:spcBef>
                <a:spcPts val="80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3200" b="0" i="0" u="none" strike="noStrike" kern="1200" cap="none" spc="0" baseline="0" dirty="0" smtClean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rPr>
              <a:t>訓練計畫</a:t>
            </a:r>
            <a:r>
              <a:rPr lang="en-US" sz="3200" b="0" i="0" u="none" strike="noStrike" kern="1200" cap="none" spc="0" baseline="0" dirty="0" smtClean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rPr>
              <a:t>02</a:t>
            </a:r>
            <a:endParaRPr lang="en-US" sz="3200" b="0" i="0" u="none" strike="noStrike" kern="1200" cap="none" spc="0" baseline="0" dirty="0">
              <a:solidFill>
                <a:srgbClr val="898989"/>
              </a:solidFill>
              <a:uFillTx/>
              <a:latin typeface="Calibri"/>
              <a:ea typeface="新細明體"/>
              <a:cs typeface="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補強性訓練課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543639"/>
            <a:ext cx="8229600" cy="4525959"/>
          </a:xfrm>
        </p:spPr>
        <p:txBody>
          <a:bodyPr/>
          <a:lstStyle/>
          <a:p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最大化訓練時間與增加訓練量</a:t>
            </a:r>
            <a:endParaRPr lang="en-US" altLang="zh-TW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晨間、上課前或上班前</a:t>
            </a:r>
            <a:endParaRPr lang="en-US" altLang="zh-TW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通常是</a:t>
            </a:r>
            <a:r>
              <a:rPr lang="en-US" alt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30-60</a:t>
            </a: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分鐘</a:t>
            </a:r>
            <a:endParaRPr lang="en-US" altLang="zh-TW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zh-TW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D:\工作站\藝軒\jpg\09\表9-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003" y="3327462"/>
            <a:ext cx="7108596" cy="2864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90220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訓練計畫範例</a:t>
            </a:r>
            <a:endParaRPr lang="zh-TW" altLang="en-US" dirty="0"/>
          </a:p>
        </p:txBody>
      </p:sp>
      <p:pic>
        <p:nvPicPr>
          <p:cNvPr id="4" name="Picture 2" descr="D:\工作站\藝軒\jpg\09\圖9.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2367" y="1264153"/>
            <a:ext cx="5439266" cy="5285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53212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訓練的單日週期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相較於一堂長時間的訓練課，分成兩堂的訓練效果較好</a:t>
            </a:r>
            <a:endParaRPr lang="en-US" altLang="zh-TW" dirty="0" smtClean="0"/>
          </a:p>
          <a:p>
            <a:r>
              <a:rPr lang="zh-TW" altLang="en-US" dirty="0" smtClean="0"/>
              <a:t>每天二堂、每天三堂、每天四堂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2803802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訓練計畫的模式化</a:t>
            </a:r>
            <a:endParaRPr lang="zh-TW" altLang="en-US" dirty="0"/>
          </a:p>
        </p:txBody>
      </p:sp>
      <p:pic>
        <p:nvPicPr>
          <p:cNvPr id="4" name="Picture 2" descr="D:\工作站\藝軒\jpg\09\表9-4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763" y="2856322"/>
            <a:ext cx="8002037" cy="2469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59576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訓練計畫的模式化</a:t>
            </a:r>
          </a:p>
        </p:txBody>
      </p:sp>
      <p:pic>
        <p:nvPicPr>
          <p:cNvPr id="4" name="Picture 2" descr="D:\工作站\藝軒\jpg\09\表9-5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456" y="2139885"/>
            <a:ext cx="7989088" cy="3704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76773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訓練計畫的模式化</a:t>
            </a:r>
          </a:p>
        </p:txBody>
      </p:sp>
      <p:pic>
        <p:nvPicPr>
          <p:cNvPr id="4" name="Picture 2" descr="D:\工作站\藝軒\jpg\09\表9-6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677211"/>
            <a:ext cx="8446630" cy="2686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72710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參考文獻</a:t>
            </a:r>
          </a:p>
        </p:txBody>
      </p:sp>
      <p:sp>
        <p:nvSpPr>
          <p:cNvPr id="18435" name="內容版面配置區 2"/>
          <p:cNvSpPr>
            <a:spLocks noGrp="1"/>
          </p:cNvSpPr>
          <p:nvPr>
            <p:ph idx="1"/>
          </p:nvPr>
        </p:nvSpPr>
        <p:spPr>
          <a:xfrm>
            <a:off x="457200" y="1743959"/>
            <a:ext cx="8229600" cy="4053526"/>
          </a:xfrm>
        </p:spPr>
        <p:txBody>
          <a:bodyPr/>
          <a:lstStyle/>
          <a:p>
            <a:r>
              <a:rPr lang="zh-TW" alt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林正常</a:t>
            </a:r>
            <a:r>
              <a:rPr lang="zh-TW" alt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等 </a:t>
            </a:r>
            <a:r>
              <a:rPr lang="en-US" altLang="zh-TW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(2011)</a:t>
            </a:r>
            <a:r>
              <a:rPr lang="zh-TW" alt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r>
              <a:rPr lang="zh-TW" altLang="en-US" sz="2400" i="1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運動訓練法</a:t>
            </a:r>
            <a:r>
              <a:rPr lang="zh-TW" alt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。臺北市：藝軒圖書出版社</a:t>
            </a:r>
            <a:r>
              <a:rPr lang="zh-TW" alt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lang="en-US" altLang="zh-TW" sz="2400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altLang="zh-TW" sz="2400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3783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訓練課的結構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個成分</a:t>
            </a: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熱身（準備）、主體與收操（結束）</a:t>
            </a: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進階運動員</a:t>
            </a: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比賽期：些許說明與激發動機，多花時間在訓練課的主體上</a:t>
            </a: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個成分</a:t>
            </a: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介紹、熱身、主體與收操</a:t>
            </a: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適合初學者</a:t>
            </a: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83966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訓練課的主體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專項訓練的目標</a:t>
            </a:r>
            <a:endParaRPr lang="en-US" altLang="zh-TW" dirty="0" smtClean="0"/>
          </a:p>
          <a:p>
            <a:r>
              <a:rPr lang="zh-TW" altLang="en-US" dirty="0" smtClean="0"/>
              <a:t>學習新的技戰術、發展專項體能與提升心理素質</a:t>
            </a:r>
            <a:endParaRPr lang="en-US" altLang="zh-TW" dirty="0" smtClean="0"/>
          </a:p>
          <a:p>
            <a:r>
              <a:rPr lang="zh-TW" altLang="en-US" dirty="0" smtClean="0"/>
              <a:t>訓練程度較低者的順序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學習與完善一項技術或戰術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發展速度與敏捷性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發展肌力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發展耐力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9512520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訓練課的主體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學習新技術時，應有足夠的休息</a:t>
            </a:r>
            <a:endParaRPr lang="en-US" altLang="zh-TW" dirty="0" smtClean="0"/>
          </a:p>
          <a:p>
            <a:r>
              <a:rPr lang="zh-TW" altLang="en-US" dirty="0" smtClean="0"/>
              <a:t>疲勞會影響動作技術的熟練能力</a:t>
            </a:r>
            <a:endParaRPr lang="en-US" altLang="zh-TW" dirty="0" smtClean="0"/>
          </a:p>
          <a:p>
            <a:r>
              <a:rPr lang="zh-TW" altLang="en-US" dirty="0" smtClean="0"/>
              <a:t>如果完善一個技巧需要激烈且疲勞的練習的話，建議在</a:t>
            </a:r>
            <a:r>
              <a:rPr lang="zh-TW" altLang="en-US" dirty="0" smtClean="0">
                <a:solidFill>
                  <a:srgbClr val="FF0000"/>
                </a:solidFill>
              </a:rPr>
              <a:t>速度訓練</a:t>
            </a:r>
            <a:r>
              <a:rPr lang="zh-TW" altLang="en-US" dirty="0" smtClean="0"/>
              <a:t>之後</a:t>
            </a:r>
            <a:endParaRPr lang="en-US" altLang="zh-TW" dirty="0" smtClean="0"/>
          </a:p>
          <a:p>
            <a:r>
              <a:rPr lang="zh-TW" altLang="en-US" dirty="0" smtClean="0">
                <a:solidFill>
                  <a:srgbClr val="FF0000"/>
                </a:solidFill>
              </a:rPr>
              <a:t>速度與敏捷性</a:t>
            </a:r>
            <a:r>
              <a:rPr lang="zh-TW" altLang="en-US" dirty="0" smtClean="0"/>
              <a:t>活動，通常是高強度短時間，身體負擔極大，應安排在肌力與耐力訓練之前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8652119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訓練課的主體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訓練課的目標，會影響順序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速度是訓練目標時，應放在熱身後立即實施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協調性或敏捷性是重點時，也需放在訓練課初期</a:t>
            </a:r>
            <a:endParaRPr lang="en-US" altLang="zh-TW" dirty="0"/>
          </a:p>
          <a:p>
            <a:r>
              <a:rPr lang="zh-TW" altLang="en-US" dirty="0" smtClean="0"/>
              <a:t>肌力發展的活動，通常會放在技術發展與速度活動之後</a:t>
            </a:r>
            <a:endParaRPr lang="en-US" altLang="zh-TW" dirty="0" smtClean="0"/>
          </a:p>
          <a:p>
            <a:r>
              <a:rPr lang="zh-TW" altLang="en-US" dirty="0" smtClean="0"/>
              <a:t>耐力活動，應放在訓練課的最後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會產生大量疲勞，而影響技戰術表現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7859047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訓練課的主體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197204"/>
            <a:ext cx="8229600" cy="5156462"/>
          </a:xfrm>
        </p:spPr>
        <p:txBody>
          <a:bodyPr/>
          <a:lstStyle/>
          <a:p>
            <a:r>
              <a:rPr lang="zh-TW" altLang="en-US" dirty="0" smtClean="0"/>
              <a:t>收操</a:t>
            </a:r>
            <a:endParaRPr lang="en-US" altLang="zh-TW" dirty="0" smtClean="0"/>
          </a:p>
          <a:p>
            <a:pPr lvl="1"/>
            <a:r>
              <a:rPr lang="en-US" altLang="zh-TW" dirty="0" smtClean="0"/>
              <a:t>20-40</a:t>
            </a:r>
            <a:r>
              <a:rPr lang="zh-TW" altLang="en-US" dirty="0" smtClean="0"/>
              <a:t>分鐘</a:t>
            </a:r>
            <a:endParaRPr lang="en-US" altLang="zh-TW" dirty="0" smtClean="0"/>
          </a:p>
          <a:p>
            <a:pPr marL="971550" lvl="1" indent="-514350">
              <a:buFont typeface="+mj-lt"/>
              <a:buAutoNum type="arabicPeriod"/>
            </a:pPr>
            <a:r>
              <a:rPr lang="en-US" altLang="zh-TW" dirty="0" smtClean="0"/>
              <a:t>10-20</a:t>
            </a:r>
            <a:r>
              <a:rPr lang="zh-TW" altLang="en-US" dirty="0" smtClean="0"/>
              <a:t>分鐘</a:t>
            </a:r>
            <a:r>
              <a:rPr lang="zh-TW" altLang="en-US" dirty="0"/>
              <a:t>的動態</a:t>
            </a:r>
            <a:r>
              <a:rPr lang="zh-TW" altLang="en-US" dirty="0" smtClean="0"/>
              <a:t>恢復</a:t>
            </a:r>
            <a:endParaRPr lang="en-US" altLang="zh-TW" dirty="0" smtClean="0"/>
          </a:p>
          <a:p>
            <a:pPr marL="1371600" lvl="2" indent="-514350"/>
            <a:r>
              <a:rPr lang="zh-TW" altLang="en-US" dirty="0" smtClean="0"/>
              <a:t>低強度（</a:t>
            </a:r>
            <a:r>
              <a:rPr lang="en-US" altLang="zh-TW" dirty="0" smtClean="0"/>
              <a:t>&lt;50%HRmax</a:t>
            </a:r>
            <a:r>
              <a:rPr lang="zh-TW" altLang="en-US" dirty="0" smtClean="0"/>
              <a:t>）、與專項動作有關的活動為宜</a:t>
            </a:r>
            <a:endParaRPr lang="en-US" altLang="zh-TW" dirty="0"/>
          </a:p>
          <a:p>
            <a:pPr marL="1371600" lvl="2" indent="-514350"/>
            <a:r>
              <a:rPr lang="zh-TW" altLang="en-US" dirty="0" smtClean="0"/>
              <a:t>自由車選手</a:t>
            </a:r>
            <a:r>
              <a:rPr lang="en-US" altLang="zh-TW" dirty="0" smtClean="0"/>
              <a:t>-</a:t>
            </a:r>
            <a:r>
              <a:rPr lang="zh-TW" altLang="en-US" dirty="0" smtClean="0"/>
              <a:t>腳踏車；鉛球選手</a:t>
            </a:r>
            <a:r>
              <a:rPr lang="en-US" altLang="zh-TW" dirty="0" smtClean="0"/>
              <a:t>-</a:t>
            </a:r>
            <a:r>
              <a:rPr lang="zh-TW" altLang="en-US" dirty="0" smtClean="0"/>
              <a:t>慢跑</a:t>
            </a:r>
            <a:r>
              <a:rPr lang="zh-TW" altLang="en-US" dirty="0"/>
              <a:t>；蛙式選手</a:t>
            </a:r>
            <a:r>
              <a:rPr lang="en-US" altLang="zh-TW" dirty="0"/>
              <a:t>-</a:t>
            </a:r>
            <a:r>
              <a:rPr lang="zh-TW" altLang="en-US" dirty="0" smtClean="0"/>
              <a:t>蛙式</a:t>
            </a:r>
            <a:endParaRPr lang="en-US" altLang="zh-TW" dirty="0" smtClean="0"/>
          </a:p>
          <a:p>
            <a:pPr marL="971550" lvl="1" indent="-514350">
              <a:buFont typeface="+mj-lt"/>
              <a:buAutoNum type="arabicPeriod"/>
            </a:pPr>
            <a:r>
              <a:rPr lang="en-US" altLang="zh-TW" dirty="0" smtClean="0"/>
              <a:t>10-20</a:t>
            </a:r>
            <a:r>
              <a:rPr lang="zh-TW" altLang="en-US" dirty="0" smtClean="0"/>
              <a:t>分鐘的靜態伸展</a:t>
            </a:r>
            <a:endParaRPr lang="en-US" altLang="zh-TW" dirty="0" smtClean="0"/>
          </a:p>
          <a:p>
            <a:pPr marL="1371600" lvl="2" indent="-514350"/>
            <a:r>
              <a:rPr lang="zh-TW" altLang="en-US" dirty="0" smtClean="0"/>
              <a:t>可促進柔軟度</a:t>
            </a:r>
            <a:endParaRPr lang="en-US" altLang="zh-TW" dirty="0" smtClean="0"/>
          </a:p>
          <a:p>
            <a:pPr marL="1371600" lvl="2" indent="-514350"/>
            <a:r>
              <a:rPr lang="zh-TW" altLang="en-US" dirty="0" smtClean="0"/>
              <a:t>降低肌肉酸痛</a:t>
            </a:r>
            <a:endParaRPr lang="en-US" altLang="zh-TW" dirty="0" smtClean="0"/>
          </a:p>
          <a:p>
            <a:pPr marL="1371600" lvl="2" indent="-514350"/>
            <a:r>
              <a:rPr lang="zh-TW" altLang="en-US" dirty="0" smtClean="0"/>
              <a:t>增加訓練與比賽壓力的恢復速率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3675361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訓練課的結構</a:t>
            </a:r>
          </a:p>
        </p:txBody>
      </p:sp>
      <p:pic>
        <p:nvPicPr>
          <p:cNvPr id="4" name="Picture 2" descr="D:\工作站\藝軒\jpg\09\表9-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819" y="2643052"/>
            <a:ext cx="8013981" cy="2617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12798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疲勞與訓練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疲勞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周邊疲勞</a:t>
            </a:r>
            <a:endParaRPr lang="en-US" altLang="zh-TW" dirty="0" smtClean="0"/>
          </a:p>
          <a:p>
            <a:pPr lvl="2"/>
            <a:r>
              <a:rPr lang="zh-TW" altLang="en-US" dirty="0" smtClean="0"/>
              <a:t>神經肌肉傳遞物質的障礙、神經衝動傳導的干擾、肌漿網的功能不足、能源物質（如醣類）的耗盡、干擾能源生成，與肌肉收縮的各種代謝因素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中樞疲勞</a:t>
            </a:r>
            <a:endParaRPr lang="en-US" altLang="zh-TW" dirty="0" smtClean="0"/>
          </a:p>
          <a:p>
            <a:pPr lvl="2"/>
            <a:r>
              <a:rPr lang="zh-TW" altLang="en-US" dirty="0" smtClean="0"/>
              <a:t>中樞神經系統招募骨骼肌的不良、神經傳遞物質的改變、血清素增加、身體功能的意識知覺、降低動機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8680676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疲勞與訓練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隱性疲勞與顯性疲勞</a:t>
            </a:r>
            <a:endParaRPr lang="en-US" altLang="zh-TW" dirty="0" smtClean="0"/>
          </a:p>
          <a:p>
            <a:r>
              <a:rPr lang="zh-TW" altLang="en-US" dirty="0" smtClean="0"/>
              <a:t>訓練策略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增加休息時間，降低隱性疲勞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在隱性疲勞下訓練，為比賽後半段作準備（生理與心理）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發展技戰術時，應在訓練課的初期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7326281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課程名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課程名稱</Template>
  <TotalTime>3290</TotalTime>
  <Words>527</Words>
  <Application>Microsoft Office PowerPoint</Application>
  <PresentationFormat>如螢幕大小 (4:3)</PresentationFormat>
  <Paragraphs>67</Paragraphs>
  <Slides>16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16</vt:i4>
      </vt:variant>
    </vt:vector>
  </HeadingPairs>
  <TitlesOfParts>
    <vt:vector size="22" baseType="lpstr">
      <vt:lpstr>新細明體</vt:lpstr>
      <vt:lpstr>標楷體</vt:lpstr>
      <vt:lpstr>Arial</vt:lpstr>
      <vt:lpstr>Calibri</vt:lpstr>
      <vt:lpstr>Times New Roman</vt:lpstr>
      <vt:lpstr>課程名稱</vt:lpstr>
      <vt:lpstr>運動訓練學</vt:lpstr>
      <vt:lpstr>訓練課的結構</vt:lpstr>
      <vt:lpstr>訓練課的主體</vt:lpstr>
      <vt:lpstr>訓練課的主體</vt:lpstr>
      <vt:lpstr>訓練課的主體</vt:lpstr>
      <vt:lpstr>訓練課的主體</vt:lpstr>
      <vt:lpstr>訓練課的結構</vt:lpstr>
      <vt:lpstr>疲勞與訓練</vt:lpstr>
      <vt:lpstr>疲勞與訓練</vt:lpstr>
      <vt:lpstr>補強性訓練課</vt:lpstr>
      <vt:lpstr>訓練計畫範例</vt:lpstr>
      <vt:lpstr>訓練的單日週期</vt:lpstr>
      <vt:lpstr>訓練計畫的模式化</vt:lpstr>
      <vt:lpstr>訓練計畫的模式化</vt:lpstr>
      <vt:lpstr>訓練計畫的模式化</vt:lpstr>
      <vt:lpstr>參考文獻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課程名稱</dc:title>
  <dc:creator>BPC</dc:creator>
  <cp:lastModifiedBy>Andes</cp:lastModifiedBy>
  <cp:revision>273</cp:revision>
  <dcterms:created xsi:type="dcterms:W3CDTF">2017-11-07T02:54:43Z</dcterms:created>
  <dcterms:modified xsi:type="dcterms:W3CDTF">2018-04-22T08:53:39Z</dcterms:modified>
</cp:coreProperties>
</file>