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321" r:id="rId2"/>
    <p:sldId id="267" r:id="rId3"/>
    <p:sldId id="268" r:id="rId4"/>
    <p:sldId id="320" r:id="rId5"/>
    <p:sldId id="323" r:id="rId6"/>
    <p:sldId id="324" r:id="rId7"/>
    <p:sldId id="325" r:id="rId8"/>
    <p:sldId id="326" r:id="rId9"/>
    <p:sldId id="289" r:id="rId10"/>
    <p:sldId id="290" r:id="rId11"/>
    <p:sldId id="291" r:id="rId12"/>
    <p:sldId id="292" r:id="rId13"/>
    <p:sldId id="293" r:id="rId14"/>
    <p:sldId id="329" r:id="rId15"/>
    <p:sldId id="330" r:id="rId16"/>
    <p:sldId id="347" r:id="rId17"/>
    <p:sldId id="348" r:id="rId18"/>
    <p:sldId id="349" r:id="rId19"/>
    <p:sldId id="350" r:id="rId20"/>
    <p:sldId id="351" r:id="rId21"/>
    <p:sldId id="352" r:id="rId22"/>
    <p:sldId id="353" r:id="rId23"/>
    <p:sldId id="354" r:id="rId24"/>
    <p:sldId id="355" r:id="rId25"/>
    <p:sldId id="356" r:id="rId26"/>
    <p:sldId id="304" r:id="rId27"/>
    <p:sldId id="305" r:id="rId28"/>
    <p:sldId id="315" r:id="rId29"/>
    <p:sldId id="316" r:id="rId30"/>
    <p:sldId id="307" r:id="rId31"/>
    <p:sldId id="371" r:id="rId32"/>
    <p:sldId id="309" r:id="rId33"/>
    <p:sldId id="308" r:id="rId34"/>
    <p:sldId id="306" r:id="rId35"/>
    <p:sldId id="314" r:id="rId36"/>
    <p:sldId id="327" r:id="rId37"/>
    <p:sldId id="328" r:id="rId38"/>
    <p:sldId id="263" r:id="rId39"/>
    <p:sldId id="357" r:id="rId40"/>
    <p:sldId id="362" r:id="rId41"/>
    <p:sldId id="363" r:id="rId42"/>
    <p:sldId id="358" r:id="rId43"/>
    <p:sldId id="364" r:id="rId44"/>
    <p:sldId id="264" r:id="rId45"/>
    <p:sldId id="370" r:id="rId46"/>
    <p:sldId id="265" r:id="rId47"/>
    <p:sldId id="313" r:id="rId4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901" autoAdjust="0"/>
  </p:normalViewPr>
  <p:slideViewPr>
    <p:cSldViewPr>
      <p:cViewPr>
        <p:scale>
          <a:sx n="50" d="100"/>
          <a:sy n="50" d="100"/>
        </p:scale>
        <p:origin x="-571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20D06-A5D5-416A-BF1F-302A848DAD1C}" type="datetimeFigureOut">
              <a:rPr lang="zh-TW" altLang="en-US" smtClean="0"/>
              <a:pPr/>
              <a:t>2018/7/23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687F5-DBD0-4989-A5D4-AA6BEE9574C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腕隧道症候群雙手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24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小時全麻，可能是你曾肩關節肱骨頭在關節盂內移位手麻時又拼命甩手，或曾跌倒手掌撐地過關節異位而不自覺日久造成長短手所致。因肩關節是滑膜關節中的杵臼關節（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ball-and-socket joint)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，肱骨頭是個較偏向卵圓的半球狀隆起只有像球體的一半，另關節孟（</a:t>
            </a:r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glenoid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cavity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）很淺、只有肱骨頭關節面的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1/3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兩邊由關節軟骨覆蓋，故肩關節可大幅活動，也較容易因過度伸展、提重物、抬機車或痠時甩手而異位，另一原因可能是腕關節內之八顆小骨異位。</a:t>
            </a:r>
            <a:endParaRPr lang="zh-TW" altLang="en-US" dirty="0" smtClean="0"/>
          </a:p>
          <a:p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請自照鏡子即可知雙肩有否水平，若肩膀一邊高一邊底，即會長短手因神經、肌肉、血管拉長、手腕屈伸疼痛麻不敢動才會肌肉萎縮。因腕隧道是由韌帶及腕骨所圍成的一個通道，也就是手腕韌帶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(Ligament)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下方的通道，稱為腕隧道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(Carpal tunnel)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。腕隧道有正中神經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(Median nerve)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、肌腱群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(Tendons)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、腱鞘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(Tendon sheaths)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通過。</a:t>
            </a:r>
            <a:endParaRPr lang="zh-TW" altLang="en-US" dirty="0" smtClean="0"/>
          </a:p>
          <a:p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正中神經穿過腕隧道，主要控管大拇指、食指、中指以及一部份無名指的感覺神經，當正中神經遭受到外來的壓迫時，就會產生手部疼痛、灼熱、刺痛及麻木，且部位局限於食指和中指及大拇指，即正中神經支配之區域。</a:t>
            </a:r>
            <a:endParaRPr lang="zh-TW" altLang="en-US" dirty="0" smtClean="0"/>
          </a:p>
          <a:p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俗稱滑鼠手，是一種常見的職業病，最為明顯魚際肌的無力與萎縮好發於電腦（鍵盤、滑鼠）使用者、木匠、裝配員，司機開車、握筷子或者使用手工具 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釘錘、螺絲起子、鑽子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通常夜間症狀也會較明顯，一般開刀後均會使手握力約喪失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30%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請三思。</a:t>
            </a:r>
            <a:endParaRPr lang="zh-TW" altLang="en-US" dirty="0" smtClean="0"/>
          </a:p>
          <a:p>
            <a:r>
              <a:rPr lang="en-US" altLang="zh-TW" dirty="0" smtClean="0"/>
              <a:t>http://lchm999999.pixnet.net/blog/post/265659343-%E8%85%95%E9%9A%A7%E9%81%93%E7%97%87%E5%80%99%E7%BE%A4-%E9%96%8B%E5%88%80%E6%89%8B%E8%A1%93%E6%8E%A8%E8%96%A6%E9%86%AB%E9%99%A2%E9%86%AB%E5%B8%AB%EF%BC%86%E5%8B%9E%E4%BF%9D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687F5-DBD0-4989-A5D4-AA6BEE9574C0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https://kknews.cc/tech/gv4zqly.html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687F5-DBD0-4989-A5D4-AA6BEE9574C0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7919B-6842-4C5F-AE2E-2CF89C7DDA2A}" type="slidenum">
              <a:rPr lang="zh-TW" altLang="en-US" smtClean="0"/>
              <a:pPr/>
              <a:t>40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B8FE5-67AC-40B3-9AE9-902E7C498C97}" type="datetime1">
              <a:rPr lang="zh-TW" altLang="en-US" smtClean="0"/>
              <a:pPr/>
              <a:t>2018/7/23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2708F-DA3E-4DD4-A14C-3508D7E42E1B}" type="datetime1">
              <a:rPr lang="zh-TW" altLang="en-US" smtClean="0"/>
              <a:pPr/>
              <a:t>2018/7/23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2FF3-D453-465A-A8B0-18921124E081}" type="datetime1">
              <a:rPr lang="zh-TW" altLang="en-US" smtClean="0"/>
              <a:pPr/>
              <a:t>2018/7/23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標題，文字及美工圖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美工圖案版面配置區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09350-059C-4CF7-8BA6-9DB73CAE818E}" type="datetime1">
              <a:rPr lang="zh-TW" altLang="en-US" smtClean="0"/>
              <a:pPr>
                <a:defRPr/>
              </a:pPr>
              <a:t>2018/7/23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0D77B-FCA1-4A2B-853A-7A262DF92D0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fld id="{79F8CAA7-911E-4123-BD5D-274DEFF6112C}" type="datetime1">
              <a:rPr lang="zh-TW" altLang="en-US" smtClean="0"/>
              <a:pPr/>
              <a:t>2018/7/23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B4094-A426-433B-86EA-4B73D28F603D}" type="datetime1">
              <a:rPr lang="zh-TW" altLang="en-US" smtClean="0"/>
              <a:pPr/>
              <a:t>2018/7/23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675DC-D014-4716-B7DF-0AC0B182EB1E}" type="datetime1">
              <a:rPr lang="zh-TW" altLang="en-US" smtClean="0"/>
              <a:pPr/>
              <a:t>2018/7/23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E604-723C-4814-B08C-BA4F1192728F}" type="datetime1">
              <a:rPr lang="zh-TW" altLang="en-US" smtClean="0"/>
              <a:pPr/>
              <a:t>2018/7/23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77D3F-C3B2-4369-9395-1AE60A76F4A1}" type="datetime1">
              <a:rPr lang="zh-TW" altLang="en-US" smtClean="0"/>
              <a:pPr/>
              <a:t>2018/7/23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828C5-314B-4BA6-8170-FB18AE299CAC}" type="datetime1">
              <a:rPr lang="zh-TW" altLang="en-US" smtClean="0"/>
              <a:pPr/>
              <a:t>2018/7/23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2271-B393-4221-9E79-808D07F34BF8}" type="datetime1">
              <a:rPr lang="zh-TW" altLang="en-US" smtClean="0"/>
              <a:pPr/>
              <a:t>2018/7/23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5E9F-A11E-417F-848A-63D6890FA7ED}" type="datetime1">
              <a:rPr lang="zh-TW" altLang="en-US" smtClean="0"/>
              <a:pPr/>
              <a:t>2018/7/23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fld id="{AA4D5D95-79B7-4F16-870A-6BB028E7F71F}" type="datetime1">
              <a:rPr lang="zh-TW" altLang="en-US" smtClean="0"/>
              <a:pPr/>
              <a:t>2018/7/23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.tw/url?sa=i&amp;rct=j&amp;q=&amp;esrc=s&amp;source=images&amp;cd=&amp;cad=rja&amp;uact=8&amp;ved=2ahUKEwiP9ubS07_bAhWJp5QKHT8ACvIQjRx6BAgBEAU&amp;url=http://woman123.pixnet.net/blog/post/448330931-%E8%85%95%E9%9A%A7%E9%81%93%E7%97%87%E5%80%99%E7%BE%A4vs.%E8%82%98%E9%9A%A7%E9%81%93%E7%97%87%E5%80%99%E7%BE%A4&amp;psig=AOvVaw2DZ8L65Vg90AnWrGcqvfs7&amp;ust=152839561691956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www.google.com.tw/url?sa=i&amp;rct=j&amp;q=&amp;esrc=s&amp;source=images&amp;cd=&amp;cad=rja&amp;uact=8&amp;ved=2ahUKEwjcwr_j07_bAhWBJ5QKHSmKBnkQjRx6BAgBEAU&amp;url=http://blog.udn.com/wonwonhsu/3245053&amp;psig=AOvVaw2DZ8L65Vg90AnWrGcqvfs7&amp;ust=1528395616919560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w/url?sa=i&amp;rct=j&amp;q=&amp;esrc=s&amp;source=images&amp;cd=&amp;cad=rja&amp;uact=8&amp;ved=2ahUKEwjGnum01L_bAhXCGZQKHSLvCaUQjRx6BAgBEAU&amp;url=http://lchm999999.pixnet.net/blog/post/265659343-%E8%85%95%E9%9A%A7%E9%81%93%E7%97%87%E5%80%99%E7%BE%A4-%E9%96%8B%E5%88%80%E6%89%8B%E8%A1%93%E6%8E%A8%E8%96%A6%E9%86%AB%E9%99%A2%E9%86%AB%E5%B8%AB%EF%BC%86%E5%8B%9E%E4%BF%9D&amp;psig=AOvVaw2DZ8L65Vg90AnWrGcqvfs7&amp;ust=152839561691956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hyperlink" Target="https://www.youtube.com/watch?v=J6NohEE_n6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hyperlink" Target="&#25235;&#31859;.mp4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hyperlink" Target="UCL/&#24433;&#29255;/&#31070;&#32147;&#32908;&#32905;&#35347;&#32244;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GK68Mi1xiSg" TargetMode="External"/><Relationship Id="rId5" Type="http://schemas.openxmlformats.org/officeDocument/2006/relationships/image" Target="../media/image41.png"/><Relationship Id="rId4" Type="http://schemas.openxmlformats.org/officeDocument/2006/relationships/hyperlink" Target="UCL/&#24433;&#29255;/&#31070;&#32147;&#32908;&#32905;&#35347;&#32244;2.mp4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J1joag0H8s" TargetMode="External"/><Relationship Id="rId2" Type="http://schemas.openxmlformats.org/officeDocument/2006/relationships/hyperlink" Target="https://youtu.be/w0tSEmWtycM?t=7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VmPeTnGLLOc?t=98" TargetMode="External"/><Relationship Id="rId4" Type="http://schemas.openxmlformats.org/officeDocument/2006/relationships/hyperlink" Target="https://youtu.be/fPjbyzBdhrs?t=53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kknews.cc/tech/gv4zqly.html" TargetMode="External"/><Relationship Id="rId2" Type="http://schemas.openxmlformats.org/officeDocument/2006/relationships/hyperlink" Target="http://798181138.lofter.com/tag/%E8%85%95%E9%83%A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&#24433;&#29255;/&#25856;&#23721;&#22577;&#21578;.mp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&#24433;&#29255;/&#20498;&#31435;&#22577;&#21578;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&#24433;&#29255;/&#36650;&#26885;&#31811;&#29699;&#22577;&#21578;.mp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腕隧道症候群</a:t>
            </a:r>
            <a:endParaRPr lang="zh-TW" altLang="en-US" dirty="0"/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症狀</a:t>
            </a:r>
          </a:p>
        </p:txBody>
      </p:sp>
      <p:sp>
        <p:nvSpPr>
          <p:cNvPr id="1843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運動症狀</a:t>
            </a:r>
            <a:endParaRPr lang="en-US" altLang="zh-TW" smtClean="0"/>
          </a:p>
          <a:p>
            <a:pPr lvl="1" eaLnBrk="1" hangingPunct="1"/>
            <a:r>
              <a:rPr lang="zh-TW" altLang="zh-TW" smtClean="0"/>
              <a:t>肌無力</a:t>
            </a:r>
            <a:endParaRPr lang="en-US" altLang="zh-TW" smtClean="0"/>
          </a:p>
          <a:p>
            <a:pPr lvl="1" eaLnBrk="1" hangingPunct="1"/>
            <a:r>
              <a:rPr lang="zh-TW" altLang="zh-TW" smtClean="0"/>
              <a:t>肌肉萎縮</a:t>
            </a:r>
            <a:r>
              <a:rPr lang="zh-TW" altLang="en-US" smtClean="0"/>
              <a:t>，</a:t>
            </a:r>
            <a:r>
              <a:rPr lang="zh-TW" altLang="zh-TW" smtClean="0"/>
              <a:t>主要是</a:t>
            </a:r>
            <a:r>
              <a:rPr lang="zh-TW" altLang="en-US" smtClean="0"/>
              <a:t>大魚際肌</a:t>
            </a:r>
            <a:endParaRPr lang="en-US" altLang="zh-TW" smtClean="0"/>
          </a:p>
          <a:p>
            <a:pPr eaLnBrk="1" hangingPunct="1"/>
            <a:endParaRPr lang="zh-TW" altLang="en-US" smtClean="0"/>
          </a:p>
        </p:txBody>
      </p:sp>
      <p:pic>
        <p:nvPicPr>
          <p:cNvPr id="18436" name="圖片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3429000"/>
            <a:ext cx="4451350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矩形 4"/>
          <p:cNvSpPr>
            <a:spLocks noChangeArrowheads="1"/>
          </p:cNvSpPr>
          <p:nvPr/>
        </p:nvSpPr>
        <p:spPr bwMode="auto">
          <a:xfrm>
            <a:off x="6529388" y="6124575"/>
            <a:ext cx="1762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>
                <a:latin typeface="標楷體" pitchFamily="65" charset="-120"/>
              </a:rPr>
              <a:t>(</a:t>
            </a:r>
            <a:r>
              <a:rPr lang="zh-TW" altLang="zh-TW">
                <a:ea typeface="標楷體" pitchFamily="65" charset="-120"/>
                <a:cs typeface="新細明體" pitchFamily="18" charset="-120"/>
              </a:rPr>
              <a:t>蔡欽仁，</a:t>
            </a:r>
            <a:r>
              <a:rPr lang="en-US" altLang="zh-TW">
                <a:ea typeface="標楷體" pitchFamily="65" charset="-120"/>
                <a:cs typeface="新細明體" pitchFamily="18" charset="-120"/>
              </a:rPr>
              <a:t>2010)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觀察</a:t>
            </a:r>
          </a:p>
        </p:txBody>
      </p:sp>
      <p:sp>
        <p:nvSpPr>
          <p:cNvPr id="1945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zh-TW" smtClean="0"/>
              <a:t>猿手</a:t>
            </a:r>
            <a:r>
              <a:rPr lang="en-US" altLang="zh-TW" smtClean="0"/>
              <a:t>(Ape Hand Deformity)</a:t>
            </a:r>
          </a:p>
          <a:p>
            <a:pPr lvl="1" eaLnBrk="1" hangingPunct="1"/>
            <a:r>
              <a:rPr lang="zh-TW" altLang="zh-TW" smtClean="0"/>
              <a:t>近端正中神經在手肘或手腕處受損所致</a:t>
            </a:r>
            <a:endParaRPr lang="en-US" altLang="zh-TW" smtClean="0"/>
          </a:p>
          <a:p>
            <a:pPr lvl="1" eaLnBrk="1" hangingPunct="1"/>
            <a:r>
              <a:rPr lang="zh-TW" altLang="zh-TW" smtClean="0"/>
              <a:t>大魚際肌與對掌拇</a:t>
            </a:r>
            <a:r>
              <a:rPr lang="zh-TW" altLang="en-US" smtClean="0"/>
              <a:t>肌可能</a:t>
            </a:r>
            <a:r>
              <a:rPr lang="zh-TW" altLang="zh-TW" smtClean="0"/>
              <a:t>失去功能。</a:t>
            </a:r>
            <a:endParaRPr lang="zh-TW" altLang="en-US" smtClean="0"/>
          </a:p>
        </p:txBody>
      </p:sp>
      <p:pic>
        <p:nvPicPr>
          <p:cNvPr id="19460" name="圖片 3"/>
          <p:cNvPicPr>
            <a:picLocks noChangeAspect="1"/>
          </p:cNvPicPr>
          <p:nvPr/>
        </p:nvPicPr>
        <p:blipFill>
          <a:blip r:embed="rId2" cstate="print"/>
          <a:srcRect l="17799" t="20601" r="16402" b="27011"/>
          <a:stretch>
            <a:fillRect/>
          </a:stretch>
        </p:blipFill>
        <p:spPr bwMode="auto">
          <a:xfrm>
            <a:off x="1187450" y="3357563"/>
            <a:ext cx="30353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矩形 4"/>
          <p:cNvSpPr>
            <a:spLocks noChangeArrowheads="1"/>
          </p:cNvSpPr>
          <p:nvPr/>
        </p:nvSpPr>
        <p:spPr bwMode="auto">
          <a:xfrm>
            <a:off x="6300788" y="6223000"/>
            <a:ext cx="26400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/>
              <a:t>(</a:t>
            </a:r>
            <a:r>
              <a:rPr lang="zh-TW" altLang="zh-TW"/>
              <a:t>王百川，蕭宏裕，</a:t>
            </a:r>
            <a:r>
              <a:rPr lang="en-US" altLang="zh-TW"/>
              <a:t>2015)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觸診</a:t>
            </a:r>
          </a:p>
        </p:txBody>
      </p:sp>
      <p:sp>
        <p:nvSpPr>
          <p:cNvPr id="2048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雷諾氏現象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Raynaud's</a:t>
            </a:r>
            <a:r>
              <a:rPr lang="en-US" altLang="zh-TW" dirty="0" smtClean="0"/>
              <a:t> phenomenon)</a:t>
            </a:r>
          </a:p>
          <a:p>
            <a:pPr lvl="1" eaLnBrk="1" hangingPunct="1"/>
            <a:r>
              <a:rPr lang="zh-TW" altLang="en-US" dirty="0" smtClean="0"/>
              <a:t>一種寒冷或情緒壓力明顯的血管過度反應症狀</a:t>
            </a:r>
            <a:endParaRPr lang="en-US" altLang="zh-TW" dirty="0" smtClean="0"/>
          </a:p>
          <a:p>
            <a:pPr lvl="1" eaLnBrk="1" hangingPunct="1"/>
            <a:endParaRPr lang="zh-TW" altLang="en-US" dirty="0" smtClean="0"/>
          </a:p>
        </p:txBody>
      </p:sp>
      <p:pic>
        <p:nvPicPr>
          <p:cNvPr id="20484" name="Picture 2" descr="C:\Users\Ryan\Desktop\雷諾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0424" y="3717032"/>
            <a:ext cx="4676464" cy="284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圖片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9425" y="6299200"/>
            <a:ext cx="18653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特殊測試</a:t>
            </a:r>
          </a:p>
        </p:txBody>
      </p:sp>
      <p:sp>
        <p:nvSpPr>
          <p:cNvPr id="21507" name="內容版面配置區 2"/>
          <p:cNvSpPr>
            <a:spLocks noGrp="1"/>
          </p:cNvSpPr>
          <p:nvPr>
            <p:ph idx="1"/>
          </p:nvPr>
        </p:nvSpPr>
        <p:spPr>
          <a:xfrm>
            <a:off x="457200" y="1595438"/>
            <a:ext cx="8229600" cy="4525962"/>
          </a:xfrm>
        </p:spPr>
        <p:txBody>
          <a:bodyPr/>
          <a:lstStyle/>
          <a:p>
            <a:pPr marL="342900" lvl="1" indent="-342900" eaLnBrk="1" hangingPunct="1">
              <a:buFont typeface="Arial" pitchFamily="34" charset="0"/>
              <a:buChar char="•"/>
            </a:pPr>
            <a:r>
              <a:rPr lang="en-US" altLang="zh-TW" smtClean="0"/>
              <a:t>Tinel‘ s sign</a:t>
            </a:r>
          </a:p>
          <a:p>
            <a:pPr marL="742950" lvl="2" indent="-342900" eaLnBrk="1" hangingPunct="1"/>
            <a:r>
              <a:rPr lang="zh-TW" altLang="zh-TW" smtClean="0"/>
              <a:t>手指敲在正中神經通過腕關節的部位會產生麻、刺激或刺痛</a:t>
            </a:r>
            <a:r>
              <a:rPr lang="zh-TW" altLang="en-US" smtClean="0"/>
              <a:t>。</a:t>
            </a:r>
            <a:endParaRPr lang="en-US" altLang="zh-TW" smtClean="0"/>
          </a:p>
        </p:txBody>
      </p:sp>
      <p:pic>
        <p:nvPicPr>
          <p:cNvPr id="21508" name="圖片 3"/>
          <p:cNvPicPr>
            <a:picLocks noChangeAspect="1"/>
          </p:cNvPicPr>
          <p:nvPr/>
        </p:nvPicPr>
        <p:blipFill>
          <a:blip r:embed="rId2" cstate="print"/>
          <a:srcRect t="17192" b="2"/>
          <a:stretch>
            <a:fillRect/>
          </a:stretch>
        </p:blipFill>
        <p:spPr bwMode="auto">
          <a:xfrm>
            <a:off x="450850" y="3108325"/>
            <a:ext cx="5502275" cy="36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圖片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6296025"/>
            <a:ext cx="18669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投影片編號版面配置區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22036A-3A53-4D4A-873D-D59C9DE6C395}" type="slidenum">
              <a:rPr lang="en-US" altLang="zh-TW">
                <a:ea typeface="新細明體" charset="-120"/>
              </a:rPr>
              <a:pPr/>
              <a:t>14</a:t>
            </a:fld>
            <a:endParaRPr lang="en-US" altLang="zh-TW">
              <a:ea typeface="新細明體" charset="-120"/>
            </a:endParaRPr>
          </a:p>
        </p:txBody>
      </p:sp>
      <p:sp>
        <p:nvSpPr>
          <p:cNvPr id="952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Phalen test &amp; Tinel sign </a:t>
            </a:r>
          </a:p>
        </p:txBody>
      </p:sp>
      <p:pic>
        <p:nvPicPr>
          <p:cNvPr id="95237" name="Picture 3" descr="DSCN330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609850"/>
            <a:ext cx="3810000" cy="2857500"/>
          </a:xfrm>
          <a:noFill/>
        </p:spPr>
      </p:pic>
      <p:pic>
        <p:nvPicPr>
          <p:cNvPr id="95238" name="Picture 4" descr="DSCN3306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47750" y="1981200"/>
            <a:ext cx="3086100" cy="4114800"/>
          </a:xfrm>
          <a:noFill/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/>
          <a:srcRect t="7825"/>
          <a:stretch>
            <a:fillRect/>
          </a:stretch>
        </p:blipFill>
        <p:spPr bwMode="auto">
          <a:xfrm>
            <a:off x="611560" y="4869160"/>
            <a:ext cx="1770954" cy="168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DBFF1C-6C95-4560-8920-5F861BB51F5C}" type="slidenum">
              <a:rPr lang="en-US" altLang="zh-TW">
                <a:ea typeface="新細明體" charset="-120"/>
              </a:rPr>
              <a:pPr/>
              <a:t>15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96260" name="Picture 2" descr="P07001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52400"/>
            <a:ext cx="8458200" cy="6477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舟狀骨骨折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美工圖案版面配置區 3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5" name="Picture 8" descr="ãèçéª¨éª¨æãçåçæå°çµæ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276872"/>
            <a:ext cx="2857500" cy="2857500"/>
          </a:xfrm>
          <a:prstGeom prst="rect">
            <a:avLst/>
          </a:prstGeom>
          <a:noFill/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0D77B-FCA1-4A2B-853A-7A262DF92D07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1506" name="Picture 2" descr="ãèçéª¨éª¨æãçåçæå°çµæ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492896"/>
            <a:ext cx="4515168" cy="3208146"/>
          </a:xfrm>
          <a:prstGeom prst="rect">
            <a:avLst/>
          </a:prstGeom>
          <a:noFill/>
        </p:spPr>
      </p:pic>
      <p:pic>
        <p:nvPicPr>
          <p:cNvPr id="21510" name="Picture 6" descr="ãèçéª¨éª¨æãçåçæå°çµæ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492896"/>
            <a:ext cx="3749328" cy="3168352"/>
          </a:xfrm>
          <a:prstGeom prst="rect">
            <a:avLst/>
          </a:prstGeom>
          <a:noFill/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投影片編號版面配置區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DE067A-CF9C-491B-AA1E-5F4C59ACF7F6}" type="slidenum">
              <a:rPr lang="en-US" altLang="zh-TW">
                <a:ea typeface="新細明體" charset="-120"/>
              </a:rPr>
              <a:pPr/>
              <a:t>18</a:t>
            </a:fld>
            <a:endParaRPr lang="en-US" altLang="zh-TW">
              <a:ea typeface="新細明體" charset="-120"/>
            </a:endParaRPr>
          </a:p>
        </p:txBody>
      </p:sp>
      <p:sp>
        <p:nvSpPr>
          <p:cNvPr id="727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舟狀骨骨折</a:t>
            </a:r>
          </a:p>
        </p:txBody>
      </p:sp>
      <p:pic>
        <p:nvPicPr>
          <p:cNvPr id="72709" name="Picture 3" descr="DSCN328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67250" y="2057400"/>
            <a:ext cx="3429000" cy="4572000"/>
          </a:xfrm>
          <a:noFill/>
        </p:spPr>
      </p:pic>
      <p:pic>
        <p:nvPicPr>
          <p:cNvPr id="72710" name="Picture 4" descr="DSCN3286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04850" y="2057400"/>
            <a:ext cx="3429000" cy="4572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治療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482" name="Picture 2" descr="https://i1.kknews.cc/SIG=1a7vl17/1ooq0001562qqs2q23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005064"/>
            <a:ext cx="5063389" cy="2594988"/>
          </a:xfrm>
          <a:prstGeom prst="rect">
            <a:avLst/>
          </a:prstGeom>
          <a:noFill/>
        </p:spPr>
      </p:pic>
      <p:pic>
        <p:nvPicPr>
          <p:cNvPr id="5" name="Picture 4" descr="ãèçéª¨éª¨æãçåçæå°çµæ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1484784"/>
            <a:ext cx="4904591" cy="2514776"/>
          </a:xfrm>
          <a:prstGeom prst="rect">
            <a:avLst/>
          </a:prstGeom>
          <a:noFill/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腕隧道症候群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「肘隧道症候群」的圖片搜尋結果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2856"/>
            <a:ext cx="4968552" cy="3978801"/>
          </a:xfrm>
          <a:prstGeom prst="rect">
            <a:avLst/>
          </a:prstGeom>
          <a:noFill/>
        </p:spPr>
      </p:pic>
      <p:pic>
        <p:nvPicPr>
          <p:cNvPr id="1028" name="Picture 4" descr="「肘隧道症候群」的圖片搜尋結果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2996952"/>
            <a:ext cx="3374157" cy="2558571"/>
          </a:xfrm>
          <a:prstGeom prst="rect">
            <a:avLst/>
          </a:prstGeom>
          <a:noFill/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勾狀骨損傷</a:t>
            </a:r>
            <a:endParaRPr lang="zh-TW" altLang="en-US" dirty="0"/>
          </a:p>
        </p:txBody>
      </p:sp>
      <p:sp>
        <p:nvSpPr>
          <p:cNvPr id="7" name="副標題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10C928-6EE1-41F9-9244-D29B8BE26530}" type="slidenum">
              <a:rPr lang="en-US" altLang="zh-TW">
                <a:ea typeface="新細明體" charset="-120"/>
              </a:rPr>
              <a:pPr/>
              <a:t>21</a:t>
            </a:fld>
            <a:endParaRPr lang="en-US" altLang="zh-TW">
              <a:ea typeface="新細明體" charset="-120"/>
            </a:endParaRPr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該隱通道</a:t>
            </a:r>
            <a:r>
              <a:rPr lang="en-US" altLang="zh-TW" dirty="0" err="1" smtClean="0"/>
              <a:t>Guyon</a:t>
            </a:r>
            <a:r>
              <a:rPr lang="en-US" altLang="zh-TW" dirty="0" smtClean="0"/>
              <a:t> tunnel</a:t>
            </a:r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69900" indent="-469900" eaLnBrk="1" hangingPunct="1"/>
            <a:r>
              <a:rPr lang="zh-TW" altLang="en-US" dirty="0" smtClean="0"/>
              <a:t>鉤狀骨的鉤</a:t>
            </a:r>
            <a:r>
              <a:rPr lang="en-US" altLang="zh-TW" dirty="0" smtClean="0"/>
              <a:t>Hook of </a:t>
            </a:r>
            <a:r>
              <a:rPr lang="en-US" altLang="zh-TW" dirty="0" err="1" smtClean="0"/>
              <a:t>hamate</a:t>
            </a:r>
            <a:r>
              <a:rPr lang="en-US" altLang="zh-TW" dirty="0" smtClean="0"/>
              <a:t>,</a:t>
            </a:r>
            <a:r>
              <a:rPr lang="zh-TW" altLang="en-US" dirty="0" smtClean="0"/>
              <a:t>豆狀骨</a:t>
            </a:r>
          </a:p>
          <a:p>
            <a:pPr marL="469900" indent="-469900" eaLnBrk="1" hangingPunct="1"/>
            <a:r>
              <a:rPr lang="zh-TW" altLang="en-US" dirty="0" smtClean="0"/>
              <a:t>有尺神經和血管通過</a:t>
            </a:r>
          </a:p>
          <a:p>
            <a:pPr marL="469900" indent="-469900" eaLnBrk="1" hangingPunct="1"/>
            <a:r>
              <a:rPr lang="zh-TW" altLang="en-US" dirty="0" smtClean="0"/>
              <a:t>常受壓迫受傷</a:t>
            </a:r>
          </a:p>
          <a:p>
            <a:pPr marL="469900" indent="-469900" eaLnBrk="1" hangingPunct="1"/>
            <a:r>
              <a:rPr lang="en-US" altLang="zh-TW" dirty="0" smtClean="0"/>
              <a:t>'handlebars palsy' for bikers</a:t>
            </a:r>
          </a:p>
          <a:p>
            <a:pPr marL="469900" indent="-469900" eaLnBrk="1" hangingPunct="1"/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handlebars palsy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 descr="ã'handlebars palsyãçåçæå°çµæ"/>
          <p:cNvPicPr>
            <a:picLocks noChangeAspect="1" noChangeArrowheads="1"/>
          </p:cNvPicPr>
          <p:nvPr/>
        </p:nvPicPr>
        <p:blipFill>
          <a:blip r:embed="rId2" cstate="print"/>
          <a:srcRect l="52137" t="21935" r="21049" b="27268"/>
          <a:stretch>
            <a:fillRect/>
          </a:stretch>
        </p:blipFill>
        <p:spPr bwMode="auto">
          <a:xfrm>
            <a:off x="5940152" y="2276872"/>
            <a:ext cx="2592288" cy="3168352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1187624" y="6488668"/>
            <a:ext cx="6804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https://www.ilovebicycling.com/handlebar-palsy-aka-cyclists-palsy/</a:t>
            </a:r>
            <a:endParaRPr lang="zh-TW" altLang="en-US" dirty="0"/>
          </a:p>
        </p:txBody>
      </p:sp>
      <p:pic>
        <p:nvPicPr>
          <p:cNvPr id="111618" name="Picture 2" descr="ã'handlebars palsyãçåçæå°çµæ"/>
          <p:cNvPicPr>
            <a:picLocks noChangeAspect="1" noChangeArrowheads="1"/>
          </p:cNvPicPr>
          <p:nvPr/>
        </p:nvPicPr>
        <p:blipFill>
          <a:blip r:embed="rId3" cstate="print"/>
          <a:srcRect t="3884" b="14563"/>
          <a:stretch>
            <a:fillRect/>
          </a:stretch>
        </p:blipFill>
        <p:spPr bwMode="auto">
          <a:xfrm>
            <a:off x="827584" y="1556792"/>
            <a:ext cx="4505325" cy="4536504"/>
          </a:xfrm>
          <a:prstGeom prst="rect">
            <a:avLst/>
          </a:prstGeom>
          <a:noFill/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投影片編號版面配置區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1FACB4-997C-42DD-A267-6FFC8A5F6668}" type="slidenum">
              <a:rPr lang="en-US" altLang="zh-TW">
                <a:ea typeface="新細明體" charset="-120"/>
              </a:rPr>
              <a:pPr/>
              <a:t>23</a:t>
            </a:fld>
            <a:endParaRPr lang="en-US" altLang="zh-TW">
              <a:ea typeface="新細明體" charset="-120"/>
            </a:endParaRPr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該隱通道</a:t>
            </a:r>
          </a:p>
        </p:txBody>
      </p:sp>
      <p:pic>
        <p:nvPicPr>
          <p:cNvPr id="57349" name="Picture 3" descr="guyons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2205038"/>
            <a:ext cx="4121150" cy="3722687"/>
          </a:xfrm>
          <a:noFill/>
        </p:spPr>
      </p:pic>
      <p:pic>
        <p:nvPicPr>
          <p:cNvPr id="57350" name="Picture 4" descr="guyons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67238" y="1773238"/>
            <a:ext cx="4125912" cy="41767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886B58-2FD4-43AE-8718-3908C3E59D92}" type="slidenum">
              <a:rPr lang="en-US" altLang="zh-TW">
                <a:ea typeface="新細明體" charset="-120"/>
              </a:rPr>
              <a:pPr/>
              <a:t>24</a:t>
            </a:fld>
            <a:endParaRPr lang="en-US" altLang="zh-TW">
              <a:ea typeface="新細明體" charset="-120"/>
            </a:endParaRPr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神經</a:t>
            </a:r>
          </a:p>
        </p:txBody>
      </p:sp>
      <p:pic>
        <p:nvPicPr>
          <p:cNvPr id="58373" name="Picture 3" descr="hand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00325" y="1628775"/>
            <a:ext cx="4556125" cy="52292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預防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讓手自然握住手把並增加接觸面積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適當更換握車把位置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如果會感到麻，就更換位置，甚至增加幾個握把點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握把處透過軟墊、膠條或加墊手套來緩衝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調整座椅位置向下或向後移動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尋求自行車專家的協助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肌腱腱鞘炎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發生在伸肌，俗稱媽媽手</a:t>
            </a:r>
            <a:endParaRPr lang="en-US" altLang="zh-TW" dirty="0" smtClean="0"/>
          </a:p>
          <a:p>
            <a:r>
              <a:rPr lang="zh-TW" altLang="en-US" dirty="0" smtClean="0"/>
              <a:t>發生在屈肌，俗稱板機指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介紹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腱鞘為套在肌腱外層的膜管，外層為纖維組織，功能在協助肌腱固定與保護的功能。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長期過度使用會造成損傷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66562" name="AutoShape 2" descr="ãèé¨ è§£å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狄奎凡氏症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7856191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2843808" y="6211669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https://www.youtube.com/watch?v=e-aggNZrDSQ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狄奎凡氏症發生情形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多在</a:t>
            </a:r>
            <a:r>
              <a:rPr lang="en-US" altLang="zh-TW" dirty="0" smtClean="0"/>
              <a:t>30~50</a:t>
            </a:r>
            <a:r>
              <a:rPr lang="zh-TW" altLang="en-US" dirty="0" smtClean="0"/>
              <a:t>歲</a:t>
            </a:r>
            <a:endParaRPr lang="en-US" altLang="zh-TW" dirty="0" smtClean="0"/>
          </a:p>
          <a:p>
            <a:r>
              <a:rPr lang="zh-TW" altLang="en-US" dirty="0" smtClean="0"/>
              <a:t>女性的發生率是男性的</a:t>
            </a:r>
            <a:r>
              <a:rPr lang="en-US" altLang="zh-TW" dirty="0" smtClean="0"/>
              <a:t>6</a:t>
            </a:r>
            <a:r>
              <a:rPr lang="zh-TW" altLang="en-US" dirty="0" smtClean="0"/>
              <a:t>倍以上</a:t>
            </a:r>
            <a:endParaRPr lang="en-US" altLang="zh-TW" dirty="0" smtClean="0"/>
          </a:p>
          <a:p>
            <a:r>
              <a:rPr lang="zh-TW" altLang="en-US" dirty="0" smtClean="0"/>
              <a:t>煮菜、洗衣服、做家事、打電腦、玩手機都可以產生</a:t>
            </a:r>
            <a:endParaRPr lang="en-US" altLang="zh-TW" dirty="0" smtClean="0"/>
          </a:p>
          <a:p>
            <a:r>
              <a:rPr lang="zh-TW" altLang="en-US" dirty="0" smtClean="0"/>
              <a:t>檢查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延伸手指肌腱導致疼痛</a:t>
            </a:r>
            <a:endParaRPr lang="en-US" altLang="zh-TW" dirty="0" smtClean="0"/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5602" name="Picture 2" descr="「肘隧道症候群」的圖片搜尋結果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276872"/>
            <a:ext cx="7056784" cy="3943499"/>
          </a:xfrm>
          <a:prstGeom prst="rect">
            <a:avLst/>
          </a:prstGeom>
          <a:noFill/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症狀與檢查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疼痛，且明顯出現在骨突處</a:t>
            </a:r>
            <a:endParaRPr lang="zh-TW" altLang="en-US" dirty="0"/>
          </a:p>
        </p:txBody>
      </p:sp>
      <p:sp>
        <p:nvSpPr>
          <p:cNvPr id="72706" name="AutoShape 2" descr="æèè±éççé¢é²ä¸åº·å¤ - å°éª¨å¤´ - å°éª¨å¤´çåå®¢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348880"/>
            <a:ext cx="705184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板機指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手指屈肌腱的狹窄性肌腱鞘炎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手指頭在彎曲想伸直時會卡在腱鞘處，導致遠端指節無法完全伸直，或者伸直時有阻力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0"/>
            <a:ext cx="7056784" cy="679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症狀與檢查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常發生於拇指、食指與中指的掌面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早晨較嚴重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指節處可觸摸到如腕豆班的節結</a:t>
            </a:r>
            <a:endParaRPr lang="zh-TW" altLang="en-US" dirty="0"/>
          </a:p>
        </p:txBody>
      </p:sp>
      <p:sp>
        <p:nvSpPr>
          <p:cNvPr id="71682" name="AutoShape 2" descr="ãèé¨ è§£å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1684" name="AutoShape 4" descr="ãèé¨ è§£å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處置建議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避免長時間反覆執行手指操作之工作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休息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按摩、伸展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強化肌力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習慣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打字</a:t>
            </a:r>
            <a:endParaRPr lang="en-US" altLang="zh-TW" dirty="0" smtClean="0"/>
          </a:p>
          <a:p>
            <a:pPr marL="971550" lvl="1" indent="-514350"/>
            <a:r>
              <a:rPr lang="zh-TW" altLang="en-US" dirty="0" smtClean="0"/>
              <a:t>多增加主被動活動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醫療建議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藥物治療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止痛藥、抗發炎藥及肌肉鬆弛劑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按摩、推拿或針灸等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局部注射藥物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手術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投影片編號版面配置區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4C0BCF-8F7A-4E3E-92F4-819E5DA7AEAA}" type="slidenum">
              <a:rPr lang="en-US" altLang="zh-TW">
                <a:ea typeface="新細明體" charset="-120"/>
              </a:rPr>
              <a:pPr/>
              <a:t>36</a:t>
            </a:fld>
            <a:endParaRPr lang="en-US" altLang="zh-TW">
              <a:ea typeface="新細明體" charset="-120"/>
            </a:endParaRPr>
          </a:p>
        </p:txBody>
      </p:sp>
      <p:sp>
        <p:nvSpPr>
          <p:cNvPr id="911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Hand and wrist ganglia</a:t>
            </a:r>
            <a:r>
              <a:rPr lang="zh-TW" altLang="en-US" smtClean="0"/>
              <a:t>腱鞘囊腫 </a:t>
            </a:r>
          </a:p>
        </p:txBody>
      </p:sp>
      <p:sp>
        <p:nvSpPr>
          <p:cNvPr id="9114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469900" indent="-469900" algn="just" eaLnBrk="1" hangingPunct="1"/>
            <a:r>
              <a:rPr lang="zh-TW" altLang="en-US" smtClean="0"/>
              <a:t>好發在關節週邊或腱鞘處的腫塊樣皮下突出物，經常發生在人體四肢末端，尤其是手部的良性病變</a:t>
            </a:r>
            <a:r>
              <a:rPr lang="zh-TW" altLang="en-US" smtClean="0">
                <a:solidFill>
                  <a:srgbClr val="0000CA"/>
                </a:solidFill>
              </a:rPr>
              <a:t>。</a:t>
            </a:r>
          </a:p>
        </p:txBody>
      </p:sp>
      <p:pic>
        <p:nvPicPr>
          <p:cNvPr id="91142" name="Picture 4" descr="DSCN3317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10150" y="1981200"/>
            <a:ext cx="3086100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投影片編號版面配置區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1066F95-CAFB-4C7C-8AAD-B5DB0933F000}" type="slidenum">
              <a:rPr lang="en-US" altLang="zh-TW">
                <a:ea typeface="新細明體" charset="-120"/>
              </a:rPr>
              <a:pPr/>
              <a:t>37</a:t>
            </a:fld>
            <a:endParaRPr lang="en-US" altLang="zh-TW">
              <a:ea typeface="新細明體" charset="-120"/>
            </a:endParaRPr>
          </a:p>
        </p:txBody>
      </p:sp>
      <p:sp>
        <p:nvSpPr>
          <p:cNvPr id="921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Hand and wrist ganglia</a:t>
            </a:r>
            <a:r>
              <a:rPr lang="zh-TW" altLang="en-US" smtClean="0"/>
              <a:t>腱鞘囊種 </a:t>
            </a:r>
          </a:p>
        </p:txBody>
      </p:sp>
      <p:pic>
        <p:nvPicPr>
          <p:cNvPr id="92165" name="Picture 3" descr="DSCN3318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2057400"/>
            <a:ext cx="3810000" cy="4038600"/>
          </a:xfrm>
          <a:noFill/>
        </p:spPr>
      </p:pic>
      <p:pic>
        <p:nvPicPr>
          <p:cNvPr id="92166" name="Picture 4" descr="DSCN3319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133600"/>
            <a:ext cx="3810000" cy="3962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預防與保健方式介紹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肌肉伸展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708920"/>
            <a:ext cx="61277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危險因子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好發反覆使用手腕操作工作者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機械技工、木匠、家庭主婦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多發生慣用手，也不少人為雙手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r>
              <a:rPr lang="zh-TW" altLang="en-US" dirty="0" smtClean="0"/>
              <a:t>女性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發生率約為男性的</a:t>
            </a:r>
            <a:r>
              <a:rPr lang="en-US" altLang="zh-TW" dirty="0" smtClean="0"/>
              <a:t>3-10</a:t>
            </a:r>
            <a:r>
              <a:rPr lang="zh-TW" altLang="en-US" dirty="0" smtClean="0"/>
              <a:t>倍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懷孕期間也會發生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79512" y="6309320"/>
            <a:ext cx="2133600" cy="365125"/>
          </a:xfrm>
        </p:spPr>
        <p:txBody>
          <a:bodyPr vert="horz" lIns="91440" tIns="45720" rIns="91440" bIns="45720" rtlCol="0" anchor="ctr"/>
          <a:lstStyle/>
          <a:p>
            <a:pPr algn="l"/>
            <a:fld id="{73DA0BB7-265A-403C-9275-D587AB510EDC}" type="slidenum">
              <a:rPr lang="zh-TW" altLang="en-US" sz="1600">
                <a:solidFill>
                  <a:schemeClr val="tx1"/>
                </a:solidFill>
              </a:rPr>
              <a:pPr algn="l"/>
              <a:t>40</a:t>
            </a:fld>
            <a:endParaRPr lang="zh-TW" altLang="en-US" sz="1600" dirty="0">
              <a:solidFill>
                <a:schemeClr val="tx1"/>
              </a:solidFill>
            </a:endParaRPr>
          </a:p>
        </p:txBody>
      </p:sp>
      <p:pic>
        <p:nvPicPr>
          <p:cNvPr id="5" name="內容版面配置區 4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736812"/>
            <a:ext cx="2376264" cy="3384376"/>
          </a:xfrm>
          <a:prstGeom prst="rect">
            <a:avLst/>
          </a:prstGeom>
        </p:spPr>
      </p:pic>
      <p:pic>
        <p:nvPicPr>
          <p:cNvPr id="7" name="圖片 6" descr="抓米">
            <a:hlinkClick r:id="rId4" action="ppaction://hlinkfile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772816"/>
            <a:ext cx="2421230" cy="331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圖片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1772816"/>
            <a:ext cx="2376264" cy="3312368"/>
          </a:xfrm>
          <a:prstGeom prst="rect">
            <a:avLst/>
          </a:prstGeom>
        </p:spPr>
      </p:pic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預防</a:t>
            </a:r>
            <a:r>
              <a:rPr lang="en-US" altLang="zh-TW" dirty="0" smtClean="0"/>
              <a:t>-</a:t>
            </a:r>
            <a:r>
              <a:rPr lang="zh-TW" altLang="zh-TW" dirty="0" smtClean="0"/>
              <a:t>神經</a:t>
            </a:r>
            <a:r>
              <a:rPr lang="zh-TW" altLang="zh-TW" dirty="0"/>
              <a:t>肌肉訓練</a:t>
            </a:r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1331640" y="5301208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hlinkClick r:id="rId7"/>
              </a:rPr>
              <a:t>https://www.youtube.com/watch?v=J6NohEE_n6s</a:t>
            </a:r>
            <a:r>
              <a:rPr lang="zh-TW" altLang="en-US" dirty="0" smtClean="0"/>
              <a:t> </a:t>
            </a:r>
            <a:r>
              <a:rPr lang="en-US" altLang="zh-TW" dirty="0" smtClean="0"/>
              <a:t>8:48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40744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預防</a:t>
            </a:r>
            <a:r>
              <a:rPr lang="en-US" altLang="zh-TW" dirty="0" smtClean="0"/>
              <a:t>-</a:t>
            </a:r>
            <a:r>
              <a:rPr lang="zh-TW" altLang="zh-TW" dirty="0" smtClean="0"/>
              <a:t>神經</a:t>
            </a:r>
            <a:r>
              <a:rPr lang="zh-TW" altLang="zh-TW" dirty="0"/>
              <a:t>肌肉訓練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對</a:t>
            </a:r>
            <a:r>
              <a:rPr lang="zh-TW" altLang="en-US" dirty="0"/>
              <a:t>空拋球</a:t>
            </a:r>
            <a:endParaRPr lang="en-US" altLang="zh-TW" dirty="0"/>
          </a:p>
          <a:p>
            <a:r>
              <a:rPr lang="zh-TW" altLang="en-US" dirty="0"/>
              <a:t>肩胛時鐘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33684" y="6501978"/>
            <a:ext cx="2133600" cy="365125"/>
          </a:xfrm>
        </p:spPr>
        <p:txBody>
          <a:bodyPr vert="horz" lIns="91440" tIns="45720" rIns="91440" bIns="45720" rtlCol="0" anchor="ctr"/>
          <a:lstStyle/>
          <a:p>
            <a:pPr algn="l"/>
            <a:fld id="{73DA0BB7-265A-403C-9275-D587AB510EDC}" type="slidenum">
              <a:rPr lang="zh-TW" altLang="en-US" sz="1600">
                <a:solidFill>
                  <a:schemeClr val="tx1"/>
                </a:solidFill>
              </a:rPr>
              <a:pPr algn="l"/>
              <a:t>41</a:t>
            </a:fld>
            <a:endParaRPr lang="zh-TW" altLang="en-US" sz="1600">
              <a:solidFill>
                <a:schemeClr val="tx1"/>
              </a:solidFill>
            </a:endParaRPr>
          </a:p>
        </p:txBody>
      </p:sp>
      <p:pic>
        <p:nvPicPr>
          <p:cNvPr id="7" name="圖片 6">
            <a:hlinkClick r:id="rId2" action="ppaction://hlinkfile"/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34435" b="55463"/>
          <a:stretch/>
        </p:blipFill>
        <p:spPr bwMode="auto">
          <a:xfrm>
            <a:off x="395536" y="3140968"/>
            <a:ext cx="2456854" cy="27160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圖片 7">
            <a:hlinkClick r:id="rId4" action="ppaction://hlinkfile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6147" y="3143105"/>
            <a:ext cx="2448272" cy="2716059"/>
          </a:xfrm>
          <a:prstGeom prst="rect">
            <a:avLst/>
          </a:prstGeom>
        </p:spPr>
      </p:pic>
      <p:pic>
        <p:nvPicPr>
          <p:cNvPr id="9" name="Picture 2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537" r="27568" b="25000"/>
          <a:stretch/>
        </p:blipFill>
        <p:spPr bwMode="auto">
          <a:xfrm>
            <a:off x="6197277" y="3140968"/>
            <a:ext cx="2376264" cy="271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2712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經常被建議的活動</a:t>
            </a:r>
            <a:endParaRPr lang="zh-TW" altLang="en-US" dirty="0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708920"/>
            <a:ext cx="2074894" cy="2959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8"/>
            <a:ext cx="2102247" cy="21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293096"/>
            <a:ext cx="3083173" cy="2020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1412776"/>
            <a:ext cx="2427089" cy="243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42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63538"/>
            <a:ext cx="7772400" cy="762000"/>
          </a:xfrm>
        </p:spPr>
        <p:txBody>
          <a:bodyPr/>
          <a:lstStyle/>
          <a:p>
            <a:pPr eaLnBrk="1" hangingPunct="1"/>
            <a:r>
              <a:rPr lang="zh-TW" altLang="en-US" sz="400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日常保養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9184E0-BC4C-4F7B-BE34-A262A9EA1269}" type="slidenum">
              <a:rPr lang="zh-TW" altLang="en-US" smtClean="0"/>
              <a:pPr>
                <a:defRPr/>
              </a:pPr>
              <a:t>43</a:t>
            </a:fld>
            <a:endParaRPr lang="zh-TW" alt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buFont typeface="Georgia" pitchFamily="18" charset="0"/>
              <a:buAutoNum type="arabicPeriod"/>
            </a:pPr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強化熱身內容。</a:t>
            </a:r>
            <a:endParaRPr lang="en-US" altLang="zh-TW" sz="32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514350" indent="-514350" eaLnBrk="1" hangingPunct="1">
              <a:lnSpc>
                <a:spcPct val="90000"/>
              </a:lnSpc>
              <a:buFont typeface="Georgia" pitchFamily="18" charset="0"/>
              <a:buAutoNum type="arabicPeriod"/>
            </a:pPr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減少過度使用，或者安排不同類型的訓練內容輪替。</a:t>
            </a:r>
            <a:endParaRPr lang="en-US" altLang="zh-TW" sz="32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514350" indent="-514350" eaLnBrk="1" hangingPunct="1">
              <a:lnSpc>
                <a:spcPct val="90000"/>
              </a:lnSpc>
              <a:buFont typeface="Georgia" pitchFamily="18" charset="0"/>
              <a:buAutoNum type="arabicPeriod"/>
            </a:pPr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必要時使用護具讓受傷部位休息。</a:t>
            </a:r>
            <a:endParaRPr lang="en-US" altLang="zh-TW" sz="32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514350" indent="-514350" eaLnBrk="1" hangingPunct="1">
              <a:lnSpc>
                <a:spcPct val="90000"/>
              </a:lnSpc>
              <a:buFont typeface="Georgia" pitchFamily="18" charset="0"/>
              <a:buAutoNum type="arabicPeriod"/>
            </a:pPr>
            <a:r>
              <a:rPr lang="zh-TW" altLang="en-US" sz="3200" dirty="0" smtClean="0"/>
              <a:t>肌肉放鬆</a:t>
            </a:r>
            <a:endParaRPr lang="zh-TW" altLang="en-US" sz="32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52228" name="Picture 1" descr="軟式肘關節保護帶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04248" y="4293096"/>
            <a:ext cx="1671638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圖片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437112"/>
            <a:ext cx="475252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適度按摩放鬆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4580" name="Picture 4" descr="ãæè ææ©ãçåçæå°çµæ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16832"/>
            <a:ext cx="6096000" cy="4067176"/>
          </a:xfrm>
          <a:prstGeom prst="rect">
            <a:avLst/>
          </a:prstGeom>
          <a:noFill/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44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貼紮保護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白貼簡易</a:t>
            </a:r>
            <a:endParaRPr lang="en-US" altLang="zh-TW" dirty="0" smtClean="0"/>
          </a:p>
          <a:p>
            <a:pPr lvl="1"/>
            <a:r>
              <a:rPr lang="en-US" altLang="zh-TW" dirty="0" smtClean="0">
                <a:hlinkClick r:id="rId2"/>
              </a:rPr>
              <a:t>https://youtu.be/w0tSEmWtycM?t=7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r>
              <a:rPr lang="zh-TW" altLang="en-US" dirty="0" smtClean="0"/>
              <a:t>輕彈</a:t>
            </a:r>
            <a:endParaRPr lang="en-US" altLang="zh-TW" dirty="0" smtClean="0"/>
          </a:p>
          <a:p>
            <a:pPr lvl="1"/>
            <a:r>
              <a:rPr lang="en-US" altLang="zh-TW" dirty="0" smtClean="0">
                <a:hlinkClick r:id="rId3"/>
              </a:rPr>
              <a:t>https://www.youtube.com/watch?v=yJ1joag0H8s</a:t>
            </a:r>
            <a:endParaRPr lang="en-US" altLang="zh-TW" dirty="0" smtClean="0"/>
          </a:p>
          <a:p>
            <a:r>
              <a:rPr lang="zh-TW" altLang="en-US" dirty="0" smtClean="0"/>
              <a:t>白貼</a:t>
            </a:r>
            <a:endParaRPr lang="en-US" altLang="zh-TW" dirty="0" smtClean="0"/>
          </a:p>
          <a:p>
            <a:pPr lvl="1"/>
            <a:r>
              <a:rPr lang="en-US" altLang="zh-TW" dirty="0" smtClean="0">
                <a:hlinkClick r:id="rId4"/>
              </a:rPr>
              <a:t>https://youtu.be/fPjbyzBdhrs?t=53</a:t>
            </a:r>
            <a:endParaRPr lang="en-US" altLang="zh-TW" dirty="0" smtClean="0"/>
          </a:p>
          <a:p>
            <a:r>
              <a:rPr lang="zh-TW" altLang="en-US" dirty="0" smtClean="0"/>
              <a:t>肌貼</a:t>
            </a:r>
            <a:endParaRPr lang="en-US" altLang="zh-TW" dirty="0" smtClean="0"/>
          </a:p>
          <a:p>
            <a:pPr lvl="1"/>
            <a:r>
              <a:rPr lang="en-US" altLang="zh-TW" dirty="0" smtClean="0">
                <a:hlinkClick r:id="rId5"/>
              </a:rPr>
              <a:t>https://youtu.be/VmPeTnGLLOc?t=98</a:t>
            </a:r>
            <a:r>
              <a:rPr lang="zh-TW" altLang="en-US" dirty="0" smtClean="0"/>
              <a:t>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45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結語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腕部功能往往關乎能否有效掌握精細動作與技巧，因此肌肉功能特別精細，卻也再承受衝擊時容易造成損傷。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運動時如有手腕頻繁性使用之需求，適當的強化手腕肌群是保護腕部的重要關鍵。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46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資料來源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hlinkClick r:id="rId2"/>
              </a:rPr>
              <a:t>http://798181138.lofter.com/tag/%E8%85%95%E9%83%A8</a:t>
            </a:r>
            <a:endParaRPr lang="en-US" altLang="zh-TW" dirty="0" smtClean="0"/>
          </a:p>
          <a:p>
            <a:r>
              <a:rPr lang="en-US" altLang="zh-TW" dirty="0" smtClean="0">
                <a:hlinkClick r:id="rId3"/>
              </a:rPr>
              <a:t>https://kknews.cc/tech/gv4zqly.html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47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運動常見危險因子</a:t>
            </a:r>
          </a:p>
        </p:txBody>
      </p:sp>
      <p:sp>
        <p:nvSpPr>
          <p:cNvPr id="1229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hlinkClick r:id="rId2" action="ppaction://hlinkfile"/>
              </a:rPr>
              <a:t>攀岩</a:t>
            </a:r>
            <a:endParaRPr lang="en-US" altLang="zh-TW" smtClean="0"/>
          </a:p>
          <a:p>
            <a:pPr lvl="1" eaLnBrk="1" hangingPunct="1"/>
            <a:r>
              <a:rPr lang="zh-TW" altLang="zh-TW" smtClean="0"/>
              <a:t>拉扯岩塊</a:t>
            </a:r>
            <a:endParaRPr lang="en-US" altLang="zh-TW" smtClean="0"/>
          </a:p>
          <a:p>
            <a:pPr lvl="1" eaLnBrk="1" hangingPunct="1"/>
            <a:r>
              <a:rPr lang="zh-TW" altLang="zh-TW" smtClean="0"/>
              <a:t>支撐體重的動作</a:t>
            </a:r>
            <a:endParaRPr lang="en-US" altLang="zh-TW" smtClean="0"/>
          </a:p>
          <a:p>
            <a:pPr lvl="1" eaLnBrk="1" hangingPunct="1"/>
            <a:r>
              <a:rPr lang="zh-TW" altLang="zh-TW" smtClean="0"/>
              <a:t>經常性的屈曲與伸直動作</a:t>
            </a:r>
            <a:r>
              <a:rPr lang="zh-TW" altLang="en-US" smtClean="0"/>
              <a:t>。</a:t>
            </a:r>
            <a:endParaRPr lang="en-US" altLang="zh-TW" smtClean="0"/>
          </a:p>
        </p:txBody>
      </p:sp>
      <p:pic>
        <p:nvPicPr>
          <p:cNvPr id="12292" name="圖片 3"/>
          <p:cNvPicPr>
            <a:picLocks noChangeAspect="1"/>
          </p:cNvPicPr>
          <p:nvPr/>
        </p:nvPicPr>
        <p:blipFill>
          <a:blip r:embed="rId3" cstate="print"/>
          <a:srcRect t="22356" r="22508" b="3215"/>
          <a:stretch>
            <a:fillRect/>
          </a:stretch>
        </p:blipFill>
        <p:spPr bwMode="auto">
          <a:xfrm>
            <a:off x="5292725" y="1635125"/>
            <a:ext cx="3167063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6207125" y="6122988"/>
            <a:ext cx="2224088" cy="3714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kern="100" dirty="0">
                <a:latin typeface="標楷體" panose="03000509000000000000" pitchFamily="65" charset="-120"/>
                <a:ea typeface="+mn-ea"/>
                <a:cs typeface="Times New Roman" panose="02020603050405020304" pitchFamily="18" charset="0"/>
              </a:rPr>
              <a:t>(</a:t>
            </a:r>
            <a:r>
              <a:rPr lang="zh-TW" altLang="zh-TW" kern="100" dirty="0"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陳登相等人，</a:t>
            </a:r>
            <a:r>
              <a:rPr lang="en-US" altLang="zh-TW" kern="100" dirty="0"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2010)</a:t>
            </a:r>
            <a:endParaRPr lang="zh-TW" altLang="en-US" dirty="0">
              <a:latin typeface="+mn-lt"/>
              <a:ea typeface="+mn-ea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運動常見危險因子</a:t>
            </a:r>
          </a:p>
        </p:txBody>
      </p:sp>
      <p:sp>
        <p:nvSpPr>
          <p:cNvPr id="1229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hlinkClick r:id="rId2" action="ppaction://hlinkfile"/>
              </a:rPr>
              <a:t>體操</a:t>
            </a:r>
            <a:endParaRPr lang="en-US" altLang="zh-TW" dirty="0" smtClean="0"/>
          </a:p>
          <a:p>
            <a:pPr lvl="1" eaLnBrk="1" hangingPunct="1">
              <a:defRPr/>
            </a:pPr>
            <a:r>
              <a:rPr lang="zh-TW" altLang="zh-TW" dirty="0" smtClean="0"/>
              <a:t>維持身體重心平衡</a:t>
            </a:r>
            <a:endParaRPr lang="en-US" altLang="zh-TW" dirty="0" smtClean="0"/>
          </a:p>
          <a:p>
            <a:pPr lvl="1" eaLnBrk="1" hangingPunct="1">
              <a:defRPr/>
            </a:pPr>
            <a:r>
              <a:rPr lang="zh-TW" altLang="zh-TW" dirty="0" smtClean="0"/>
              <a:t>調整手掌的方向與動作</a:t>
            </a:r>
            <a:endParaRPr lang="en-US" altLang="zh-TW" dirty="0" smtClean="0"/>
          </a:p>
          <a:p>
            <a:pPr lvl="1" eaLnBrk="1" hangingPunct="1">
              <a:defRPr/>
            </a:pPr>
            <a:r>
              <a:rPr lang="zh-TW" altLang="zh-TW" dirty="0" smtClean="0"/>
              <a:t>對正中神經與周邊神經</a:t>
            </a:r>
            <a:r>
              <a:rPr lang="zh-TW" altLang="en-US" dirty="0" smtClean="0"/>
              <a:t>的壓迫</a:t>
            </a:r>
            <a:endParaRPr lang="en-US" altLang="zh-TW" dirty="0" smtClean="0"/>
          </a:p>
          <a:p>
            <a:pPr marL="457200" lvl="1" indent="0" eaLnBrk="1" hangingPunct="1">
              <a:buFont typeface="Arial" pitchFamily="34" charset="0"/>
              <a:buNone/>
              <a:defRPr/>
            </a:pPr>
            <a:endParaRPr lang="en-US" altLang="zh-TW" dirty="0" smtClean="0"/>
          </a:p>
          <a:p>
            <a:pPr eaLnBrk="1" hangingPunct="1">
              <a:defRPr/>
            </a:pPr>
            <a:endParaRPr lang="zh-TW" altLang="en-US" dirty="0" smtClean="0"/>
          </a:p>
        </p:txBody>
      </p:sp>
      <p:pic>
        <p:nvPicPr>
          <p:cNvPr id="1331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5513" y="1844675"/>
            <a:ext cx="2663825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矩形 4"/>
          <p:cNvSpPr>
            <a:spLocks noChangeArrowheads="1"/>
          </p:cNvSpPr>
          <p:nvPr/>
        </p:nvSpPr>
        <p:spPr bwMode="auto">
          <a:xfrm>
            <a:off x="6362700" y="6000750"/>
            <a:ext cx="19478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/>
              <a:t>(</a:t>
            </a:r>
            <a:r>
              <a:rPr lang="zh-TW" altLang="zh-TW"/>
              <a:t>王家玄</a:t>
            </a:r>
            <a:r>
              <a:rPr lang="zh-TW" altLang="en-US"/>
              <a:t>等人</a:t>
            </a:r>
            <a:r>
              <a:rPr lang="en-US" altLang="zh-TW"/>
              <a:t>2012)</a:t>
            </a:r>
            <a:endParaRPr lang="zh-TW" altLang="en-US"/>
          </a:p>
        </p:txBody>
      </p:sp>
      <p:pic>
        <p:nvPicPr>
          <p:cNvPr id="13318" name="圖片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3960813"/>
            <a:ext cx="3856037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運動常見危險因子</a:t>
            </a:r>
          </a:p>
        </p:txBody>
      </p:sp>
      <p:sp>
        <p:nvSpPr>
          <p:cNvPr id="1433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hlinkClick r:id="rId2" action="ppaction://hlinkfile"/>
              </a:rPr>
              <a:t>輪椅籃球</a:t>
            </a:r>
            <a:endParaRPr lang="en-US" altLang="zh-TW" smtClean="0"/>
          </a:p>
          <a:p>
            <a:pPr lvl="1" eaLnBrk="1" hangingPunct="1"/>
            <a:r>
              <a:rPr lang="zh-TW" altLang="zh-TW" smtClean="0"/>
              <a:t>推輪椅的過程中腕關節過度的彎曲、伸展、指屈肌等張或等長收縮時，將會導致腕道內的壓力增加</a:t>
            </a:r>
            <a:endParaRPr lang="zh-TW" altLang="en-US" smtClean="0"/>
          </a:p>
        </p:txBody>
      </p:sp>
      <p:sp>
        <p:nvSpPr>
          <p:cNvPr id="4" name="矩形 3"/>
          <p:cNvSpPr/>
          <p:nvPr/>
        </p:nvSpPr>
        <p:spPr>
          <a:xfrm>
            <a:off x="6029325" y="6308725"/>
            <a:ext cx="268446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kern="100" dirty="0">
                <a:latin typeface="標楷體" panose="03000509000000000000" pitchFamily="65" charset="-120"/>
                <a:ea typeface="+mn-ea"/>
                <a:cs typeface="Times New Roman" panose="02020603050405020304" pitchFamily="18" charset="0"/>
              </a:rPr>
              <a:t>(</a:t>
            </a:r>
            <a:r>
              <a:rPr lang="zh-TW" altLang="zh-TW" dirty="0">
                <a:solidFill>
                  <a:srgbClr val="000000"/>
                </a:solidFill>
                <a:latin typeface="+mn-lt"/>
                <a:ea typeface="標楷體" panose="03000509000000000000" pitchFamily="65" charset="-120"/>
                <a:cs typeface="AdvOTa125f15c"/>
              </a:rPr>
              <a:t>黃紹禮，蔚順華，</a:t>
            </a:r>
            <a:r>
              <a:rPr lang="en-US" altLang="zh-TW" dirty="0">
                <a:solidFill>
                  <a:srgbClr val="000000"/>
                </a:solidFill>
                <a:latin typeface="+mn-lt"/>
                <a:ea typeface="標楷體" panose="03000509000000000000" pitchFamily="65" charset="-120"/>
                <a:cs typeface="AdvOTa125f15c"/>
              </a:rPr>
              <a:t>2000)</a:t>
            </a:r>
            <a:endParaRPr lang="zh-TW" altLang="en-US" dirty="0">
              <a:latin typeface="+mn-lt"/>
              <a:ea typeface="+mn-ea"/>
            </a:endParaRPr>
          </a:p>
        </p:txBody>
      </p:sp>
      <p:pic>
        <p:nvPicPr>
          <p:cNvPr id="14341" name="Picture 2" descr="輪椅籃球"/>
          <p:cNvPicPr>
            <a:picLocks noChangeAspect="1" noChangeArrowheads="1"/>
          </p:cNvPicPr>
          <p:nvPr/>
        </p:nvPicPr>
        <p:blipFill>
          <a:blip r:embed="rId3" cstate="print"/>
          <a:srcRect l="47920" t="542" r="723" b="13266"/>
          <a:stretch>
            <a:fillRect/>
          </a:stretch>
        </p:blipFill>
        <p:spPr bwMode="auto">
          <a:xfrm>
            <a:off x="2771775" y="3359150"/>
            <a:ext cx="2938463" cy="331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運動常見危險因子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333375" y="1341438"/>
          <a:ext cx="8353424" cy="47847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54533"/>
                <a:gridCol w="2016194"/>
                <a:gridCol w="1872180"/>
                <a:gridCol w="1810517"/>
              </a:tblGrid>
              <a:tr h="647906"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作者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/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研究對象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/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CTS</a:t>
                      </a:r>
                      <a:r>
                        <a:rPr lang="zh-TW" sz="2400" kern="100">
                          <a:effectLst/>
                        </a:rPr>
                        <a:t>發生率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/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受測人數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/>
                </a:tc>
              </a:tr>
              <a:tr h="520453">
                <a:tc rowSpan="2"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Curtis</a:t>
                      </a:r>
                      <a:r>
                        <a:rPr lang="zh-TW" sz="2400" kern="100" dirty="0">
                          <a:effectLst/>
                        </a:rPr>
                        <a:t>等人</a:t>
                      </a:r>
                      <a:r>
                        <a:rPr lang="en-US" sz="2400" kern="100" dirty="0">
                          <a:effectLst/>
                        </a:rPr>
                        <a:t>(1985</a:t>
                      </a:r>
                      <a:r>
                        <a:rPr lang="en-US" sz="2400" kern="100" dirty="0" smtClean="0">
                          <a:effectLst/>
                        </a:rPr>
                        <a:t>)</a:t>
                      </a:r>
                    </a:p>
                    <a:p>
                      <a:pPr marL="304800">
                        <a:spcAft>
                          <a:spcPts val="0"/>
                        </a:spcAft>
                      </a:pPr>
                      <a:endParaRPr lang="zh-TW" sz="2400" kern="100" dirty="0">
                        <a:effectLst/>
                      </a:endParaRPr>
                    </a:p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Martinez(1989)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/>
                </a:tc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輪椅運動員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altLang="zh-TW" sz="2400" kern="1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effectLst/>
                        </a:rPr>
                        <a:t>輪椅</a:t>
                      </a:r>
                      <a:r>
                        <a:rPr lang="zh-TW" sz="2400" kern="100" dirty="0">
                          <a:effectLst/>
                        </a:rPr>
                        <a:t>競速選手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altLang="zh-TW" sz="2400" kern="1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effectLst/>
                        </a:rPr>
                        <a:t>輪椅</a:t>
                      </a:r>
                      <a:r>
                        <a:rPr lang="zh-TW" sz="2400" kern="100" dirty="0">
                          <a:effectLst/>
                        </a:rPr>
                        <a:t>棒球</a:t>
                      </a:r>
                      <a:r>
                        <a:rPr lang="zh-TW" sz="2400" kern="100" dirty="0" smtClean="0">
                          <a:effectLst/>
                        </a:rPr>
                        <a:t>選手</a:t>
                      </a:r>
                      <a:endParaRPr lang="en-US" altLang="zh-TW" sz="2400" kern="1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zh-TW" sz="24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effectLst/>
                        </a:rPr>
                        <a:t>輪椅</a:t>
                      </a:r>
                      <a:r>
                        <a:rPr lang="zh-TW" sz="2400" kern="100" dirty="0">
                          <a:effectLst/>
                        </a:rPr>
                        <a:t>運動員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altLang="zh-TW" sz="2400" kern="1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altLang="zh-TW" sz="2400" kern="1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effectLst/>
                        </a:rPr>
                        <a:t>輪椅</a:t>
                      </a:r>
                      <a:r>
                        <a:rPr lang="zh-TW" sz="2400" kern="100" dirty="0">
                          <a:effectLst/>
                        </a:rPr>
                        <a:t>運動員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/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5%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/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291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/>
                </a:tc>
              </a:tr>
              <a:tr h="65448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7%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/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43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/>
                </a:tc>
              </a:tr>
              <a:tr h="874850">
                <a:tc rowSpan="2"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Burnham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與</a:t>
                      </a:r>
                      <a:r>
                        <a:rPr lang="en-US" sz="2400" kern="100" dirty="0" err="1">
                          <a:effectLst/>
                        </a:rPr>
                        <a:t>Steadward</a:t>
                      </a:r>
                      <a:r>
                        <a:rPr lang="en-US" sz="2400" kern="100" dirty="0">
                          <a:effectLst/>
                        </a:rPr>
                        <a:t>(1994)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19%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/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116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/>
                </a:tc>
              </a:tr>
              <a:tr h="1046128">
                <a:tc vMerge="1"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10%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/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28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/>
                </a:tc>
              </a:tr>
              <a:tr h="1040905"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Lovell</a:t>
                      </a:r>
                      <a:r>
                        <a:rPr lang="zh-TW" sz="2400" kern="100">
                          <a:effectLst/>
                        </a:rPr>
                        <a:t>與</a:t>
                      </a:r>
                      <a:r>
                        <a:rPr lang="en-US" sz="2400" kern="100">
                          <a:effectLst/>
                        </a:rPr>
                        <a:t>Thomas(1995)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25%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/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40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/>
                </a:tc>
              </a:tr>
            </a:tbl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症狀</a:t>
            </a:r>
          </a:p>
        </p:txBody>
      </p:sp>
      <p:sp>
        <p:nvSpPr>
          <p:cNvPr id="1741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感覺症狀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手部的第二</a:t>
            </a:r>
            <a:r>
              <a:rPr lang="en-US" altLang="zh-TW" smtClean="0"/>
              <a:t>~</a:t>
            </a:r>
            <a:r>
              <a:rPr lang="zh-TW" altLang="en-US" smtClean="0"/>
              <a:t>四手指的麻刺感。</a:t>
            </a:r>
            <a:endParaRPr lang="en-US" altLang="zh-TW" smtClean="0"/>
          </a:p>
          <a:p>
            <a:pPr lvl="1" eaLnBrk="1" hangingPunct="1"/>
            <a:r>
              <a:rPr lang="zh-TW" altLang="zh-TW" smtClean="0"/>
              <a:t>手腕掌側有明顯的觸痛</a:t>
            </a:r>
            <a:r>
              <a:rPr lang="zh-TW" altLang="en-US" smtClean="0"/>
              <a:t>。</a:t>
            </a:r>
            <a:endParaRPr lang="en-US" altLang="zh-TW" smtClean="0"/>
          </a:p>
        </p:txBody>
      </p:sp>
      <p:pic>
        <p:nvPicPr>
          <p:cNvPr id="17412" name="圖片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3330575"/>
            <a:ext cx="3960812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矩形 6"/>
          <p:cNvSpPr>
            <a:spLocks noChangeArrowheads="1"/>
          </p:cNvSpPr>
          <p:nvPr/>
        </p:nvSpPr>
        <p:spPr bwMode="auto">
          <a:xfrm>
            <a:off x="6300788" y="6223000"/>
            <a:ext cx="26400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/>
              <a:t>(</a:t>
            </a:r>
            <a:r>
              <a:rPr lang="zh-TW" altLang="zh-TW"/>
              <a:t>王百川，蕭宏裕，</a:t>
            </a:r>
            <a:r>
              <a:rPr lang="en-US" altLang="zh-TW"/>
              <a:t>2015)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1286</Words>
  <Application>Microsoft Office PowerPoint</Application>
  <PresentationFormat>如螢幕大小 (4:3)</PresentationFormat>
  <Paragraphs>229</Paragraphs>
  <Slides>47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47</vt:i4>
      </vt:variant>
    </vt:vector>
  </HeadingPairs>
  <TitlesOfParts>
    <vt:vector size="48" baseType="lpstr">
      <vt:lpstr>Office 佈景主題</vt:lpstr>
      <vt:lpstr>腕隧道症候群</vt:lpstr>
      <vt:lpstr>腕隧道症候群</vt:lpstr>
      <vt:lpstr>投影片 3</vt:lpstr>
      <vt:lpstr>危險因子</vt:lpstr>
      <vt:lpstr>運動常見危險因子</vt:lpstr>
      <vt:lpstr>運動常見危險因子</vt:lpstr>
      <vt:lpstr>運動常見危險因子</vt:lpstr>
      <vt:lpstr>運動常見危險因子</vt:lpstr>
      <vt:lpstr>症狀</vt:lpstr>
      <vt:lpstr>症狀</vt:lpstr>
      <vt:lpstr>觀察</vt:lpstr>
      <vt:lpstr>觸診</vt:lpstr>
      <vt:lpstr>特殊測試</vt:lpstr>
      <vt:lpstr>Phalen test &amp; Tinel sign </vt:lpstr>
      <vt:lpstr>投影片 15</vt:lpstr>
      <vt:lpstr>舟狀骨骨折</vt:lpstr>
      <vt:lpstr>投影片 17</vt:lpstr>
      <vt:lpstr>舟狀骨骨折</vt:lpstr>
      <vt:lpstr>治療</vt:lpstr>
      <vt:lpstr>勾狀骨損傷</vt:lpstr>
      <vt:lpstr>該隱通道Guyon tunnel</vt:lpstr>
      <vt:lpstr>handlebars palsy</vt:lpstr>
      <vt:lpstr>該隱通道</vt:lpstr>
      <vt:lpstr>神經</vt:lpstr>
      <vt:lpstr>預防</vt:lpstr>
      <vt:lpstr>肌腱腱鞘炎</vt:lpstr>
      <vt:lpstr>介紹</vt:lpstr>
      <vt:lpstr>狄奎凡氏症</vt:lpstr>
      <vt:lpstr>狄奎凡氏症發生情形</vt:lpstr>
      <vt:lpstr>症狀與檢查</vt:lpstr>
      <vt:lpstr>板機指</vt:lpstr>
      <vt:lpstr>投影片 32</vt:lpstr>
      <vt:lpstr>症狀與檢查</vt:lpstr>
      <vt:lpstr>處置建議</vt:lpstr>
      <vt:lpstr>醫療建議</vt:lpstr>
      <vt:lpstr>Hand and wrist ganglia腱鞘囊腫 </vt:lpstr>
      <vt:lpstr>Hand and wrist ganglia腱鞘囊種 </vt:lpstr>
      <vt:lpstr>預防與保健方式介紹</vt:lpstr>
      <vt:lpstr>肌肉伸展</vt:lpstr>
      <vt:lpstr>預防-神經肌肉訓練</vt:lpstr>
      <vt:lpstr>預防-神經肌肉訓練</vt:lpstr>
      <vt:lpstr>經常被建議的活動</vt:lpstr>
      <vt:lpstr>日常保養</vt:lpstr>
      <vt:lpstr>適度按摩放鬆</vt:lpstr>
      <vt:lpstr>貼紮保護</vt:lpstr>
      <vt:lpstr>結語</vt:lpstr>
      <vt:lpstr>資料來源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WGChang</dc:creator>
  <cp:lastModifiedBy>WGChang</cp:lastModifiedBy>
  <cp:revision>75</cp:revision>
  <dcterms:created xsi:type="dcterms:W3CDTF">2018-04-14T05:20:00Z</dcterms:created>
  <dcterms:modified xsi:type="dcterms:W3CDTF">2018-07-23T04:10:40Z</dcterms:modified>
</cp:coreProperties>
</file>