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3" r:id="rId2"/>
    <p:sldId id="398" r:id="rId3"/>
    <p:sldId id="324" r:id="rId4"/>
    <p:sldId id="325" r:id="rId5"/>
    <p:sldId id="335" r:id="rId6"/>
    <p:sldId id="388" r:id="rId7"/>
    <p:sldId id="368" r:id="rId8"/>
    <p:sldId id="328" r:id="rId9"/>
    <p:sldId id="389" r:id="rId10"/>
    <p:sldId id="369" r:id="rId11"/>
    <p:sldId id="334" r:id="rId12"/>
    <p:sldId id="341" r:id="rId13"/>
    <p:sldId id="343" r:id="rId14"/>
    <p:sldId id="346" r:id="rId15"/>
    <p:sldId id="348" r:id="rId16"/>
    <p:sldId id="395" r:id="rId17"/>
    <p:sldId id="396" r:id="rId18"/>
    <p:sldId id="370" r:id="rId19"/>
    <p:sldId id="371" r:id="rId20"/>
    <p:sldId id="372" r:id="rId21"/>
    <p:sldId id="357" r:id="rId22"/>
    <p:sldId id="373" r:id="rId23"/>
    <p:sldId id="361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78A09-5530-4917-94EA-8DE84ED7BDE9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C4013BE-D08A-49F9-8BC4-156321E23D69}">
      <dgm:prSet phldrT="[文字]" custT="1"/>
      <dgm:spPr>
        <a:solidFill>
          <a:srgbClr val="FF5050"/>
        </a:solidFill>
      </dgm:spPr>
      <dgm:t>
        <a:bodyPr/>
        <a:lstStyle/>
        <a:p>
          <a:r>
            <a:rPr lang="zh-TW" altLang="en-US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急性發炎期　</a:t>
          </a:r>
          <a:endParaRPr lang="zh-TW" altLang="en-US" sz="2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177125E-AAB7-45E8-8A99-DC40DFB59BC3}" type="parTrans" cxnId="{5235F6F4-9CB5-448D-83FE-8705BC608266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E8D727A-C441-4CB9-9B7A-1E88450F3773}" type="sibTrans" cxnId="{5235F6F4-9CB5-448D-83FE-8705BC608266}">
      <dgm:prSet custT="1"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B4339F-EB52-44F8-AFE4-7B03910C8B05}">
      <dgm:prSet phldrT="[文字]" custT="1"/>
      <dgm:spPr>
        <a:solidFill>
          <a:srgbClr val="FF5050"/>
        </a:solidFill>
      </dgm:spPr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inflammatory phase</a:t>
          </a:r>
          <a:endParaRPr lang="zh-TW" altLang="en-US" sz="24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8E3492-49C5-4258-8398-4C403D23174C}" type="parTrans" cxnId="{D71399B8-1CB7-4D0C-87CF-262AD09C8282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D57ED58-7674-461D-B91A-C98262B2A17F}" type="sibTrans" cxnId="{D71399B8-1CB7-4D0C-87CF-262AD09C8282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70197D-2EB1-477C-954D-AA2825642F0F}">
      <dgm:prSet custT="1"/>
      <dgm:spPr>
        <a:solidFill>
          <a:srgbClr val="008000"/>
        </a:solidFill>
      </dgm:spPr>
      <dgm:t>
        <a:bodyPr/>
        <a:lstStyle/>
        <a:p>
          <a:r>
            <a:rPr lang="zh-TW" altLang="en-US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增生修補期　</a:t>
          </a:r>
          <a:endParaRPr lang="en-US" altLang="zh-TW" sz="2400" b="1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0E081F4-4F7E-42CE-8E3A-3709F900FCA3}" type="parTrans" cxnId="{9CEBFDB7-8CB0-4073-A13A-9A23ED509419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B936351-7B93-4653-B293-5BE76C55FE10}" type="sibTrans" cxnId="{9CEBFDB7-8CB0-4073-A13A-9A23ED509419}">
      <dgm:prSet custT="1"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61D7B51-05A7-4EF7-8CD5-6F0338CD8480}">
      <dgm:prSet custT="1"/>
      <dgm:spPr>
        <a:solidFill>
          <a:srgbClr val="008000"/>
        </a:solidFill>
      </dgm:spPr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proliferative phase</a:t>
          </a:r>
          <a:r>
            <a:rPr lang="zh-TW" altLang="en-US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　</a:t>
          </a:r>
          <a:r>
            <a:rPr lang="en-US" altLang="zh-TW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en-US" altLang="zh-TW" sz="2400" b="1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fibroblatic</a:t>
          </a:r>
          <a:r>
            <a:rPr lang="en-US" altLang="zh-TW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repair)</a:t>
          </a:r>
          <a:r>
            <a:rPr lang="zh-TW" altLang="en-US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　</a:t>
          </a:r>
          <a:endParaRPr lang="en-US" altLang="zh-TW" sz="2400" b="1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CBE4FF6-3695-444F-BB37-C506ACBE1AB1}" type="parTrans" cxnId="{3D10A1D1-E840-4D44-A59A-C149B4AC246F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3F83D5A-AA1D-4CC9-A19E-47D76AC267B2}" type="sibTrans" cxnId="{3D10A1D1-E840-4D44-A59A-C149B4AC246F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0C208AC-C70B-4A9A-A603-38339A3285F5}">
      <dgm:prSet custT="1"/>
      <dgm:spPr/>
      <dgm:t>
        <a:bodyPr/>
        <a:lstStyle/>
        <a:p>
          <a:r>
            <a:rPr lang="zh-TW" altLang="en-US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成熟重塑期　</a:t>
          </a:r>
          <a:endParaRPr lang="en-US" altLang="zh-TW" sz="2400" b="1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D6FA220-8199-466D-AC1C-4CBC7785B83D}" type="parTrans" cxnId="{017064AC-95BD-42B5-A7FB-9EDE3881783A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B80B77C-1AED-4038-AC17-E82367994B47}" type="sibTrans" cxnId="{017064AC-95BD-42B5-A7FB-9EDE3881783A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D64E14A-8043-4EB7-97D6-E9D64DA93234}">
      <dgm:prSet custT="1"/>
      <dgm:spPr/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maturation phase</a:t>
          </a:r>
          <a:r>
            <a:rPr lang="zh-TW" altLang="en-US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　</a:t>
          </a:r>
          <a:r>
            <a:rPr lang="en-US" altLang="zh-TW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(modeling)</a:t>
          </a:r>
        </a:p>
      </dgm:t>
    </dgm:pt>
    <dgm:pt modelId="{4A4227B3-C2E0-4C4C-BAF8-2D04E8644410}" type="parTrans" cxnId="{CBADB9EF-4F25-4CED-9194-0AF1E0AE07E8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4C0465B-1336-41B3-9C88-B66149DB142B}" type="sibTrans" cxnId="{CBADB9EF-4F25-4CED-9194-0AF1E0AE07E8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C03BBA6-C04B-4E26-B5E8-D9FA024AFCAA}" type="pres">
      <dgm:prSet presAssocID="{4DE78A09-5530-4917-94EA-8DE84ED7BDE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FC52A50-B951-4A92-9D16-D35DDA706C69}" type="pres">
      <dgm:prSet presAssocID="{4DE78A09-5530-4917-94EA-8DE84ED7BDE9}" presName="dummyMaxCanvas" presStyleCnt="0">
        <dgm:presLayoutVars/>
      </dgm:prSet>
      <dgm:spPr/>
    </dgm:pt>
    <dgm:pt modelId="{717983F6-1F52-4892-B481-911AFE3CD63D}" type="pres">
      <dgm:prSet presAssocID="{4DE78A09-5530-4917-94EA-8DE84ED7BDE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D80A7D-963A-4CA1-9A31-794CD4A43B26}" type="pres">
      <dgm:prSet presAssocID="{4DE78A09-5530-4917-94EA-8DE84ED7BDE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E0C818-0B6A-4E60-86C4-E5843DE181A6}" type="pres">
      <dgm:prSet presAssocID="{4DE78A09-5530-4917-94EA-8DE84ED7BDE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C79A9C-5B41-4A39-AB5F-F26A3ADCF746}" type="pres">
      <dgm:prSet presAssocID="{4DE78A09-5530-4917-94EA-8DE84ED7BDE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C697E0-F3F0-47EE-8D2C-452375F3F073}" type="pres">
      <dgm:prSet presAssocID="{4DE78A09-5530-4917-94EA-8DE84ED7BDE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D7BB02-F492-474E-A4D0-69131881AF02}" type="pres">
      <dgm:prSet presAssocID="{4DE78A09-5530-4917-94EA-8DE84ED7BDE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8E56B6-B6EA-4AE4-B1C5-A42BC8193D04}" type="pres">
      <dgm:prSet presAssocID="{4DE78A09-5530-4917-94EA-8DE84ED7BDE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AAE327-BC93-48A2-84DB-8A9895D99313}" type="pres">
      <dgm:prSet presAssocID="{4DE78A09-5530-4917-94EA-8DE84ED7BDE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218EA1-2E32-4B6F-8863-AF160F72AC62}" type="presOf" srcId="{2D64E14A-8043-4EB7-97D6-E9D64DA93234}" destId="{03AAE327-BC93-48A2-84DB-8A9895D99313}" srcOrd="1" destOrd="1" presId="urn:microsoft.com/office/officeart/2005/8/layout/vProcess5"/>
    <dgm:cxn modelId="{228E9D71-C27A-4E28-BA69-63B6B720EBAD}" type="presOf" srcId="{A61D7B51-05A7-4EF7-8CD5-6F0338CD8480}" destId="{10D80A7D-963A-4CA1-9A31-794CD4A43B26}" srcOrd="0" destOrd="1" presId="urn:microsoft.com/office/officeart/2005/8/layout/vProcess5"/>
    <dgm:cxn modelId="{CBADB9EF-4F25-4CED-9194-0AF1E0AE07E8}" srcId="{B0C208AC-C70B-4A9A-A603-38339A3285F5}" destId="{2D64E14A-8043-4EB7-97D6-E9D64DA93234}" srcOrd="0" destOrd="0" parTransId="{4A4227B3-C2E0-4C4C-BAF8-2D04E8644410}" sibTransId="{E4C0465B-1336-41B3-9C88-B66149DB142B}"/>
    <dgm:cxn modelId="{517BDE8C-DE98-42F5-8E03-DFD7FC7BB53C}" type="presOf" srcId="{2D64E14A-8043-4EB7-97D6-E9D64DA93234}" destId="{D1E0C818-0B6A-4E60-86C4-E5843DE181A6}" srcOrd="0" destOrd="1" presId="urn:microsoft.com/office/officeart/2005/8/layout/vProcess5"/>
    <dgm:cxn modelId="{3731BEA5-2199-474C-A728-D580C0B1F4F0}" type="presOf" srcId="{5B936351-7B93-4653-B293-5BE76C55FE10}" destId="{8EC697E0-F3F0-47EE-8D2C-452375F3F073}" srcOrd="0" destOrd="0" presId="urn:microsoft.com/office/officeart/2005/8/layout/vProcess5"/>
    <dgm:cxn modelId="{9CEBFDB7-8CB0-4073-A13A-9A23ED509419}" srcId="{4DE78A09-5530-4917-94EA-8DE84ED7BDE9}" destId="{FA70197D-2EB1-477C-954D-AA2825642F0F}" srcOrd="1" destOrd="0" parTransId="{40E081F4-4F7E-42CE-8E3A-3709F900FCA3}" sibTransId="{5B936351-7B93-4653-B293-5BE76C55FE10}"/>
    <dgm:cxn modelId="{F65AB964-5861-4E28-8234-4EDF09FF89F8}" type="presOf" srcId="{B0C208AC-C70B-4A9A-A603-38339A3285F5}" destId="{D1E0C818-0B6A-4E60-86C4-E5843DE181A6}" srcOrd="0" destOrd="0" presId="urn:microsoft.com/office/officeart/2005/8/layout/vProcess5"/>
    <dgm:cxn modelId="{9A9BFA61-D57B-427D-87E5-4AB856AC5106}" type="presOf" srcId="{DC4013BE-D08A-49F9-8BC4-156321E23D69}" destId="{E2D7BB02-F492-474E-A4D0-69131881AF02}" srcOrd="1" destOrd="0" presId="urn:microsoft.com/office/officeart/2005/8/layout/vProcess5"/>
    <dgm:cxn modelId="{3D368B61-E7CC-4348-9D8C-70765EBFAEC4}" type="presOf" srcId="{DC4013BE-D08A-49F9-8BC4-156321E23D69}" destId="{717983F6-1F52-4892-B481-911AFE3CD63D}" srcOrd="0" destOrd="0" presId="urn:microsoft.com/office/officeart/2005/8/layout/vProcess5"/>
    <dgm:cxn modelId="{3D10A1D1-E840-4D44-A59A-C149B4AC246F}" srcId="{FA70197D-2EB1-477C-954D-AA2825642F0F}" destId="{A61D7B51-05A7-4EF7-8CD5-6F0338CD8480}" srcOrd="0" destOrd="0" parTransId="{FCBE4FF6-3695-444F-BB37-C506ACBE1AB1}" sibTransId="{D3F83D5A-AA1D-4CC9-A19E-47D76AC267B2}"/>
    <dgm:cxn modelId="{EB044280-3D95-42D6-A272-187D153C5576}" type="presOf" srcId="{FA70197D-2EB1-477C-954D-AA2825642F0F}" destId="{10D80A7D-963A-4CA1-9A31-794CD4A43B26}" srcOrd="0" destOrd="0" presId="urn:microsoft.com/office/officeart/2005/8/layout/vProcess5"/>
    <dgm:cxn modelId="{97422EF4-3F88-48A5-9651-D2F077907CC4}" type="presOf" srcId="{FAB4339F-EB52-44F8-AFE4-7B03910C8B05}" destId="{E2D7BB02-F492-474E-A4D0-69131881AF02}" srcOrd="1" destOrd="1" presId="urn:microsoft.com/office/officeart/2005/8/layout/vProcess5"/>
    <dgm:cxn modelId="{017064AC-95BD-42B5-A7FB-9EDE3881783A}" srcId="{4DE78A09-5530-4917-94EA-8DE84ED7BDE9}" destId="{B0C208AC-C70B-4A9A-A603-38339A3285F5}" srcOrd="2" destOrd="0" parTransId="{DD6FA220-8199-466D-AC1C-4CBC7785B83D}" sibTransId="{5B80B77C-1AED-4038-AC17-E82367994B47}"/>
    <dgm:cxn modelId="{6E730EE0-2915-46F8-92DE-5D6822819B56}" type="presOf" srcId="{FA70197D-2EB1-477C-954D-AA2825642F0F}" destId="{3B8E56B6-B6EA-4AE4-B1C5-A42BC8193D04}" srcOrd="1" destOrd="0" presId="urn:microsoft.com/office/officeart/2005/8/layout/vProcess5"/>
    <dgm:cxn modelId="{02E9AA14-33B1-489D-818A-D0D333890142}" type="presOf" srcId="{FAB4339F-EB52-44F8-AFE4-7B03910C8B05}" destId="{717983F6-1F52-4892-B481-911AFE3CD63D}" srcOrd="0" destOrd="1" presId="urn:microsoft.com/office/officeart/2005/8/layout/vProcess5"/>
    <dgm:cxn modelId="{5235F6F4-9CB5-448D-83FE-8705BC608266}" srcId="{4DE78A09-5530-4917-94EA-8DE84ED7BDE9}" destId="{DC4013BE-D08A-49F9-8BC4-156321E23D69}" srcOrd="0" destOrd="0" parTransId="{2177125E-AAB7-45E8-8A99-DC40DFB59BC3}" sibTransId="{3E8D727A-C441-4CB9-9B7A-1E88450F3773}"/>
    <dgm:cxn modelId="{10BC93E2-6FA7-4DEA-8DC8-2E7A94F14925}" type="presOf" srcId="{B0C208AC-C70B-4A9A-A603-38339A3285F5}" destId="{03AAE327-BC93-48A2-84DB-8A9895D99313}" srcOrd="1" destOrd="0" presId="urn:microsoft.com/office/officeart/2005/8/layout/vProcess5"/>
    <dgm:cxn modelId="{D71399B8-1CB7-4D0C-87CF-262AD09C8282}" srcId="{DC4013BE-D08A-49F9-8BC4-156321E23D69}" destId="{FAB4339F-EB52-44F8-AFE4-7B03910C8B05}" srcOrd="0" destOrd="0" parTransId="{AE8E3492-49C5-4258-8398-4C403D23174C}" sibTransId="{FD57ED58-7674-461D-B91A-C98262B2A17F}"/>
    <dgm:cxn modelId="{83FE620B-A40E-45E2-9415-61307E69F41F}" type="presOf" srcId="{4DE78A09-5530-4917-94EA-8DE84ED7BDE9}" destId="{5C03BBA6-C04B-4E26-B5E8-D9FA024AFCAA}" srcOrd="0" destOrd="0" presId="urn:microsoft.com/office/officeart/2005/8/layout/vProcess5"/>
    <dgm:cxn modelId="{6FCEED96-D0A6-402F-A4F2-DA94D9F630D1}" type="presOf" srcId="{3E8D727A-C441-4CB9-9B7A-1E88450F3773}" destId="{8AC79A9C-5B41-4A39-AB5F-F26A3ADCF746}" srcOrd="0" destOrd="0" presId="urn:microsoft.com/office/officeart/2005/8/layout/vProcess5"/>
    <dgm:cxn modelId="{E7C2CD3E-6505-4964-9D07-6F7D014DB1D7}" type="presOf" srcId="{A61D7B51-05A7-4EF7-8CD5-6F0338CD8480}" destId="{3B8E56B6-B6EA-4AE4-B1C5-A42BC8193D04}" srcOrd="1" destOrd="1" presId="urn:microsoft.com/office/officeart/2005/8/layout/vProcess5"/>
    <dgm:cxn modelId="{2278F2BE-5B27-4725-9623-73FD49959D83}" type="presParOf" srcId="{5C03BBA6-C04B-4E26-B5E8-D9FA024AFCAA}" destId="{3FC52A50-B951-4A92-9D16-D35DDA706C69}" srcOrd="0" destOrd="0" presId="urn:microsoft.com/office/officeart/2005/8/layout/vProcess5"/>
    <dgm:cxn modelId="{88FCD5D9-E5ED-4386-8813-BA340BFD6EB9}" type="presParOf" srcId="{5C03BBA6-C04B-4E26-B5E8-D9FA024AFCAA}" destId="{717983F6-1F52-4892-B481-911AFE3CD63D}" srcOrd="1" destOrd="0" presId="urn:microsoft.com/office/officeart/2005/8/layout/vProcess5"/>
    <dgm:cxn modelId="{DAE039EC-B57D-403F-937D-974BDBF7B59F}" type="presParOf" srcId="{5C03BBA6-C04B-4E26-B5E8-D9FA024AFCAA}" destId="{10D80A7D-963A-4CA1-9A31-794CD4A43B26}" srcOrd="2" destOrd="0" presId="urn:microsoft.com/office/officeart/2005/8/layout/vProcess5"/>
    <dgm:cxn modelId="{6155BC66-3AC3-43DA-86F6-3F3ACE11D50B}" type="presParOf" srcId="{5C03BBA6-C04B-4E26-B5E8-D9FA024AFCAA}" destId="{D1E0C818-0B6A-4E60-86C4-E5843DE181A6}" srcOrd="3" destOrd="0" presId="urn:microsoft.com/office/officeart/2005/8/layout/vProcess5"/>
    <dgm:cxn modelId="{2FB1990F-14D2-4FF3-BDF2-2DCC37D327EF}" type="presParOf" srcId="{5C03BBA6-C04B-4E26-B5E8-D9FA024AFCAA}" destId="{8AC79A9C-5B41-4A39-AB5F-F26A3ADCF746}" srcOrd="4" destOrd="0" presId="urn:microsoft.com/office/officeart/2005/8/layout/vProcess5"/>
    <dgm:cxn modelId="{D1B9956B-9C2E-4B34-828F-A36772154166}" type="presParOf" srcId="{5C03BBA6-C04B-4E26-B5E8-D9FA024AFCAA}" destId="{8EC697E0-F3F0-47EE-8D2C-452375F3F073}" srcOrd="5" destOrd="0" presId="urn:microsoft.com/office/officeart/2005/8/layout/vProcess5"/>
    <dgm:cxn modelId="{76B67E99-C83D-4477-8DE3-909B6E22310F}" type="presParOf" srcId="{5C03BBA6-C04B-4E26-B5E8-D9FA024AFCAA}" destId="{E2D7BB02-F492-474E-A4D0-69131881AF02}" srcOrd="6" destOrd="0" presId="urn:microsoft.com/office/officeart/2005/8/layout/vProcess5"/>
    <dgm:cxn modelId="{630B9833-93F7-4F03-9896-EBA857BADCB4}" type="presParOf" srcId="{5C03BBA6-C04B-4E26-B5E8-D9FA024AFCAA}" destId="{3B8E56B6-B6EA-4AE4-B1C5-A42BC8193D04}" srcOrd="7" destOrd="0" presId="urn:microsoft.com/office/officeart/2005/8/layout/vProcess5"/>
    <dgm:cxn modelId="{0E379763-50C2-441E-9C32-8F34635CA75A}" type="presParOf" srcId="{5C03BBA6-C04B-4E26-B5E8-D9FA024AFCAA}" destId="{03AAE327-BC93-48A2-84DB-8A9895D993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983F6-1F52-4892-B481-911AFE3CD63D}">
      <dsp:nvSpPr>
        <dsp:cNvPr id="0" name=""/>
        <dsp:cNvSpPr/>
      </dsp:nvSpPr>
      <dsp:spPr>
        <a:xfrm>
          <a:off x="0" y="0"/>
          <a:ext cx="6916368" cy="1106455"/>
        </a:xfrm>
        <a:prstGeom prst="roundRect">
          <a:avLst>
            <a:gd name="adj" fmla="val 10000"/>
          </a:avLst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急性發炎期　</a:t>
          </a:r>
          <a:endParaRPr lang="zh-TW" altLang="en-US" sz="2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inflammatory phase</a:t>
          </a:r>
          <a:endParaRPr lang="zh-TW" altLang="en-US" sz="24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2407" y="32407"/>
        <a:ext cx="5722416" cy="1041641"/>
      </dsp:txXfrm>
    </dsp:sp>
    <dsp:sp modelId="{10D80A7D-963A-4CA1-9A31-794CD4A43B26}">
      <dsp:nvSpPr>
        <dsp:cNvPr id="0" name=""/>
        <dsp:cNvSpPr/>
      </dsp:nvSpPr>
      <dsp:spPr>
        <a:xfrm>
          <a:off x="610267" y="1290864"/>
          <a:ext cx="6916368" cy="1106455"/>
        </a:xfrm>
        <a:prstGeom prst="roundRect">
          <a:avLst>
            <a:gd name="adj" fmla="val 100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增生修補期　</a:t>
          </a:r>
          <a:endParaRPr lang="en-US" altLang="zh-TW" sz="2400" b="1" kern="12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proliferative phase</a:t>
          </a:r>
          <a:r>
            <a:rPr lang="zh-TW" altLang="en-US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　</a:t>
          </a:r>
          <a:r>
            <a:rPr lang="en-US" altLang="zh-TW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en-US" altLang="zh-TW" sz="2400" b="1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fibroblatic</a:t>
          </a:r>
          <a:r>
            <a:rPr lang="en-US" altLang="zh-TW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repair)</a:t>
          </a:r>
          <a:r>
            <a:rPr lang="zh-TW" altLang="en-US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　</a:t>
          </a:r>
          <a:endParaRPr lang="en-US" altLang="zh-TW" sz="2400" b="1" kern="12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42674" y="1323271"/>
        <a:ext cx="5522090" cy="1041641"/>
      </dsp:txXfrm>
    </dsp:sp>
    <dsp:sp modelId="{D1E0C818-0B6A-4E60-86C4-E5843DE181A6}">
      <dsp:nvSpPr>
        <dsp:cNvPr id="0" name=""/>
        <dsp:cNvSpPr/>
      </dsp:nvSpPr>
      <dsp:spPr>
        <a:xfrm>
          <a:off x="1220535" y="2581728"/>
          <a:ext cx="6916368" cy="1106455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成熟重塑期　</a:t>
          </a:r>
          <a:endParaRPr lang="en-US" altLang="zh-TW" sz="2400" b="1" kern="12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maturation phase</a:t>
          </a:r>
          <a:r>
            <a:rPr lang="zh-TW" altLang="en-US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　</a:t>
          </a:r>
          <a:r>
            <a:rPr lang="en-US" altLang="zh-TW" sz="24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(modeling)</a:t>
          </a:r>
        </a:p>
      </dsp:txBody>
      <dsp:txXfrm>
        <a:off x="1252942" y="2614135"/>
        <a:ext cx="5522090" cy="1041641"/>
      </dsp:txXfrm>
    </dsp:sp>
    <dsp:sp modelId="{8AC79A9C-5B41-4A39-AB5F-F26A3ADCF746}">
      <dsp:nvSpPr>
        <dsp:cNvPr id="0" name=""/>
        <dsp:cNvSpPr/>
      </dsp:nvSpPr>
      <dsp:spPr>
        <a:xfrm>
          <a:off x="6197172" y="839061"/>
          <a:ext cx="719195" cy="71919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358991" y="839061"/>
        <a:ext cx="395557" cy="541194"/>
      </dsp:txXfrm>
    </dsp:sp>
    <dsp:sp modelId="{8EC697E0-F3F0-47EE-8D2C-452375F3F073}">
      <dsp:nvSpPr>
        <dsp:cNvPr id="0" name=""/>
        <dsp:cNvSpPr/>
      </dsp:nvSpPr>
      <dsp:spPr>
        <a:xfrm>
          <a:off x="6807440" y="2122549"/>
          <a:ext cx="719195" cy="71919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969259" y="2122549"/>
        <a:ext cx="395557" cy="541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C8459-8B2C-449A-95BA-6ED0C7B95F5B}" type="datetimeFigureOut">
              <a:rPr lang="zh-TW" altLang="en-US" smtClean="0"/>
              <a:t>2018/7/3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F3AB0-2B6E-42FD-8CB8-238CBCCCE7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17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F3AB0-2B6E-42FD-8CB8-238CBCCCE74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207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1300" smtClean="0"/>
              <a:t>Eileen Chen</a:t>
            </a:r>
            <a:endParaRPr lang="en-US" altLang="zh-TW" sz="1300" smtClean="0"/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82D241D-72ED-4EA6-AB00-6380648542F6}" type="slidenum">
              <a:rPr lang="zh-TW" altLang="en-US" sz="1300"/>
              <a:pPr eaLnBrk="1" hangingPunct="1">
                <a:spcBef>
                  <a:spcPct val="0"/>
                </a:spcBef>
              </a:pPr>
              <a:t>7</a:t>
            </a:fld>
            <a:endParaRPr lang="en-US" altLang="zh-TW" sz="130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zh-TW" altLang="en-US" smtClean="0"/>
              <a:t>血管會先收縮，後擴張</a:t>
            </a:r>
          </a:p>
          <a:p>
            <a:pPr lvl="1" eaLnBrk="1" hangingPunct="1"/>
            <a:r>
              <a:rPr lang="zh-TW" altLang="en-US" smtClean="0"/>
              <a:t>疼痛是警訊，也是缺氧症狀</a:t>
            </a:r>
          </a:p>
          <a:p>
            <a:pPr lvl="1" eaLnBrk="1" hangingPunct="1"/>
            <a:r>
              <a:rPr lang="zh-TW" altLang="en-US" smtClean="0"/>
              <a:t>缺氧</a:t>
            </a:r>
            <a:r>
              <a:rPr lang="en-US" altLang="zh-TW" smtClean="0"/>
              <a:t>—</a:t>
            </a:r>
            <a:r>
              <a:rPr lang="zh-TW" altLang="en-US" smtClean="0"/>
              <a:t>疼痛</a:t>
            </a:r>
            <a:r>
              <a:rPr lang="en-US" altLang="zh-TW" smtClean="0"/>
              <a:t>—</a:t>
            </a:r>
            <a:r>
              <a:rPr lang="zh-TW" altLang="en-US" smtClean="0"/>
              <a:t>痙攣</a:t>
            </a:r>
            <a:r>
              <a:rPr lang="en-US" altLang="zh-TW" smtClean="0"/>
              <a:t>cycle</a:t>
            </a:r>
          </a:p>
          <a:p>
            <a:pPr lvl="1" eaLnBrk="1" hangingPunct="1"/>
            <a:r>
              <a:rPr lang="zh-TW" altLang="en-US" smtClean="0"/>
              <a:t>典型的生理反應：紅、腫、熱、痛，</a:t>
            </a:r>
          </a:p>
          <a:p>
            <a:pPr lvl="1" eaLnBrk="1" hangingPunct="1"/>
            <a:r>
              <a:rPr lang="zh-TW" altLang="en-US" smtClean="0"/>
              <a:t>視傷害程度，部分功能喪失</a:t>
            </a:r>
          </a:p>
          <a:p>
            <a:pPr lvl="1"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724595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1300" smtClean="0"/>
              <a:t>Eileen Chen</a:t>
            </a:r>
            <a:endParaRPr lang="en-US" altLang="zh-TW" sz="1300" smtClean="0"/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73E8138-5EBC-42E3-97BD-343EF4859090}" type="slidenum">
              <a:rPr lang="zh-TW" altLang="en-US" sz="1300"/>
              <a:pPr eaLnBrk="1" hangingPunct="1">
                <a:spcBef>
                  <a:spcPct val="0"/>
                </a:spcBef>
              </a:pPr>
              <a:t>10</a:t>
            </a:fld>
            <a:endParaRPr lang="en-US" altLang="zh-TW" sz="13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血管會先收縮，後擴張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疼痛是警訊，也是缺氧症狀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缺氧</a:t>
            </a:r>
            <a:r>
              <a:rPr lang="en-US" altLang="zh-TW" smtClean="0">
                <a:ea typeface="新細明體" panose="02020500000000000000" pitchFamily="18" charset="-120"/>
              </a:rPr>
              <a:t>—</a:t>
            </a:r>
            <a:r>
              <a:rPr lang="zh-TW" altLang="en-US" smtClean="0">
                <a:ea typeface="新細明體" panose="02020500000000000000" pitchFamily="18" charset="-120"/>
              </a:rPr>
              <a:t>疼痛</a:t>
            </a:r>
            <a:r>
              <a:rPr lang="en-US" altLang="zh-TW" smtClean="0">
                <a:ea typeface="新細明體" panose="02020500000000000000" pitchFamily="18" charset="-120"/>
              </a:rPr>
              <a:t>—</a:t>
            </a:r>
            <a:r>
              <a:rPr lang="zh-TW" altLang="en-US" smtClean="0">
                <a:ea typeface="新細明體" panose="02020500000000000000" pitchFamily="18" charset="-120"/>
              </a:rPr>
              <a:t>痙攣</a:t>
            </a:r>
            <a:r>
              <a:rPr lang="en-US" altLang="zh-TW" smtClean="0">
                <a:ea typeface="新細明體" panose="02020500000000000000" pitchFamily="18" charset="-120"/>
              </a:rPr>
              <a:t>cycle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典型的生理反應：紅、腫、熱、痛，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視傷害程度，部分功能喪失</a:t>
            </a:r>
          </a:p>
          <a:p>
            <a:pPr lvl="1" eaLnBrk="1" hangingPunct="1"/>
            <a:endParaRPr lang="zh-TW" altLang="en-US" smtClean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030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1300" smtClean="0"/>
              <a:t>Eileen Chen</a:t>
            </a:r>
            <a:endParaRPr lang="en-US" altLang="zh-TW" sz="1300" smtClean="0"/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81E11F3-B00A-449B-9449-374C09E8D89B}" type="slidenum">
              <a:rPr lang="zh-TW" altLang="en-US" sz="1300"/>
              <a:pPr eaLnBrk="1" hangingPunct="1">
                <a:spcBef>
                  <a:spcPct val="0"/>
                </a:spcBef>
              </a:pPr>
              <a:t>18</a:t>
            </a:fld>
            <a:endParaRPr lang="en-US" altLang="zh-TW" sz="130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鷹架由纖維母細胞構成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血管運輸養分與蛋白質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皮膚的</a:t>
            </a:r>
            <a:r>
              <a:rPr lang="zh-TW" altLang="en-US" sz="1500" smtClean="0">
                <a:ea typeface="新細明體" panose="02020500000000000000" pitchFamily="18" charset="-120"/>
              </a:rPr>
              <a:t>活性大，復原快且完整</a:t>
            </a:r>
            <a:endParaRPr lang="zh-TW" altLang="en-US" smtClean="0">
              <a:ea typeface="新細明體" panose="02020500000000000000" pitchFamily="18" charset="-120"/>
            </a:endParaRP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肌肉、韌帶復原較慢，需要疤痕組織連接</a:t>
            </a:r>
          </a:p>
        </p:txBody>
      </p:sp>
    </p:spTree>
    <p:extLst>
      <p:ext uri="{BB962C8B-B14F-4D97-AF65-F5344CB8AC3E}">
        <p14:creationId xmlns:p14="http://schemas.microsoft.com/office/powerpoint/2010/main" val="340080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1300" smtClean="0"/>
              <a:t>Eileen Chen</a:t>
            </a:r>
            <a:endParaRPr lang="en-US" altLang="zh-TW" sz="1300" smtClean="0"/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097983E-4956-4B7F-81E5-E9A09EA3C4BD}" type="slidenum">
              <a:rPr lang="zh-TW" altLang="en-US" sz="1300"/>
              <a:pPr eaLnBrk="1" hangingPunct="1">
                <a:spcBef>
                  <a:spcPct val="0"/>
                </a:spcBef>
              </a:pPr>
              <a:t>21</a:t>
            </a:fld>
            <a:endParaRPr lang="en-US" altLang="zh-TW" sz="130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77858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1300" smtClean="0"/>
              <a:t>Eileen Chen</a:t>
            </a:r>
            <a:endParaRPr lang="en-US" altLang="zh-TW" sz="1300" smtClean="0"/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509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7BA773D-3271-4130-A1AC-DB1F9E8C0493}" type="slidenum">
              <a:rPr lang="zh-TW" altLang="en-US" sz="1300"/>
              <a:pPr eaLnBrk="1" hangingPunct="1">
                <a:spcBef>
                  <a:spcPct val="0"/>
                </a:spcBef>
              </a:pPr>
              <a:t>22</a:t>
            </a:fld>
            <a:endParaRPr lang="en-US" altLang="zh-TW" sz="13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Scar tissue</a:t>
            </a:r>
            <a:r>
              <a:rPr lang="zh-TW" altLang="en-US" smtClean="0">
                <a:ea typeface="新細明體" panose="02020500000000000000" pitchFamily="18" charset="-120"/>
              </a:rPr>
              <a:t>也是膠原纖維構成，因為膠原纖維覆蓋速度快，</a:t>
            </a:r>
            <a:r>
              <a:rPr lang="en-US" altLang="zh-TW" smtClean="0">
                <a:ea typeface="新細明體" panose="02020500000000000000" pitchFamily="18" charset="-120"/>
              </a:rPr>
              <a:t>scar</a:t>
            </a:r>
            <a:r>
              <a:rPr lang="zh-TW" altLang="en-US" smtClean="0">
                <a:ea typeface="新細明體" panose="02020500000000000000" pitchFamily="18" charset="-120"/>
              </a:rPr>
              <a:t>會變大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橫向、斜向排列雜亂，無法提供足夠功能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纖維母細胞構建的鷹架需要負荷的刺激強化之</a:t>
            </a:r>
          </a:p>
          <a:p>
            <a:pPr lvl="1" eaLnBrk="1" hangingPunct="1"/>
            <a:r>
              <a:rPr lang="zh-TW" altLang="en-US" smtClean="0">
                <a:ea typeface="新細明體" panose="02020500000000000000" pitchFamily="18" charset="-120"/>
              </a:rPr>
              <a:t>提供膠原纖維生長方向，減少雜亂，促進功能恢復</a:t>
            </a:r>
          </a:p>
          <a:p>
            <a:pPr lvl="1" eaLnBrk="1" hangingPunct="1"/>
            <a:endParaRPr lang="zh-TW" altLang="en-US" smtClean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300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4E90A8-EB8D-453E-8613-27F67743D41B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856EA-DCA5-4A35-B604-E1041943B6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A5555-C76B-4112-AAAA-E6F68C9E236F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EEE3B6-8F58-4241-8B16-FE8934ABA5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4C49F4-B0E2-4F16-8E0E-3AF303CF28DC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4923E-D779-4ADD-8C92-51369931B2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476375" y="188913"/>
            <a:ext cx="6608763" cy="5032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750" y="981075"/>
            <a:ext cx="4135438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27588" y="981075"/>
            <a:ext cx="4137025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39750" y="3397250"/>
            <a:ext cx="4135438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827588" y="3397250"/>
            <a:ext cx="4137025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3231F-EC29-4159-A341-4263D5A02A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747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9076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311564"/>
            <a:ext cx="8229600" cy="4814595"/>
          </a:xfrm>
        </p:spPr>
        <p:txBody>
          <a:bodyPr/>
          <a:lstStyle>
            <a:lvl1pPr>
              <a:defRPr/>
            </a:lvl1pPr>
            <a:lvl2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/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C522C-8A98-41EB-9A22-1CB2CB92C3C6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01879-122A-41BF-9C25-94802BE7AB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531B54-BB9B-4875-A207-1D6ED0B8FA35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2804E-95E7-4E04-A692-7BF35168A0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B05B3E-3CC3-4B82-A0D8-6AC23003BF6F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25DAAD-5587-4263-9D81-97CC173A1E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4A751C-6B43-4EB8-8F67-5BDDD91A7D36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20985-5DEB-47B0-A6CC-E754A84A04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02DE7-EB97-42A4-A31B-AEA80A53AAAA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83C390-943C-4C11-9222-333F6E4CC1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156763-1A13-4EC5-8D54-5E644CEABAF3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6C4B2A-B94A-4600-AC47-9A82D8BC8D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89D2B-F5D6-4D48-B77E-1756C5408D5C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60D7A4-8D03-4354-9CB7-3541AE3B9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CA8848-2920-4A25-9D13-4E297CEB81D1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47CEDA-B140-4B21-AA84-B391A65AA9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41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168000"/>
            <a:ext cx="8229600" cy="495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E744CF0-60D5-4C27-B9C5-7C05AF2846C8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運動傷害與</a:t>
            </a:r>
            <a:r>
              <a:rPr lang="zh-TW" altLang="en-US" dirty="0"/>
              <a:t>急救</a:t>
            </a:r>
            <a:endParaRPr lang="zh-TW" dirty="0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214292" y="4485715"/>
            <a:ext cx="6400800" cy="648071"/>
          </a:xfrm>
        </p:spPr>
        <p:txBody>
          <a:bodyPr/>
          <a:lstStyle/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國立體育大學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運動保健學系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陳雅琳副教授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/>
          <p:cNvSpPr txBox="1"/>
          <p:nvPr/>
        </p:nvSpPr>
        <p:spPr>
          <a:xfrm>
            <a:off x="1214292" y="2309940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運動傷害管理</a:t>
            </a:r>
            <a:endParaRPr lang="en-US" sz="3200" b="1" i="0" u="none" strike="noStrike" kern="1200" cap="none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85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軟組織復原</a:t>
            </a:r>
            <a:r>
              <a:rPr lang="zh-TW" altLang="en-US" sz="2800" smtClean="0"/>
              <a:t>－急性發炎期　</a:t>
            </a:r>
            <a:r>
              <a:rPr lang="en-US" altLang="zh-TW" sz="2800" smtClean="0"/>
              <a:t> 0-6</a:t>
            </a:r>
            <a:r>
              <a:rPr lang="zh-TW" altLang="en-US" sz="2800" smtClean="0"/>
              <a:t>天　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722" y="1253499"/>
            <a:ext cx="8590163" cy="56896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適量的腫脹有助於稀釋、排除毒性物質</a:t>
            </a:r>
          </a:p>
          <a:p>
            <a:pPr eaLnBrk="1" hangingPunct="1"/>
            <a:r>
              <a:rPr lang="zh-TW" altLang="en-US" dirty="0" smtClean="0"/>
              <a:t>過多的腫脹妨礙血液循環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疼痛與腫脹會抑制肌肉收縮</a:t>
            </a:r>
          </a:p>
        </p:txBody>
      </p:sp>
      <p:grpSp>
        <p:nvGrpSpPr>
          <p:cNvPr id="8196" name="群組 5"/>
          <p:cNvGrpSpPr>
            <a:grpSpLocks/>
          </p:cNvGrpSpPr>
          <p:nvPr/>
        </p:nvGrpSpPr>
        <p:grpSpPr bwMode="auto">
          <a:xfrm>
            <a:off x="2217738" y="2295426"/>
            <a:ext cx="6469062" cy="3924300"/>
            <a:chOff x="619538" y="476250"/>
            <a:chExt cx="8056150" cy="5293826"/>
          </a:xfrm>
        </p:grpSpPr>
        <p:sp>
          <p:nvSpPr>
            <p:cNvPr id="8197" name="Text Box 4"/>
            <p:cNvSpPr txBox="1">
              <a:spLocks noChangeArrowheads="1"/>
            </p:cNvSpPr>
            <p:nvPr/>
          </p:nvSpPr>
          <p:spPr bwMode="auto">
            <a:xfrm>
              <a:off x="5228050" y="1846263"/>
              <a:ext cx="1074325" cy="62285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>
                  <a:solidFill>
                    <a:schemeClr val="accent2"/>
                  </a:solidFill>
                </a:rPr>
                <a:t>疼痛</a:t>
              </a:r>
            </a:p>
          </p:txBody>
        </p:sp>
        <p:sp>
          <p:nvSpPr>
            <p:cNvPr id="8198" name="Text Box 5"/>
            <p:cNvSpPr txBox="1">
              <a:spLocks noChangeArrowheads="1"/>
            </p:cNvSpPr>
            <p:nvPr/>
          </p:nvSpPr>
          <p:spPr bwMode="auto">
            <a:xfrm>
              <a:off x="6471384" y="3933825"/>
              <a:ext cx="1939191" cy="62285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>
                  <a:solidFill>
                    <a:srgbClr val="C00000"/>
                  </a:solidFill>
                </a:rPr>
                <a:t>肌肉痙攣</a:t>
              </a:r>
            </a:p>
          </p:txBody>
        </p:sp>
        <p:sp>
          <p:nvSpPr>
            <p:cNvPr id="8199" name="Text Box 6"/>
            <p:cNvSpPr txBox="1">
              <a:spLocks noChangeArrowheads="1"/>
            </p:cNvSpPr>
            <p:nvPr/>
          </p:nvSpPr>
          <p:spPr bwMode="auto">
            <a:xfrm>
              <a:off x="2552683" y="3933825"/>
              <a:ext cx="2452706" cy="62285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>
                  <a:solidFill>
                    <a:schemeClr val="accent2"/>
                  </a:solidFill>
                </a:rPr>
                <a:t>缺血、缺氧</a:t>
              </a:r>
            </a:p>
          </p:txBody>
        </p:sp>
        <p:sp>
          <p:nvSpPr>
            <p:cNvPr id="8200" name="Text Box 7"/>
            <p:cNvSpPr txBox="1">
              <a:spLocks noChangeArrowheads="1"/>
            </p:cNvSpPr>
            <p:nvPr/>
          </p:nvSpPr>
          <p:spPr bwMode="auto">
            <a:xfrm>
              <a:off x="619538" y="3933825"/>
              <a:ext cx="1074325" cy="62285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>
                  <a:solidFill>
                    <a:srgbClr val="C00000"/>
                  </a:solidFill>
                </a:rPr>
                <a:t>腫脹</a:t>
              </a:r>
            </a:p>
          </p:txBody>
        </p:sp>
        <p:sp>
          <p:nvSpPr>
            <p:cNvPr id="8201" name="AutoShape 9"/>
            <p:cNvSpPr>
              <a:spLocks noChangeArrowheads="1"/>
            </p:cNvSpPr>
            <p:nvPr/>
          </p:nvSpPr>
          <p:spPr bwMode="auto">
            <a:xfrm rot="5400000">
              <a:off x="6379290" y="2142254"/>
              <a:ext cx="1692275" cy="153209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6079 h 21600"/>
                <a:gd name="T14" fmla="*/ 21600 w 21600"/>
                <a:gd name="T15" fmla="*/ 60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386" y="0"/>
                  </a:lnTo>
                  <a:lnTo>
                    <a:pt x="15386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15386" y="6079"/>
                  </a:lnTo>
                  <a:lnTo>
                    <a:pt x="1538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202" name="AutoShape 10"/>
            <p:cNvSpPr>
              <a:spLocks noChangeArrowheads="1"/>
            </p:cNvSpPr>
            <p:nvPr/>
          </p:nvSpPr>
          <p:spPr bwMode="auto">
            <a:xfrm rot="-1230702">
              <a:off x="3476341" y="1899828"/>
              <a:ext cx="1692275" cy="153209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6079 h 21600"/>
                <a:gd name="T14" fmla="*/ 21600 w 21600"/>
                <a:gd name="T15" fmla="*/ 60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386" y="0"/>
                  </a:lnTo>
                  <a:lnTo>
                    <a:pt x="15386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15386" y="6079"/>
                  </a:lnTo>
                  <a:lnTo>
                    <a:pt x="1538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203" name="AutoShape 11"/>
            <p:cNvSpPr>
              <a:spLocks noChangeArrowheads="1"/>
            </p:cNvSpPr>
            <p:nvPr/>
          </p:nvSpPr>
          <p:spPr bwMode="auto">
            <a:xfrm rot="-8352400">
              <a:off x="4621227" y="4330213"/>
              <a:ext cx="1800677" cy="14398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6079 h 21600"/>
                <a:gd name="T14" fmla="*/ 21600 w 21600"/>
                <a:gd name="T15" fmla="*/ 60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386" y="0"/>
                  </a:lnTo>
                  <a:lnTo>
                    <a:pt x="15386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15386" y="6079"/>
                  </a:lnTo>
                  <a:lnTo>
                    <a:pt x="1538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204" name="AutoShape 12"/>
            <p:cNvSpPr>
              <a:spLocks noChangeArrowheads="1"/>
            </p:cNvSpPr>
            <p:nvPr/>
          </p:nvSpPr>
          <p:spPr bwMode="auto">
            <a:xfrm>
              <a:off x="1784406" y="4005263"/>
              <a:ext cx="842907" cy="433387"/>
            </a:xfrm>
            <a:prstGeom prst="notchedRightArrow">
              <a:avLst>
                <a:gd name="adj1" fmla="val 50000"/>
                <a:gd name="adj2" fmla="val 45697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400" b="0">
                <a:solidFill>
                  <a:schemeClr val="bg1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8205" name="AutoShape 13"/>
            <p:cNvSpPr>
              <a:spLocks noChangeArrowheads="1"/>
            </p:cNvSpPr>
            <p:nvPr/>
          </p:nvSpPr>
          <p:spPr bwMode="auto">
            <a:xfrm>
              <a:off x="5918929" y="476250"/>
              <a:ext cx="2756759" cy="1152525"/>
            </a:xfrm>
            <a:prstGeom prst="wedgeRoundRectCallout">
              <a:avLst>
                <a:gd name="adj1" fmla="val -43199"/>
                <a:gd name="adj2" fmla="val 84986"/>
                <a:gd name="adj3" fmla="val 16667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 b="0"/>
                <a:t>疼痛是警訊，也是缺氧症狀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E1FAD73-7E56-4F2D-A5D5-A275F4BA3965}" type="slidenum">
              <a:rPr lang="zh-TW" altLang="en-US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2109782" y="3765204"/>
            <a:ext cx="1713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肢體沉重感</a:t>
            </a:r>
            <a:endParaRPr lang="en-US" altLang="zh-TW" dirty="0"/>
          </a:p>
          <a:p>
            <a:r>
              <a:rPr lang="zh-TW" altLang="en-US" dirty="0"/>
              <a:t>皮膚緊繃感</a:t>
            </a:r>
            <a:endParaRPr lang="en-US" altLang="zh-TW" dirty="0"/>
          </a:p>
          <a:p>
            <a:r>
              <a:rPr lang="zh-TW" altLang="en-US" dirty="0" smtClean="0"/>
              <a:t>妨礙關節活動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304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5690" y="227743"/>
            <a:ext cx="8229600" cy="90761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管理急性發炎期的不良反應</a:t>
            </a:r>
            <a:endParaRPr lang="en-US" altLang="zh-TW" dirty="0" smtClean="0"/>
          </a:p>
        </p:txBody>
      </p:sp>
      <p:grpSp>
        <p:nvGrpSpPr>
          <p:cNvPr id="5" name="群組 4"/>
          <p:cNvGrpSpPr/>
          <p:nvPr/>
        </p:nvGrpSpPr>
        <p:grpSpPr>
          <a:xfrm>
            <a:off x="1958518" y="3350840"/>
            <a:ext cx="6431947" cy="2992346"/>
            <a:chOff x="1124434" y="2754325"/>
            <a:chExt cx="6899127" cy="3306181"/>
          </a:xfrm>
        </p:grpSpPr>
        <p:sp>
          <p:nvSpPr>
            <p:cNvPr id="14345" name="AutoShape 11"/>
            <p:cNvSpPr>
              <a:spLocks noChangeArrowheads="1"/>
            </p:cNvSpPr>
            <p:nvPr/>
          </p:nvSpPr>
          <p:spPr bwMode="auto">
            <a:xfrm rot="13247600">
              <a:off x="5084216" y="4539367"/>
              <a:ext cx="1340934" cy="15211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6079 h 21600"/>
                <a:gd name="T14" fmla="*/ 21600 w 21600"/>
                <a:gd name="T15" fmla="*/ 60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386" y="0"/>
                  </a:lnTo>
                  <a:lnTo>
                    <a:pt x="15386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15386" y="6079"/>
                  </a:lnTo>
                  <a:lnTo>
                    <a:pt x="1538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1124434" y="2754325"/>
              <a:ext cx="6899127" cy="2125013"/>
              <a:chOff x="1124434" y="2754325"/>
              <a:chExt cx="6899127" cy="2125013"/>
            </a:xfrm>
          </p:grpSpPr>
          <p:sp>
            <p:nvSpPr>
              <p:cNvPr id="14339" name="Text Box 4"/>
              <p:cNvSpPr txBox="1">
                <a:spLocks noChangeArrowheads="1"/>
              </p:cNvSpPr>
              <p:nvPr/>
            </p:nvSpPr>
            <p:spPr bwMode="auto">
              <a:xfrm>
                <a:off x="5354574" y="2754325"/>
                <a:ext cx="800220" cy="461665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dirty="0">
                    <a:solidFill>
                      <a:srgbClr val="FF0000"/>
                    </a:solidFill>
                  </a:rPr>
                  <a:t>疼痛</a:t>
                </a:r>
              </a:p>
            </p:txBody>
          </p:sp>
          <p:sp>
            <p:nvSpPr>
              <p:cNvPr id="14340" name="Text Box 5"/>
              <p:cNvSpPr txBox="1">
                <a:spLocks noChangeArrowheads="1"/>
              </p:cNvSpPr>
              <p:nvPr/>
            </p:nvSpPr>
            <p:spPr bwMode="auto">
              <a:xfrm>
                <a:off x="6607789" y="4356614"/>
                <a:ext cx="1415772" cy="461665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 dirty="0">
                    <a:solidFill>
                      <a:srgbClr val="C00000"/>
                    </a:solidFill>
                  </a:rPr>
                  <a:t>肌肉痙攣</a:t>
                </a:r>
              </a:p>
            </p:txBody>
          </p:sp>
          <p:sp>
            <p:nvSpPr>
              <p:cNvPr id="14341" name="Text Box 6"/>
              <p:cNvSpPr txBox="1">
                <a:spLocks noChangeArrowheads="1"/>
              </p:cNvSpPr>
              <p:nvPr/>
            </p:nvSpPr>
            <p:spPr bwMode="auto">
              <a:xfrm>
                <a:off x="3148440" y="4369254"/>
                <a:ext cx="1907142" cy="510084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 dirty="0">
                    <a:solidFill>
                      <a:schemeClr val="accent2"/>
                    </a:solidFill>
                  </a:rPr>
                  <a:t>缺血、缺氧</a:t>
                </a:r>
              </a:p>
            </p:txBody>
          </p:sp>
          <p:sp>
            <p:nvSpPr>
              <p:cNvPr id="14342" name="Text Box 7"/>
              <p:cNvSpPr txBox="1">
                <a:spLocks noChangeArrowheads="1"/>
              </p:cNvSpPr>
              <p:nvPr/>
            </p:nvSpPr>
            <p:spPr bwMode="auto">
              <a:xfrm>
                <a:off x="1124434" y="4369254"/>
                <a:ext cx="800219" cy="461665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>
                    <a:solidFill>
                      <a:srgbClr val="C00000"/>
                    </a:solidFill>
                  </a:rPr>
                  <a:t>腫脹</a:t>
                </a:r>
              </a:p>
            </p:txBody>
          </p:sp>
          <p:sp>
            <p:nvSpPr>
              <p:cNvPr id="14343" name="AutoShape 9"/>
              <p:cNvSpPr>
                <a:spLocks noChangeArrowheads="1"/>
              </p:cNvSpPr>
              <p:nvPr/>
            </p:nvSpPr>
            <p:spPr bwMode="auto">
              <a:xfrm rot="5400000">
                <a:off x="6508122" y="2965766"/>
                <a:ext cx="1223154" cy="1261938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6079 h 21600"/>
                  <a:gd name="T14" fmla="*/ 21600 w 21600"/>
                  <a:gd name="T15" fmla="*/ 607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386" y="0"/>
                    </a:lnTo>
                    <a:lnTo>
                      <a:pt x="15386" y="6079"/>
                    </a:lnTo>
                    <a:lnTo>
                      <a:pt x="12427" y="6079"/>
                    </a:lnTo>
                    <a:cubicBezTo>
                      <a:pt x="5564" y="6079"/>
                      <a:pt x="0" y="8801"/>
                      <a:pt x="0" y="12158"/>
                    </a:cubicBezTo>
                    <a:lnTo>
                      <a:pt x="0" y="21600"/>
                    </a:lnTo>
                    <a:lnTo>
                      <a:pt x="0" y="12158"/>
                    </a:lnTo>
                    <a:cubicBezTo>
                      <a:pt x="0" y="8801"/>
                      <a:pt x="5564" y="6079"/>
                      <a:pt x="12427" y="6079"/>
                    </a:cubicBezTo>
                    <a:lnTo>
                      <a:pt x="15386" y="6079"/>
                    </a:lnTo>
                    <a:lnTo>
                      <a:pt x="1538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 sz="1400"/>
              </a:p>
            </p:txBody>
          </p:sp>
          <p:sp>
            <p:nvSpPr>
              <p:cNvPr id="14344" name="AutoShape 10"/>
              <p:cNvSpPr>
                <a:spLocks noChangeArrowheads="1"/>
              </p:cNvSpPr>
              <p:nvPr/>
            </p:nvSpPr>
            <p:spPr bwMode="auto">
              <a:xfrm rot="20369298">
                <a:off x="3853608" y="2833113"/>
                <a:ext cx="1223152" cy="1261938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6079 h 21600"/>
                  <a:gd name="T14" fmla="*/ 21600 w 21600"/>
                  <a:gd name="T15" fmla="*/ 607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386" y="0"/>
                    </a:lnTo>
                    <a:lnTo>
                      <a:pt x="15386" y="6079"/>
                    </a:lnTo>
                    <a:lnTo>
                      <a:pt x="12427" y="6079"/>
                    </a:lnTo>
                    <a:cubicBezTo>
                      <a:pt x="5564" y="6079"/>
                      <a:pt x="0" y="8801"/>
                      <a:pt x="0" y="12158"/>
                    </a:cubicBezTo>
                    <a:lnTo>
                      <a:pt x="0" y="21600"/>
                    </a:lnTo>
                    <a:lnTo>
                      <a:pt x="0" y="12158"/>
                    </a:lnTo>
                    <a:cubicBezTo>
                      <a:pt x="0" y="8801"/>
                      <a:pt x="5564" y="6079"/>
                      <a:pt x="12427" y="6079"/>
                    </a:cubicBezTo>
                    <a:lnTo>
                      <a:pt x="15386" y="6079"/>
                    </a:lnTo>
                    <a:lnTo>
                      <a:pt x="1538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 sz="1400"/>
              </a:p>
            </p:txBody>
          </p:sp>
          <p:sp>
            <p:nvSpPr>
              <p:cNvPr id="14346" name="AutoShape 12"/>
              <p:cNvSpPr>
                <a:spLocks noChangeArrowheads="1"/>
              </p:cNvSpPr>
              <p:nvPr/>
            </p:nvSpPr>
            <p:spPr bwMode="auto">
              <a:xfrm>
                <a:off x="2275371" y="4440692"/>
                <a:ext cx="792163" cy="433387"/>
              </a:xfrm>
              <a:prstGeom prst="notchedRightArrow">
                <a:avLst>
                  <a:gd name="adj1" fmla="val 50000"/>
                  <a:gd name="adj2" fmla="val 45696"/>
                </a:avLst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400">
                  <a:solidFill>
                    <a:schemeClr val="bg1"/>
                  </a:solidFill>
                  <a:ea typeface="SimSun" panose="02010600030101010101" pitchFamily="2" charset="-122"/>
                </a:endParaRPr>
              </a:p>
            </p:txBody>
          </p:sp>
        </p:grpSp>
      </p:grpSp>
      <p:sp>
        <p:nvSpPr>
          <p:cNvPr id="3" name="圓角矩形圖說文字 2"/>
          <p:cNvSpPr/>
          <p:nvPr/>
        </p:nvSpPr>
        <p:spPr>
          <a:xfrm>
            <a:off x="250918" y="3200740"/>
            <a:ext cx="3992964" cy="1440859"/>
          </a:xfrm>
          <a:prstGeom prst="wedgeRoundRectCallout">
            <a:avLst>
              <a:gd name="adj1" fmla="val -5549"/>
              <a:gd name="adj2" fmla="val 599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減少持續刺激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局部保護、減少活動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減少組織液積聚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抬高與壓迫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增加組織液排除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輕緩關節活動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6528619" y="2486531"/>
            <a:ext cx="2418736" cy="772039"/>
          </a:xfrm>
          <a:prstGeom prst="wedgeRoundRectCallout">
            <a:avLst>
              <a:gd name="adj1" fmla="val -50208"/>
              <a:gd name="adj2" fmla="val 730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改變感覺訊息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的接收與傳遞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圓角矩形圖說文字 18"/>
          <p:cNvSpPr/>
          <p:nvPr/>
        </p:nvSpPr>
        <p:spPr>
          <a:xfrm>
            <a:off x="6990735" y="5712666"/>
            <a:ext cx="2133600" cy="871671"/>
          </a:xfrm>
          <a:prstGeom prst="wedgeRoundRectCallout">
            <a:avLst>
              <a:gd name="adj1" fmla="val -18564"/>
              <a:gd name="adj2" fmla="val -7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避免肌肉保護收縮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和緩伸展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圓角矩形圖說文字 19"/>
          <p:cNvSpPr/>
          <p:nvPr/>
        </p:nvSpPr>
        <p:spPr>
          <a:xfrm>
            <a:off x="3161067" y="5508396"/>
            <a:ext cx="1793779" cy="871671"/>
          </a:xfrm>
          <a:prstGeom prst="wedgeRoundRectCallout">
            <a:avLst>
              <a:gd name="adj1" fmla="val -18564"/>
              <a:gd name="adj2" fmla="val -7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輕緩肌肉活動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Picture 3" descr="C:\Users\eileen\AppData\Local\Microsoft\Windows\INetCache\IE\0MDWFAGL\525px-X_mark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73" y="3234171"/>
            <a:ext cx="662666" cy="75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eileen\AppData\Local\Microsoft\Windows\INetCache\IE\0MDWFAGL\525px-X_mark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02" y="4694376"/>
            <a:ext cx="662666" cy="75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eileen\AppData\Local\Microsoft\Windows\INetCache\IE\0MDWFAGL\525px-X_mark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75" y="5114335"/>
            <a:ext cx="662666" cy="75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eileen\AppData\Local\Microsoft\Windows\INetCache\IE\0MDWFAGL\525px-X_mark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18" y="4254632"/>
            <a:ext cx="662666" cy="75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掃瞄002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t="10696" r="21483" b="-1604"/>
          <a:stretch/>
        </p:blipFill>
        <p:spPr bwMode="auto">
          <a:xfrm>
            <a:off x="11645" y="1239691"/>
            <a:ext cx="1167735" cy="19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掃瞄0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10362" r="3087" b="6735"/>
          <a:stretch>
            <a:fillRect/>
          </a:stretch>
        </p:blipFill>
        <p:spPr bwMode="auto">
          <a:xfrm>
            <a:off x="1179380" y="1230552"/>
            <a:ext cx="1573652" cy="196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調整大小防護 05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5" t="5856" r="16774"/>
          <a:stretch/>
        </p:blipFill>
        <p:spPr bwMode="auto">
          <a:xfrm>
            <a:off x="2716196" y="1904973"/>
            <a:ext cx="1229033" cy="129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調整大小防護 0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13759" r="6340"/>
          <a:stretch>
            <a:fillRect/>
          </a:stretch>
        </p:blipFill>
        <p:spPr bwMode="auto">
          <a:xfrm>
            <a:off x="3757896" y="1055492"/>
            <a:ext cx="1767129" cy="127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調整大小防護 0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>
            <a:fillRect/>
          </a:stretch>
        </p:blipFill>
        <p:spPr bwMode="auto">
          <a:xfrm>
            <a:off x="7070563" y="1210503"/>
            <a:ext cx="1861846" cy="123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冰敷</a:t>
            </a:r>
            <a:r>
              <a:rPr lang="en-US" altLang="zh-TW" dirty="0" smtClean="0"/>
              <a:t>~</a:t>
            </a:r>
            <a:r>
              <a:rPr lang="zh-TW" altLang="en-US" dirty="0" smtClean="0"/>
              <a:t> 減輕疼痛</a:t>
            </a:r>
            <a:endParaRPr lang="en-US" altLang="zh-TW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8424863" cy="4535487"/>
          </a:xfrm>
        </p:spPr>
        <p:txBody>
          <a:bodyPr/>
          <a:lstStyle/>
          <a:p>
            <a:pPr eaLnBrk="1" hangingPunct="1"/>
            <a:r>
              <a:rPr kumimoji="1" lang="zh-TW" altLang="en-US" sz="2800" dirty="0" smtClean="0">
                <a:latin typeface="Verdana" panose="020B0604030504040204" pitchFamily="34" charset="0"/>
              </a:rPr>
              <a:t>冰敷的功效</a:t>
            </a:r>
          </a:p>
          <a:p>
            <a:pPr lvl="1">
              <a:buFontTx/>
              <a:buChar char="•"/>
            </a:pPr>
            <a:r>
              <a:rPr lang="zh-TW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減少傳遞痛覺的神經衝度速度（緩解疼痛）</a:t>
            </a:r>
            <a:endParaRPr lang="en-US" altLang="zh-TW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lvl="2"/>
            <a:r>
              <a:rPr lang="zh-TW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避免因痛不敢動（關節攣縮）</a:t>
            </a:r>
            <a:endParaRPr lang="en-US" altLang="zh-TW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lvl="2"/>
            <a:r>
              <a:rPr lang="zh-TW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減少關節性肌肉自主抑制（促進肌肉收縮）</a:t>
            </a:r>
          </a:p>
          <a:p>
            <a:pPr lvl="1" eaLnBrk="1" hangingPunct="1">
              <a:buFontTx/>
              <a:buChar char="•"/>
            </a:pPr>
            <a:r>
              <a:rPr kumimoji="1" lang="zh-TW" altLang="en-US" sz="2000" dirty="0" smtClean="0">
                <a:latin typeface="Verdana" panose="020B0604030504040204" pitchFamily="34" charset="0"/>
              </a:rPr>
              <a:t>促進局部血管收縮，降低微血管通透性（減少血液循環、腫脹）</a:t>
            </a:r>
          </a:p>
          <a:p>
            <a:pPr lvl="1" eaLnBrk="1" hangingPunct="1">
              <a:buFontTx/>
              <a:buChar char="•"/>
            </a:pPr>
            <a:r>
              <a:rPr kumimoji="1" lang="zh-TW" altLang="en-US" sz="2000" dirty="0" smtClean="0">
                <a:latin typeface="Verdana" panose="020B0604030504040204" pitchFamily="34" charset="0"/>
              </a:rPr>
              <a:t>降低局部代謝，降低缺氧程度</a:t>
            </a:r>
            <a:endParaRPr kumimoji="1" lang="en-US" altLang="zh-TW" sz="2000" dirty="0" smtClean="0">
              <a:latin typeface="Verdana" panose="020B0604030504040204" pitchFamily="34" charset="0"/>
            </a:endParaRPr>
          </a:p>
          <a:p>
            <a:pPr lvl="1" eaLnBrk="1" hangingPunct="1">
              <a:buFontTx/>
              <a:buChar char="•"/>
            </a:pPr>
            <a:endParaRPr kumimoji="1" lang="zh-TW" altLang="en-US" sz="20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zh-TW" altLang="en-US" sz="2800" dirty="0" smtClean="0"/>
              <a:t>每次冰敷</a:t>
            </a:r>
            <a:r>
              <a:rPr lang="en-US" altLang="zh-TW" sz="2800" dirty="0" smtClean="0"/>
              <a:t>15-20</a:t>
            </a:r>
            <a:r>
              <a:rPr lang="zh-TW" altLang="en-US" sz="2800" dirty="0" smtClean="0"/>
              <a:t>分鐘</a:t>
            </a:r>
          </a:p>
          <a:p>
            <a:pPr eaLnBrk="1" hangingPunct="1">
              <a:lnSpc>
                <a:spcPct val="130000"/>
              </a:lnSpc>
            </a:pPr>
            <a:r>
              <a:rPr lang="zh-TW" altLang="en-US" sz="2800" dirty="0" smtClean="0"/>
              <a:t>冰敷的感覺：冰冷</a:t>
            </a:r>
            <a:r>
              <a:rPr lang="en-US" altLang="zh-TW" sz="2800" dirty="0" smtClean="0"/>
              <a:t>→</a:t>
            </a:r>
            <a:r>
              <a:rPr lang="zh-TW" altLang="en-US" sz="2800" dirty="0" smtClean="0"/>
              <a:t>刺痛</a:t>
            </a:r>
            <a:r>
              <a:rPr lang="en-US" altLang="zh-TW" sz="2800" dirty="0" smtClean="0"/>
              <a:t>→</a:t>
            </a:r>
            <a:r>
              <a:rPr lang="zh-TW" altLang="en-US" sz="2800" dirty="0" smtClean="0"/>
              <a:t>灼熱</a:t>
            </a:r>
            <a:r>
              <a:rPr lang="en-US" altLang="zh-TW" sz="2800" dirty="0" smtClean="0"/>
              <a:t>→</a:t>
            </a:r>
            <a:r>
              <a:rPr lang="zh-TW" altLang="en-US" sz="2800" dirty="0" smtClean="0"/>
              <a:t>麻木</a:t>
            </a:r>
          </a:p>
        </p:txBody>
      </p:sp>
    </p:spTree>
    <p:extLst>
      <p:ext uri="{BB962C8B-B14F-4D97-AF65-F5344CB8AC3E}">
        <p14:creationId xmlns:p14="http://schemas.microsoft.com/office/powerpoint/2010/main" val="36498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/>
              <a:t>注意事項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981075"/>
            <a:ext cx="8137525" cy="4679950"/>
          </a:xfrm>
        </p:spPr>
        <p:txBody>
          <a:bodyPr/>
          <a:lstStyle/>
          <a:p>
            <a:pPr eaLnBrk="1" hangingPunct="1"/>
            <a:r>
              <a:rPr lang="zh-TW" altLang="en-US" sz="2800" smtClean="0"/>
              <a:t>對冷敏感者（疹、紅斑性狼瘡）</a:t>
            </a:r>
            <a:endParaRPr lang="en-US" altLang="zh-TW" sz="2800" smtClean="0"/>
          </a:p>
          <a:p>
            <a:pPr lvl="1" eaLnBrk="1" hangingPunct="1"/>
            <a:r>
              <a:rPr lang="zh-TW" altLang="en-US" smtClean="0"/>
              <a:t>對冰過敏的反應為起水泡／疹子、皮膚發紅</a:t>
            </a:r>
          </a:p>
          <a:p>
            <a:pPr eaLnBrk="1" hangingPunct="1"/>
            <a:r>
              <a:rPr lang="zh-TW" altLang="en-US" sz="2800" smtClean="0"/>
              <a:t>血液循環疾患者（感覺異常、糖尿病、雷諾氏症）</a:t>
            </a:r>
          </a:p>
          <a:p>
            <a:pPr lvl="1" eaLnBrk="1" hangingPunct="1"/>
            <a:r>
              <a:rPr lang="zh-TW" altLang="en-US" smtClean="0"/>
              <a:t>沒有感覺的皮膚或有循環系統的疾病不可冰敷</a:t>
            </a:r>
          </a:p>
          <a:p>
            <a:pPr lvl="1" eaLnBrk="1" hangingPunct="1"/>
            <a:r>
              <a:rPr lang="zh-TW" altLang="en-US" smtClean="0"/>
              <a:t>對寒冷反應失調，手指、腳趾受冷引起痙攣，使血管收縮，皮膚變紫</a:t>
            </a:r>
          </a:p>
          <a:p>
            <a:pPr eaLnBrk="1" hangingPunct="1"/>
            <a:r>
              <a:rPr lang="zh-TW" altLang="en-US" sz="2800" smtClean="0"/>
              <a:t>心血管疾患者（高血壓）</a:t>
            </a:r>
          </a:p>
          <a:p>
            <a:pPr eaLnBrk="1" hangingPunct="1"/>
            <a:r>
              <a:rPr lang="zh-TW" altLang="en-US" sz="2800" smtClean="0"/>
              <a:t>神經表淺位置</a:t>
            </a:r>
          </a:p>
          <a:p>
            <a:pPr eaLnBrk="1" hangingPunct="1"/>
            <a:r>
              <a:rPr lang="zh-TW" altLang="en-US" sz="2800" smtClean="0"/>
              <a:t>開放傷口部位</a:t>
            </a:r>
          </a:p>
          <a:p>
            <a:pPr lvl="1" eaLnBrk="1" hangingPunct="1"/>
            <a:r>
              <a:rPr lang="zh-TW" altLang="en-US" smtClean="0"/>
              <a:t>勿將冰袋直接放在開放性傷口上</a:t>
            </a:r>
          </a:p>
        </p:txBody>
      </p:sp>
    </p:spTree>
    <p:extLst>
      <p:ext uri="{BB962C8B-B14F-4D97-AF65-F5344CB8AC3E}">
        <p14:creationId xmlns:p14="http://schemas.microsoft.com/office/powerpoint/2010/main" val="13455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476250"/>
            <a:ext cx="6608763" cy="503238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控制腫脹／消腫</a:t>
            </a:r>
            <a:endParaRPr lang="en-US" altLang="zh-TW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8424863" cy="417671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zh-TW" altLang="en-US" dirty="0" smtClean="0"/>
              <a:t>控制腫脹效果：壓迫</a:t>
            </a:r>
            <a:r>
              <a:rPr lang="en-US" altLang="zh-TW" dirty="0" smtClean="0"/>
              <a:t>+</a:t>
            </a:r>
            <a:r>
              <a:rPr lang="zh-TW" altLang="en-US" dirty="0" smtClean="0"/>
              <a:t>抬高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 抬高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 壓迫</a:t>
            </a:r>
            <a:endParaRPr lang="en-US" altLang="zh-TW" dirty="0" smtClean="0"/>
          </a:p>
          <a:p>
            <a:pPr eaLnBrk="1" hangingPunct="1">
              <a:lnSpc>
                <a:spcPct val="130000"/>
              </a:lnSpc>
            </a:pPr>
            <a:r>
              <a:rPr lang="zh-TW" altLang="en-US" dirty="0" smtClean="0"/>
              <a:t>使用彈性繃帶對傷處加壓，以控制腫脹</a:t>
            </a:r>
          </a:p>
          <a:p>
            <a:pPr lvl="1">
              <a:lnSpc>
                <a:spcPct val="130000"/>
              </a:lnSpc>
            </a:pPr>
            <a:r>
              <a:rPr lang="zh-TW" altLang="en-US" dirty="0" smtClean="0"/>
              <a:t>以彈性繃帶</a:t>
            </a:r>
            <a:r>
              <a:rPr lang="en-US" altLang="zh-TW" dirty="0" smtClean="0"/>
              <a:t>60-70%</a:t>
            </a:r>
            <a:r>
              <a:rPr lang="zh-TW" altLang="en-US" dirty="0" smtClean="0"/>
              <a:t>的張力即可產生最佳壓力。</a:t>
            </a:r>
          </a:p>
          <a:p>
            <a:pPr lvl="1">
              <a:lnSpc>
                <a:spcPct val="130000"/>
              </a:lnSpc>
            </a:pPr>
            <a:r>
              <a:rPr lang="zh-TW" altLang="en-US" dirty="0" smtClean="0"/>
              <a:t>由遠端往近端以螺旋狀方式平均施加壓力。</a:t>
            </a:r>
          </a:p>
          <a:p>
            <a:pPr lvl="1">
              <a:lnSpc>
                <a:spcPct val="130000"/>
              </a:lnSpc>
            </a:pPr>
            <a:r>
              <a:rPr lang="zh-TW" altLang="en-US" dirty="0" smtClean="0"/>
              <a:t>觀察手指或腳趾的皮膚顏色。</a:t>
            </a:r>
          </a:p>
          <a:p>
            <a:pPr eaLnBrk="1" hangingPunct="1">
              <a:lnSpc>
                <a:spcPct val="130000"/>
              </a:lnSpc>
            </a:pPr>
            <a:endParaRPr lang="zh-TW" altLang="en-US" dirty="0" smtClean="0"/>
          </a:p>
        </p:txBody>
      </p:sp>
      <p:pic>
        <p:nvPicPr>
          <p:cNvPr id="4" name="Picture 7" descr="調整大小防護 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t="5856" b="18324"/>
          <a:stretch>
            <a:fillRect/>
          </a:stretch>
        </p:blipFill>
        <p:spPr bwMode="auto">
          <a:xfrm>
            <a:off x="3444240" y="4906760"/>
            <a:ext cx="2926080" cy="195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6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" name="踝關節包紮﹝U-型墊片加彈繃﹞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549" y="981075"/>
            <a:ext cx="6649269" cy="4987825"/>
          </a:xfrm>
        </p:spPr>
      </p:pic>
    </p:spTree>
    <p:extLst>
      <p:ext uri="{BB962C8B-B14F-4D97-AF65-F5344CB8AC3E}">
        <p14:creationId xmlns:p14="http://schemas.microsoft.com/office/powerpoint/2010/main" val="10419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其他消腫的方法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14764"/>
            <a:ext cx="8229600" cy="4611395"/>
          </a:xfrm>
        </p:spPr>
        <p:txBody>
          <a:bodyPr/>
          <a:lstStyle/>
          <a:p>
            <a:r>
              <a:rPr lang="zh-TW" altLang="en-US" dirty="0" smtClean="0"/>
              <a:t>輕緩的關節活動</a:t>
            </a:r>
            <a:endParaRPr lang="en-US" altLang="zh-TW" dirty="0"/>
          </a:p>
          <a:p>
            <a:r>
              <a:rPr lang="zh-TW" altLang="en-US" dirty="0" smtClean="0"/>
              <a:t>但避免</a:t>
            </a:r>
            <a:r>
              <a:rPr lang="zh-TW" altLang="en-US" dirty="0"/>
              <a:t>受傷</a:t>
            </a:r>
            <a:r>
              <a:rPr lang="zh-TW" altLang="en-US" dirty="0" smtClean="0"/>
              <a:t>部位太</a:t>
            </a:r>
            <a:r>
              <a:rPr lang="zh-TW" altLang="en-US" dirty="0"/>
              <a:t>多活動</a:t>
            </a:r>
            <a:endParaRPr lang="en-US" altLang="zh-TW" dirty="0" smtClean="0"/>
          </a:p>
          <a:p>
            <a:r>
              <a:rPr lang="zh-TW" altLang="en-US" dirty="0" smtClean="0"/>
              <a:t>輕緩的淋巴按摩</a:t>
            </a:r>
            <a:r>
              <a:rPr lang="en-US" altLang="zh-TW" dirty="0" smtClean="0"/>
              <a:t>(</a:t>
            </a:r>
            <a:r>
              <a:rPr lang="zh-TW" altLang="en-US" dirty="0" smtClean="0"/>
              <a:t>力道不要太重、太深層</a:t>
            </a:r>
            <a:r>
              <a:rPr lang="en-US" altLang="zh-TW" dirty="0" smtClean="0"/>
              <a:t>)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Picture 2" descr="http://1.bp.blogspot.com/-D6yUlU0WUpg/T-0NLhpPO_I/AAAAAAAABgE/iUe5EmBZFH4/s1600/VICTOR_2012062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" y="3490331"/>
            <a:ext cx="3520758" cy="263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調整大小防護 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t="5856" b="18324"/>
          <a:stretch>
            <a:fillRect/>
          </a:stretch>
        </p:blipFill>
        <p:spPr bwMode="auto">
          <a:xfrm>
            <a:off x="5166041" y="3490331"/>
            <a:ext cx="3952687" cy="263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加號 6"/>
          <p:cNvSpPr/>
          <p:nvPr/>
        </p:nvSpPr>
        <p:spPr>
          <a:xfrm>
            <a:off x="4236720" y="4434840"/>
            <a:ext cx="762000" cy="9296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6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097280"/>
            <a:ext cx="7772400" cy="4541523"/>
          </a:xfrm>
        </p:spPr>
        <p:txBody>
          <a:bodyPr/>
          <a:lstStyle/>
          <a:p>
            <a:r>
              <a:rPr lang="zh-TW" altLang="en-US" dirty="0" smtClean="0"/>
              <a:t>受傷前期，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保護也是關鍵處置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64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40"/>
            <a:ext cx="3436374" cy="90761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軟組織復原</a:t>
            </a:r>
            <a:r>
              <a:rPr lang="zh-TW" altLang="en-US" sz="2800" dirty="0" smtClean="0"/>
              <a:t>－增生修補期　</a:t>
            </a:r>
            <a:r>
              <a:rPr lang="en-US" altLang="zh-TW" sz="2800" dirty="0" smtClean="0"/>
              <a:t>3-21</a:t>
            </a:r>
            <a:r>
              <a:rPr lang="zh-TW" altLang="en-US" sz="2800" dirty="0" smtClean="0"/>
              <a:t>天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8713093" cy="5112568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纖維母細胞形成支持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搭鷹架</a:t>
            </a:r>
            <a:r>
              <a:rPr lang="en-US" altLang="zh-TW" sz="2400" dirty="0" smtClean="0"/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血管新生</a:t>
            </a:r>
            <a:r>
              <a:rPr lang="zh-TW" altLang="en-US" sz="2400" dirty="0" smtClean="0"/>
              <a:t>（養份與蛋白質）</a:t>
            </a:r>
            <a:endParaRPr lang="en-US" altLang="zh-TW" sz="2400" dirty="0" smtClean="0"/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傷口縮合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dirty="0" smtClean="0"/>
              <a:t>皮膚活性大，復原快且完整，可以完全再生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dirty="0" smtClean="0"/>
              <a:t>肌肉、韌帶復原較慢，要新生肉芽組織（成熟後成為</a:t>
            </a:r>
            <a:r>
              <a:rPr lang="zh-TW" altLang="en-US" dirty="0" smtClean="0">
                <a:solidFill>
                  <a:srgbClr val="FF0000"/>
                </a:solidFill>
              </a:rPr>
              <a:t>疤痕組織）</a:t>
            </a:r>
            <a:endParaRPr lang="zh-TW" altLang="en-US" dirty="0" smtClean="0"/>
          </a:p>
          <a:p>
            <a:pPr eaLnBrk="1" hangingPunct="1">
              <a:lnSpc>
                <a:spcPct val="110000"/>
              </a:lnSpc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>
                <a:solidFill>
                  <a:srgbClr val="FF0000"/>
                </a:solidFill>
              </a:rPr>
              <a:t>疤痕組織</a:t>
            </a:r>
            <a:r>
              <a:rPr lang="zh-TW" altLang="en-US" dirty="0" smtClean="0"/>
              <a:t>填補空隙、連結缺損</a:t>
            </a:r>
            <a:endParaRPr lang="en-US" altLang="zh-TW" dirty="0" smtClean="0"/>
          </a:p>
          <a:p>
            <a:pPr eaLnBrk="1" hangingPunct="1">
              <a:lnSpc>
                <a:spcPct val="110000"/>
              </a:lnSpc>
            </a:pPr>
            <a:endParaRPr lang="zh-TW" altLang="en-U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0458"/>
            <a:ext cx="2198007" cy="217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E1FAD73-7E56-4F2D-A5D5-A275F4BA3965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3" name="1.WOUND HEAL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297" end="9625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8066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dirty="0"/>
              <a:t>疤痕組織是結構雜亂無序的結締組織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zh-TW" altLang="en-US" sz="3200" dirty="0"/>
              <a:t>雜亂無序→  強度不足、組織功能</a:t>
            </a:r>
            <a:r>
              <a:rPr lang="zh-TW" altLang="en-US" sz="3200" dirty="0" smtClean="0"/>
              <a:t>不符</a:t>
            </a: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3124200" y="594995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181AD54D-6FA8-4E51-ADC5-A3BED50B425A}" type="slidenum">
              <a:rPr lang="zh-TW" altLang="en-US" sz="1200">
                <a:latin typeface="Arial Black" panose="020B0A04020102020204" pitchFamily="34" charset="0"/>
                <a:ea typeface="新細明體" panose="02020500000000000000" pitchFamily="18" charset="-12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1200"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r="42007" b="12604"/>
          <a:stretch/>
        </p:blipFill>
        <p:spPr bwMode="auto">
          <a:xfrm>
            <a:off x="6981676" y="1311564"/>
            <a:ext cx="2153106" cy="546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4" descr="scar tissu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485"/>
            <a:ext cx="2812026" cy="249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相關圖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0"/>
          <a:stretch/>
        </p:blipFill>
        <p:spPr bwMode="auto">
          <a:xfrm>
            <a:off x="2875083" y="1616659"/>
            <a:ext cx="4043536" cy="349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45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單元目標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認識組織癒合過程及應注意事項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從組織癒合過程，了解傷害處理策略　　　　　（甚麼不能做）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傷害處理的實際執行方式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247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482" y="2135930"/>
            <a:ext cx="8136904" cy="1752600"/>
          </a:xfrm>
        </p:spPr>
        <p:txBody>
          <a:bodyPr anchor="ctr"/>
          <a:lstStyle/>
          <a:p>
            <a:pPr eaLnBrk="1" hangingPunct="1"/>
            <a:r>
              <a:rPr lang="zh-TW" altLang="en-US" sz="4000" b="1" dirty="0" smtClean="0">
                <a:solidFill>
                  <a:schemeClr val="tx2"/>
                </a:solidFill>
                <a:latin typeface="標楷體" panose="03000509000000000000" pitchFamily="65" charset="-120"/>
              </a:rPr>
              <a:t>增生修補期</a:t>
            </a:r>
            <a:endParaRPr lang="en-US" altLang="zh-TW" sz="4000" dirty="0">
              <a:solidFill>
                <a:schemeClr val="tx2"/>
              </a:solidFill>
              <a:latin typeface="標楷體" panose="03000509000000000000" pitchFamily="65" charset="-120"/>
            </a:endParaRPr>
          </a:p>
          <a:p>
            <a:pPr eaLnBrk="1" hangingPunct="1"/>
            <a:r>
              <a:rPr lang="zh-TW" altLang="en-US" sz="4000" b="1" dirty="0" smtClean="0">
                <a:solidFill>
                  <a:schemeClr val="tx2"/>
                </a:solidFill>
                <a:latin typeface="標楷體" panose="03000509000000000000" pitchFamily="65" charset="-120"/>
              </a:rPr>
              <a:t>新生組織強度不足以對抗外</a:t>
            </a:r>
            <a:r>
              <a:rPr lang="zh-TW" altLang="en-US" sz="4000" b="1" dirty="0">
                <a:solidFill>
                  <a:schemeClr val="tx2"/>
                </a:solidFill>
                <a:latin typeface="標楷體" panose="03000509000000000000" pitchFamily="65" charset="-120"/>
              </a:rPr>
              <a:t>力</a:t>
            </a:r>
            <a:endParaRPr lang="en-US" altLang="zh-TW" sz="4000" b="1" dirty="0" smtClean="0">
              <a:solidFill>
                <a:schemeClr val="tx2"/>
              </a:solidFill>
              <a:latin typeface="標楷體" panose="03000509000000000000" pitchFamily="65" charset="-120"/>
            </a:endParaRPr>
          </a:p>
          <a:p>
            <a:pPr eaLnBrk="1" hangingPunct="1"/>
            <a:endParaRPr lang="en-US" altLang="zh-TW" sz="4000" b="1" dirty="0" smtClean="0">
              <a:solidFill>
                <a:schemeClr val="tx2"/>
              </a:solidFill>
              <a:latin typeface="標楷體" panose="03000509000000000000" pitchFamily="65" charset="-120"/>
            </a:endParaRPr>
          </a:p>
          <a:p>
            <a:pPr algn="l" eaLnBrk="1" hangingPunct="1"/>
            <a:r>
              <a:rPr lang="zh-TW" altLang="en-US" sz="3600" b="1" dirty="0" smtClean="0">
                <a:solidFill>
                  <a:schemeClr val="tx2"/>
                </a:solidFill>
                <a:latin typeface="標楷體" panose="03000509000000000000" pitchFamily="65" charset="-120"/>
              </a:rPr>
              <a:t>提早活動→拉開連結→再度發炎</a:t>
            </a:r>
            <a:r>
              <a:rPr lang="en-US" altLang="zh-TW" sz="3600" b="1" dirty="0" smtClean="0">
                <a:solidFill>
                  <a:schemeClr val="tx2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600" b="1" dirty="0" smtClean="0">
                <a:solidFill>
                  <a:schemeClr val="tx2"/>
                </a:solidFill>
                <a:latin typeface="標楷體" panose="03000509000000000000" pitchFamily="65" charset="-120"/>
              </a:rPr>
              <a:t>慢性</a:t>
            </a:r>
            <a:r>
              <a:rPr lang="en-US" altLang="zh-TW" sz="3600" b="1" dirty="0" smtClean="0">
                <a:solidFill>
                  <a:schemeClr val="tx2"/>
                </a:solidFill>
                <a:latin typeface="標楷體" panose="03000509000000000000" pitchFamily="65" charset="-120"/>
              </a:rPr>
              <a:t>)</a:t>
            </a:r>
          </a:p>
          <a:p>
            <a:pPr algn="l" eaLnBrk="1" hangingPunct="1"/>
            <a:endParaRPr lang="en-US" altLang="zh-TW" sz="3600" b="1" dirty="0">
              <a:solidFill>
                <a:schemeClr val="tx2"/>
              </a:solidFill>
              <a:latin typeface="標楷體" panose="03000509000000000000" pitchFamily="65" charset="-120"/>
            </a:endParaRPr>
          </a:p>
          <a:p>
            <a:pPr algn="l" eaLnBrk="1" hangingPunct="1"/>
            <a:endParaRPr lang="en-US" altLang="zh-TW" sz="3600" b="1" dirty="0" smtClean="0">
              <a:solidFill>
                <a:schemeClr val="tx2"/>
              </a:solidFill>
              <a:latin typeface="標楷體" panose="03000509000000000000" pitchFamily="65" charset="-120"/>
            </a:endParaRPr>
          </a:p>
          <a:p>
            <a:pPr algn="l" eaLnBrk="1" hangingPunct="1"/>
            <a:endParaRPr lang="en-US" altLang="zh-TW" sz="3600" b="1" dirty="0">
              <a:solidFill>
                <a:schemeClr val="tx2"/>
              </a:solidFill>
              <a:latin typeface="標楷體" panose="03000509000000000000" pitchFamily="65" charset="-120"/>
            </a:endParaRPr>
          </a:p>
          <a:p>
            <a:pPr algn="l" eaLnBrk="1" hangingPunct="1"/>
            <a:endParaRPr lang="en-US" altLang="zh-TW" sz="3600" dirty="0">
              <a:solidFill>
                <a:schemeClr val="tx2"/>
              </a:solidFill>
              <a:latin typeface="標楷體" panose="03000509000000000000" pitchFamily="65" charset="-120"/>
            </a:endParaRPr>
          </a:p>
          <a:p>
            <a:pPr algn="l" eaLnBrk="1" hangingPunct="1"/>
            <a:r>
              <a:rPr lang="zh-TW" altLang="en-US" sz="3600" dirty="0" smtClean="0">
                <a:solidFill>
                  <a:schemeClr val="tx2"/>
                </a:solidFill>
                <a:latin typeface="標楷體" panose="03000509000000000000" pitchFamily="65" charset="-120"/>
              </a:rPr>
              <a:t> 不活動 →過度增生、亂長→疤痕</a:t>
            </a:r>
            <a:endParaRPr lang="zh-TW" altLang="en-US" sz="1100" b="1" dirty="0" smtClean="0">
              <a:solidFill>
                <a:srgbClr val="A5002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937249BA-239E-4052-9864-3AE08C65CB6C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  <p:grpSp>
        <p:nvGrpSpPr>
          <p:cNvPr id="4" name="群組 3"/>
          <p:cNvGrpSpPr/>
          <p:nvPr/>
        </p:nvGrpSpPr>
        <p:grpSpPr>
          <a:xfrm>
            <a:off x="2685742" y="3020438"/>
            <a:ext cx="5484864" cy="1788703"/>
            <a:chOff x="1476375" y="2347913"/>
            <a:chExt cx="7056438" cy="33147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476375" y="2349500"/>
              <a:ext cx="7056438" cy="3311525"/>
            </a:xfrm>
            <a:custGeom>
              <a:avLst/>
              <a:gdLst>
                <a:gd name="T0" fmla="*/ 0 w 4173"/>
                <a:gd name="T1" fmla="*/ 0 h 2404"/>
                <a:gd name="T2" fmla="*/ 0 w 4173"/>
                <a:gd name="T3" fmla="*/ 2147483647 h 2404"/>
                <a:gd name="T4" fmla="*/ 2147483647 w 4173"/>
                <a:gd name="T5" fmla="*/ 2147483647 h 2404"/>
                <a:gd name="T6" fmla="*/ 0 60000 65536"/>
                <a:gd name="T7" fmla="*/ 0 60000 65536"/>
                <a:gd name="T8" fmla="*/ 0 60000 65536"/>
                <a:gd name="T9" fmla="*/ 0 w 4173"/>
                <a:gd name="T10" fmla="*/ 0 h 2404"/>
                <a:gd name="T11" fmla="*/ 4173 w 4173"/>
                <a:gd name="T12" fmla="*/ 2404 h 24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3" h="2404">
                  <a:moveTo>
                    <a:pt x="0" y="0"/>
                  </a:moveTo>
                  <a:lnTo>
                    <a:pt x="0" y="2404"/>
                  </a:lnTo>
                  <a:lnTo>
                    <a:pt x="4173" y="2404"/>
                  </a:ln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476375" y="2347913"/>
              <a:ext cx="2087563" cy="331311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chemeClr val="bg1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63938" y="2349500"/>
              <a:ext cx="2087562" cy="331311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92CDD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chemeClr val="bg1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651500" y="2347913"/>
              <a:ext cx="2665413" cy="3313112"/>
            </a:xfrm>
            <a:prstGeom prst="rect">
              <a:avLst/>
            </a:prstGeom>
            <a:gradFill rotWithShape="1">
              <a:gsLst>
                <a:gs pos="0">
                  <a:srgbClr val="92CDD2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chemeClr val="bg1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692275" y="5229225"/>
              <a:ext cx="1150938" cy="0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339975" y="4581525"/>
              <a:ext cx="2520950" cy="0"/>
            </a:xfrm>
            <a:prstGeom prst="line">
              <a:avLst/>
            </a:prstGeom>
            <a:noFill/>
            <a:ln w="76200" cap="sq">
              <a:solidFill>
                <a:srgbClr val="A5002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4067175" y="3789363"/>
              <a:ext cx="4105275" cy="0"/>
            </a:xfrm>
            <a:prstGeom prst="line">
              <a:avLst/>
            </a:prstGeom>
            <a:noFill/>
            <a:ln w="76200" cap="sq">
              <a:solidFill>
                <a:srgbClr val="000099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圓形箭號 11"/>
            <p:cNvSpPr/>
            <p:nvPr/>
          </p:nvSpPr>
          <p:spPr bwMode="auto">
            <a:xfrm>
              <a:off x="2070100" y="4076700"/>
              <a:ext cx="539750" cy="576263"/>
            </a:xfrm>
            <a:prstGeom prst="circularArrow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3" name="圓形箭號 12"/>
            <p:cNvSpPr/>
            <p:nvPr/>
          </p:nvSpPr>
          <p:spPr bwMode="auto">
            <a:xfrm rot="10800000">
              <a:off x="2486025" y="5053013"/>
              <a:ext cx="539750" cy="574675"/>
            </a:xfrm>
            <a:prstGeom prst="circularArrow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軟組織復原</a:t>
            </a:r>
            <a:r>
              <a:rPr lang="zh-TW" altLang="en-US" sz="2800" smtClean="0"/>
              <a:t>－成熟重塑期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567738" cy="4837113"/>
          </a:xfrm>
        </p:spPr>
        <p:txBody>
          <a:bodyPr/>
          <a:lstStyle/>
          <a:p>
            <a:pPr eaLnBrk="1" hangingPunct="1"/>
            <a:r>
              <a:rPr lang="zh-TW" altLang="en-US" sz="2800" b="1" dirty="0" smtClean="0"/>
              <a:t>時       期：三週至一年</a:t>
            </a:r>
          </a:p>
          <a:p>
            <a:pPr eaLnBrk="1" hangingPunct="1"/>
            <a:r>
              <a:rPr lang="zh-TW" altLang="en-US" sz="2800" b="1" dirty="0" smtClean="0"/>
              <a:t>生理調節：恢復組織功能、</a:t>
            </a:r>
            <a:r>
              <a:rPr lang="en-US" altLang="zh-TW" sz="2800" b="1" dirty="0" smtClean="0"/>
              <a:t>remodeling</a:t>
            </a:r>
          </a:p>
          <a:p>
            <a:pPr eaLnBrk="1" hangingPunct="1"/>
            <a:endParaRPr lang="en-US" altLang="zh-TW" sz="2800" b="1" dirty="0" smtClean="0"/>
          </a:p>
          <a:p>
            <a:pPr eaLnBrk="1" hangingPunct="1"/>
            <a:r>
              <a:rPr lang="zh-TW" altLang="en-US" sz="2800" b="1" dirty="0" smtClean="0"/>
              <a:t>　　　　　　　　　　　　　　　ＳＡＩＤ 原則</a:t>
            </a:r>
            <a:endParaRPr lang="en-US" altLang="zh-TW" sz="2800" b="1" dirty="0" smtClean="0"/>
          </a:p>
          <a:p>
            <a:pPr eaLnBrk="1" hangingPunct="1">
              <a:buFontTx/>
              <a:buNone/>
            </a:pPr>
            <a:r>
              <a:rPr lang="zh-TW" altLang="en-US" b="1" dirty="0" smtClean="0"/>
              <a:t>　　　　　　　　　　　</a:t>
            </a:r>
            <a:r>
              <a:rPr lang="en-US" altLang="zh-TW" b="1" dirty="0" smtClean="0"/>
              <a:t>Specific </a:t>
            </a:r>
            <a:r>
              <a:rPr lang="en-US" altLang="zh-TW" b="1" dirty="0"/>
              <a:t>A</a:t>
            </a:r>
            <a:r>
              <a:rPr lang="en-US" altLang="zh-TW" b="1" dirty="0" smtClean="0"/>
              <a:t>daptation </a:t>
            </a:r>
          </a:p>
          <a:p>
            <a:pPr eaLnBrk="1" hangingPunct="1">
              <a:buFontTx/>
              <a:buNone/>
            </a:pPr>
            <a:r>
              <a:rPr lang="zh-TW" altLang="en-US" b="1" dirty="0" smtClean="0"/>
              <a:t>　　　　　　　　　　　</a:t>
            </a:r>
            <a:r>
              <a:rPr lang="en-US" altLang="zh-TW" b="1" dirty="0" smtClean="0"/>
              <a:t>to Imposed Demand</a:t>
            </a:r>
          </a:p>
          <a:p>
            <a:pPr eaLnBrk="1" hangingPunct="1">
              <a:buFontTx/>
              <a:buNone/>
            </a:pPr>
            <a:r>
              <a:rPr lang="zh-TW" altLang="en-US" b="1" dirty="0" smtClean="0"/>
              <a:t>                         </a:t>
            </a:r>
            <a:endParaRPr lang="en-US" altLang="zh-TW" b="1" dirty="0" smtClean="0"/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3" t="20976" r="2312" b="26305"/>
          <a:stretch>
            <a:fillRect/>
          </a:stretch>
        </p:blipFill>
        <p:spPr bwMode="auto">
          <a:xfrm>
            <a:off x="589" y="2348880"/>
            <a:ext cx="4772991" cy="437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軟組織復原</a:t>
            </a:r>
            <a:r>
              <a:rPr lang="zh-TW" altLang="en-US" sz="2800" smtClean="0"/>
              <a:t>－成熟重塑期      </a:t>
            </a:r>
            <a:r>
              <a:rPr lang="en-US" altLang="zh-TW" sz="2800" smtClean="0"/>
              <a:t>21</a:t>
            </a:r>
            <a:r>
              <a:rPr lang="zh-TW" altLang="en-US" sz="2800" smtClean="0"/>
              <a:t>天</a:t>
            </a:r>
            <a:r>
              <a:rPr lang="en-US" altLang="zh-TW" sz="2800" smtClean="0"/>
              <a:t>-1</a:t>
            </a:r>
            <a:r>
              <a:rPr lang="zh-TW" altLang="en-US" sz="2800" smtClean="0"/>
              <a:t>年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82255"/>
            <a:ext cx="8784084" cy="4851833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膠原細胞不斷增生、取代舊膠原</a:t>
            </a:r>
            <a:endParaRPr lang="en-US" altLang="zh-TW" dirty="0" smtClean="0"/>
          </a:p>
          <a:p>
            <a:pPr lvl="1" eaLnBrk="1" hangingPunct="1"/>
            <a:r>
              <a:rPr lang="zh-TW" altLang="en-US" sz="2400" dirty="0" smtClean="0"/>
              <a:t>疤痕沒有彈性、沒有延展性，沒有血管分佈</a:t>
            </a:r>
          </a:p>
          <a:p>
            <a:pPr lvl="1" eaLnBrk="1" hangingPunct="1"/>
            <a:r>
              <a:rPr lang="zh-TW" altLang="en-US" sz="2400" dirty="0" smtClean="0"/>
              <a:t>橫向、斜向排列雜亂，無法提供足夠功能</a:t>
            </a:r>
          </a:p>
          <a:p>
            <a:pPr lvl="1" eaLnBrk="1" hangingPunct="1"/>
            <a:r>
              <a:rPr lang="zh-TW" altLang="en-US" sz="2400" dirty="0" smtClean="0"/>
              <a:t>容易與其他組織黏在一起</a:t>
            </a:r>
            <a:endParaRPr lang="en-US" altLang="zh-TW" sz="2400" dirty="0" smtClean="0"/>
          </a:p>
          <a:p>
            <a:pPr lvl="1" eaLnBrk="1" hangingPunct="1"/>
            <a:r>
              <a:rPr lang="zh-TW" altLang="en-US" dirty="0" smtClean="0"/>
              <a:t>傷後肌力只有傷前的</a:t>
            </a:r>
            <a:r>
              <a:rPr lang="en-US" altLang="zh-TW" dirty="0" smtClean="0"/>
              <a:t>50%</a:t>
            </a:r>
          </a:p>
          <a:p>
            <a:pPr lvl="1" eaLnBrk="1" hangingPunct="1"/>
            <a:r>
              <a:rPr lang="zh-TW" altLang="en-US" dirty="0" smtClean="0"/>
              <a:t>不動會使肌肉萎縮，缺乏肌力，減緩癒合</a:t>
            </a:r>
          </a:p>
          <a:p>
            <a:pPr eaLnBrk="1" hangingPunct="1"/>
            <a:r>
              <a:rPr lang="zh-TW" altLang="en-US" dirty="0" smtClean="0"/>
              <a:t>受傷初期，固定不動是保護</a:t>
            </a:r>
          </a:p>
          <a:p>
            <a:pPr eaLnBrk="1" hangingPunct="1"/>
            <a:r>
              <a:rPr lang="zh-TW" altLang="en-US" dirty="0" smtClean="0"/>
              <a:t>傷後要加入肌力訓練</a:t>
            </a:r>
          </a:p>
          <a:p>
            <a:pPr lvl="1" eaLnBrk="1" hangingPunct="1"/>
            <a:r>
              <a:rPr lang="zh-TW" altLang="en-US" dirty="0" smtClean="0"/>
              <a:t>提供膠原纖維生長方向，減少雜亂，促進功能恢復</a:t>
            </a:r>
          </a:p>
          <a:p>
            <a:pPr lvl="1" eaLnBrk="1" hangingPunct="1"/>
            <a:r>
              <a:rPr lang="zh-TW" altLang="en-US" dirty="0" smtClean="0"/>
              <a:t>否則會有再次受傷的危險 </a:t>
            </a:r>
          </a:p>
          <a:p>
            <a:pPr lvl="1" eaLnBrk="1" hangingPunct="1"/>
            <a:endParaRPr lang="zh-TW" altLang="en-US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E1FAD73-7E56-4F2D-A5D5-A275F4BA3965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63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1.Tendon Healing-remodeling phas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254" end="19405.10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4" y="981074"/>
            <a:ext cx="8832551" cy="4968205"/>
          </a:xfrm>
        </p:spPr>
      </p:pic>
    </p:spTree>
    <p:extLst>
      <p:ext uri="{BB962C8B-B14F-4D97-AF65-F5344CB8AC3E}">
        <p14:creationId xmlns:p14="http://schemas.microsoft.com/office/powerpoint/2010/main" val="39476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組織受傷了</a:t>
            </a:r>
            <a:r>
              <a:rPr lang="en-US" altLang="zh-TW" smtClean="0"/>
              <a:t>~~</a:t>
            </a:r>
            <a:r>
              <a:rPr lang="zh-TW" altLang="en-US" smtClean="0"/>
              <a:t>復原過程</a:t>
            </a:r>
            <a:endParaRPr lang="en-US" altLang="zh-TW" smtClean="0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25538"/>
            <a:ext cx="7812088" cy="511175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zh-TW" altLang="en-US" b="1" dirty="0" smtClean="0">
                <a:latin typeface="標楷體" pitchFamily="65" charset="-120"/>
              </a:rPr>
              <a:t>歷經三階段</a:t>
            </a:r>
          </a:p>
          <a:p>
            <a:pPr eaLnBrk="1" hangingPunct="1">
              <a:lnSpc>
                <a:spcPct val="130000"/>
              </a:lnSpc>
              <a:defRPr/>
            </a:pPr>
            <a:endParaRPr lang="en-US" altLang="zh-TW" b="1" dirty="0" smtClean="0">
              <a:latin typeface="標楷體" pitchFamily="65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endParaRPr lang="en-US" altLang="zh-TW" b="1" dirty="0">
              <a:latin typeface="標楷體" pitchFamily="65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endParaRPr lang="en-US" altLang="zh-TW" b="1" dirty="0" smtClean="0">
              <a:latin typeface="標楷體" pitchFamily="65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endParaRPr lang="en-US" altLang="zh-TW" b="1" dirty="0">
              <a:latin typeface="標楷體" pitchFamily="65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endParaRPr lang="en-US" altLang="zh-TW" b="1" dirty="0" smtClean="0">
              <a:latin typeface="標楷體" pitchFamily="65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TW" altLang="en-US" b="1" dirty="0" smtClean="0">
                <a:latin typeface="標楷體" pitchFamily="65" charset="-120"/>
              </a:rPr>
              <a:t>嚴重程度、組織類型而有時間長短不同</a:t>
            </a:r>
          </a:p>
          <a:p>
            <a:pPr lvl="1" eaLnBrk="1" hangingPunct="1">
              <a:lnSpc>
                <a:spcPct val="130000"/>
              </a:lnSpc>
              <a:defRPr/>
            </a:pPr>
            <a:endParaRPr lang="en-US" altLang="zh-TW" b="1" dirty="0" smtClean="0">
              <a:latin typeface="標楷體" pitchFamily="65" charset="-120"/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593242" y="1837321"/>
          <a:ext cx="8136904" cy="36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3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534400" cy="758825"/>
          </a:xfrm>
        </p:spPr>
        <p:txBody>
          <a:bodyPr/>
          <a:lstStyle/>
          <a:p>
            <a:r>
              <a:rPr lang="zh-TW" altLang="en-US" dirty="0"/>
              <a:t>組織復原是一個連續的過程</a:t>
            </a:r>
            <a:endParaRPr lang="zh-TW" altLang="en-US" dirty="0" smtClean="0"/>
          </a:p>
        </p:txBody>
      </p:sp>
      <p:grpSp>
        <p:nvGrpSpPr>
          <p:cNvPr id="3" name="群組 2"/>
          <p:cNvGrpSpPr/>
          <p:nvPr/>
        </p:nvGrpSpPr>
        <p:grpSpPr>
          <a:xfrm>
            <a:off x="100012" y="1124744"/>
            <a:ext cx="8836025" cy="4792071"/>
            <a:chOff x="200025" y="692150"/>
            <a:chExt cx="8836025" cy="4792071"/>
          </a:xfrm>
        </p:grpSpPr>
        <p:pic>
          <p:nvPicPr>
            <p:cNvPr id="18436" name="Picture 2" descr="http://cal.vet.upenn.edu/projects/saortho/chapter_03/03F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5"/>
            <a:stretch/>
          </p:blipFill>
          <p:spPr bwMode="auto">
            <a:xfrm>
              <a:off x="200025" y="692150"/>
              <a:ext cx="8836025" cy="404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802480" y="4258903"/>
              <a:ext cx="1293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chemeClr val="tx1"/>
                  </a:solidFill>
                </a:rPr>
                <a:t>0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       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6d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187624" y="4731129"/>
              <a:ext cx="4184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chemeClr val="tx1"/>
                  </a:solidFill>
                </a:rPr>
                <a:t>3d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                                   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6m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   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108008" y="5022556"/>
              <a:ext cx="5928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>
                  <a:solidFill>
                    <a:schemeClr val="tx1"/>
                  </a:solidFill>
                </a:rPr>
                <a:t>3m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                                                       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12m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   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7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影響復原的因素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439" y="1196975"/>
            <a:ext cx="8404174" cy="51117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dirty="0" smtClean="0"/>
              <a:t>傷害嚴重度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腫脹程度、出血程度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肌肉痙攣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血液與營養供應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dirty="0" smtClean="0"/>
              <a:t>感染</a:t>
            </a:r>
          </a:p>
          <a:p>
            <a:pPr>
              <a:lnSpc>
                <a:spcPct val="120000"/>
              </a:lnSpc>
            </a:pPr>
            <a:r>
              <a:rPr lang="zh-TW" altLang="en-US" dirty="0" smtClean="0"/>
              <a:t>健康狀況、年齡</a:t>
            </a:r>
          </a:p>
        </p:txBody>
      </p:sp>
      <p:sp>
        <p:nvSpPr>
          <p:cNvPr id="2" name="矩形 1"/>
          <p:cNvSpPr/>
          <p:nvPr/>
        </p:nvSpPr>
        <p:spPr>
          <a:xfrm>
            <a:off x="4734233" y="3132423"/>
            <a:ext cx="4572000" cy="12988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zh-TW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生理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修復</a:t>
            </a:r>
            <a:r>
              <a:rPr lang="zh-TW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過程</a:t>
            </a:r>
            <a:r>
              <a:rPr lang="zh-TW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無法</a:t>
            </a:r>
            <a:r>
              <a:rPr lang="zh-TW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被</a:t>
            </a:r>
            <a:r>
              <a:rPr lang="zh-TW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加速</a:t>
            </a:r>
            <a:endParaRPr lang="zh-TW" altLang="en-US" sz="28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良好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的癒合</a:t>
            </a:r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環境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可被創造</a:t>
            </a:r>
            <a:endParaRPr lang="zh-TW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5746D5F-5EA1-440C-90A3-54BCA25B6AF4}" type="slidenum">
              <a:rPr kumimoji="0" lang="en-US" altLang="zh-TW" sz="1400" b="0">
                <a:ea typeface="新細明體" panose="02020500000000000000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kumimoji="0" lang="en-US" altLang="zh-TW" sz="1400" b="0">
              <a:ea typeface="新細明體" panose="02020500000000000000" pitchFamily="18" charset="-12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159750" cy="914400"/>
          </a:xfrm>
        </p:spPr>
        <p:txBody>
          <a:bodyPr/>
          <a:lstStyle/>
          <a:p>
            <a:pPr eaLnBrk="1" hangingPunct="1"/>
            <a:r>
              <a:rPr lang="zh-TW" altLang="en-US" sz="4000" dirty="0" smtClean="0"/>
              <a:t>傷害處理與復健</a:t>
            </a:r>
            <a:endParaRPr lang="en-US" altLang="zh-TW" sz="3200" dirty="0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5048"/>
            <a:ext cx="8391236" cy="4951111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創造有利於身體組織復原的環境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u="sng" dirty="0" smtClean="0">
                <a:solidFill>
                  <a:srgbClr val="800000"/>
                </a:solidFill>
              </a:rPr>
              <a:t>發炎是組織修復的必經過程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u="sng" dirty="0" smtClean="0">
                <a:solidFill>
                  <a:srgbClr val="800000"/>
                </a:solidFill>
              </a:rPr>
              <a:t>過度的發炎反應不利組織修復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u="sng" dirty="0" smtClean="0">
                <a:solidFill>
                  <a:srgbClr val="800000"/>
                </a:solidFill>
              </a:rPr>
              <a:t>控制腫脹與疼痛是首要關鍵</a:t>
            </a:r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增加關節活動能力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dirty="0" smtClean="0"/>
              <a:t>腫脹會限制關節的活動</a:t>
            </a:r>
          </a:p>
          <a:p>
            <a:pPr lvl="1" eaLnBrk="1" hangingPunct="1">
              <a:lnSpc>
                <a:spcPct val="110000"/>
              </a:lnSpc>
            </a:pPr>
            <a:r>
              <a:rPr lang="zh-TW" altLang="en-US" dirty="0" smtClean="0"/>
              <a:t>疼痛會讓使人體過度保護</a:t>
            </a:r>
          </a:p>
          <a:p>
            <a:pPr eaLnBrk="1" hangingPunct="1">
              <a:lnSpc>
                <a:spcPct val="110000"/>
              </a:lnSpc>
            </a:pPr>
            <a:r>
              <a:rPr lang="zh-TW" altLang="en-US" dirty="0" smtClean="0"/>
              <a:t>維持相關部位肌力與動作控制能力</a:t>
            </a:r>
          </a:p>
        </p:txBody>
      </p:sp>
    </p:spTree>
    <p:extLst>
      <p:ext uri="{BB962C8B-B14F-4D97-AF65-F5344CB8AC3E}">
        <p14:creationId xmlns:p14="http://schemas.microsoft.com/office/powerpoint/2010/main" val="40482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40"/>
            <a:ext cx="4789055" cy="90761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軟組織復原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800" dirty="0" smtClean="0"/>
              <a:t>－急性發炎期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56792"/>
            <a:ext cx="5151438" cy="504085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z="2800" dirty="0" smtClean="0"/>
              <a:t>時       期：</a:t>
            </a:r>
            <a:r>
              <a:rPr lang="en-US" altLang="zh-TW" sz="2800" dirty="0" smtClean="0"/>
              <a:t>0-6</a:t>
            </a:r>
            <a:r>
              <a:rPr lang="zh-TW" altLang="en-US" sz="2800" dirty="0" smtClean="0"/>
              <a:t>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z="2800" dirty="0" smtClean="0"/>
              <a:t>身體對於傷害的最初反應</a:t>
            </a:r>
          </a:p>
          <a:p>
            <a:r>
              <a:rPr lang="zh-TW" altLang="en-US" sz="2800" dirty="0"/>
              <a:t>發炎－組織癒合的</a:t>
            </a:r>
            <a:endParaRPr lang="en-US" altLang="zh-TW" sz="2800" dirty="0" smtClean="0"/>
          </a:p>
          <a:p>
            <a:pPr lvl="1"/>
            <a:r>
              <a:rPr lang="zh-TW" altLang="en-US" dirty="0" smtClean="0"/>
              <a:t>開端</a:t>
            </a:r>
            <a:endParaRPr lang="en-US" altLang="zh-TW" dirty="0"/>
          </a:p>
          <a:p>
            <a:pPr lvl="1"/>
            <a:r>
              <a:rPr lang="zh-TW" altLang="en-US" dirty="0" smtClean="0"/>
              <a:t>不可</a:t>
            </a:r>
            <a:r>
              <a:rPr lang="zh-TW" altLang="en-US" dirty="0"/>
              <a:t>或缺、必要的過程</a:t>
            </a:r>
            <a:endParaRPr lang="en-US" altLang="zh-TW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z="2800" dirty="0" smtClean="0"/>
              <a:t>急性發炎期的典型反應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>
                <a:solidFill>
                  <a:srgbClr val="C00000"/>
                </a:solidFill>
              </a:rPr>
              <a:t>紅、腫、熱、痛、失去功能</a:t>
            </a:r>
            <a:endParaRPr lang="en-US" altLang="zh-TW" sz="2800" dirty="0" smtClean="0"/>
          </a:p>
        </p:txBody>
      </p:sp>
      <p:pic>
        <p:nvPicPr>
          <p:cNvPr id="8196" name="Picture 4" descr="anklesprai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14453" r="18088" b="16472"/>
          <a:stretch>
            <a:fillRect/>
          </a:stretch>
        </p:blipFill>
        <p:spPr bwMode="auto">
          <a:xfrm>
            <a:off x="5576853" y="4551128"/>
            <a:ext cx="36353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l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5"/>
          <a:stretch/>
        </p:blipFill>
        <p:spPr bwMode="auto">
          <a:xfrm>
            <a:off x="5591547" y="1640850"/>
            <a:ext cx="3529930" cy="286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E1FAD73-7E56-4F2D-A5D5-A275F4BA3965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  <p:grpSp>
        <p:nvGrpSpPr>
          <p:cNvPr id="7" name="群組 6"/>
          <p:cNvGrpSpPr/>
          <p:nvPr/>
        </p:nvGrpSpPr>
        <p:grpSpPr>
          <a:xfrm>
            <a:off x="4941456" y="0"/>
            <a:ext cx="4217194" cy="2752436"/>
            <a:chOff x="200025" y="692150"/>
            <a:chExt cx="8836025" cy="5834704"/>
          </a:xfrm>
        </p:grpSpPr>
        <p:pic>
          <p:nvPicPr>
            <p:cNvPr id="8" name="Picture 2" descr="http://cal.vet.upenn.edu/projects/saortho/chapter_03/03F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5"/>
            <a:stretch/>
          </p:blipFill>
          <p:spPr bwMode="auto">
            <a:xfrm>
              <a:off x="200025" y="692150"/>
              <a:ext cx="8836025" cy="404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802480" y="4258903"/>
              <a:ext cx="343706" cy="1504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TW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1187625" y="4731129"/>
              <a:ext cx="343706" cy="1504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TW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108008" y="5022556"/>
              <a:ext cx="5928041" cy="150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0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179512" y="491613"/>
            <a:ext cx="4202871" cy="4481090"/>
          </a:xfrm>
        </p:spPr>
        <p:txBody>
          <a:bodyPr/>
          <a:lstStyle/>
          <a:p>
            <a:r>
              <a:rPr lang="zh-TW" altLang="en-US" sz="2800" dirty="0" smtClean="0"/>
              <a:t>血管階段</a:t>
            </a:r>
            <a:endParaRPr lang="en-US" altLang="zh-TW" sz="2800" dirty="0" smtClean="0"/>
          </a:p>
          <a:p>
            <a:pPr lvl="1"/>
            <a:r>
              <a:rPr lang="zh-TW" altLang="en-US" sz="2400" dirty="0" smtClean="0"/>
              <a:t>先 收縮</a:t>
            </a:r>
            <a:endParaRPr lang="en-US" altLang="zh-TW" sz="2400" dirty="0" smtClean="0"/>
          </a:p>
          <a:p>
            <a:pPr lvl="1"/>
            <a:r>
              <a:rPr lang="zh-TW" altLang="en-US" sz="2400" dirty="0" smtClean="0"/>
              <a:t>後 擴張    </a:t>
            </a:r>
            <a:endParaRPr lang="en-US" altLang="zh-TW" sz="2400" dirty="0" smtClean="0"/>
          </a:p>
          <a:p>
            <a:pPr marL="717550" lvl="2"/>
            <a:r>
              <a:rPr lang="zh-TW" altLang="en-US" dirty="0" smtClean="0"/>
              <a:t>血管通透性增加 </a:t>
            </a:r>
            <a:endParaRPr lang="en-US" altLang="zh-TW" dirty="0" smtClean="0"/>
          </a:p>
          <a:p>
            <a:pPr marL="717550" lvl="2"/>
            <a:r>
              <a:rPr lang="zh-TW" altLang="en-US" dirty="0" smtClean="0"/>
              <a:t>滲出液</a:t>
            </a:r>
            <a:endParaRPr lang="en-US" altLang="zh-TW" dirty="0" smtClean="0"/>
          </a:p>
          <a:p>
            <a:pPr marL="717550" lvl="2"/>
            <a:r>
              <a:rPr lang="zh-TW" altLang="en-US" dirty="0" smtClean="0"/>
              <a:t>內皮細胞間的間隙增加</a:t>
            </a:r>
            <a:endParaRPr lang="en-US" altLang="zh-TW" dirty="0" smtClean="0"/>
          </a:p>
          <a:p>
            <a:pPr marL="717550" lvl="2"/>
            <a:r>
              <a:rPr lang="zh-TW" altLang="en-US" dirty="0" smtClean="0"/>
              <a:t>靜水壓上升</a:t>
            </a:r>
            <a:endParaRPr lang="en-US" altLang="zh-TW" dirty="0" smtClean="0"/>
          </a:p>
          <a:p>
            <a:pPr lvl="1"/>
            <a:endParaRPr lang="zh-TW" altLang="en-US" sz="2400" dirty="0" smtClean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179512" y="4083200"/>
            <a:ext cx="4466230" cy="40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800" b="1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細胞階段 </a:t>
            </a:r>
            <a:endParaRPr lang="en-US" altLang="zh-TW" sz="2800" b="1" kern="0" dirty="0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400" b="1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嗜中性白血球、巨噬細胞  </a:t>
            </a:r>
            <a:endParaRPr lang="en-US" altLang="zh-TW" sz="2400" b="1" kern="0" dirty="0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lang="zh-TW" altLang="en-US" sz="2000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血管內→血管外</a:t>
            </a:r>
            <a:r>
              <a:rPr lang="zh-TW" altLang="en-US" sz="2000" b="1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遷移</a:t>
            </a:r>
            <a:endParaRPr lang="en-US" altLang="zh-TW" sz="2000" kern="0" dirty="0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lang="zh-TW" altLang="en-US" sz="2000" b="1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向發炎區域移動     </a:t>
            </a:r>
            <a:endParaRPr lang="en-US" altLang="zh-TW" sz="2000" kern="0" dirty="0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lang="zh-TW" altLang="en-US" sz="2000" b="1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吞噬作用 </a:t>
            </a:r>
            <a:r>
              <a:rPr lang="en-US" altLang="zh-TW" sz="2000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解決細胞毒性</a:t>
            </a:r>
            <a:r>
              <a:rPr lang="en-US" altLang="zh-TW" sz="2000" kern="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1"/>
            <a:endParaRPr lang="en-US" altLang="zh-TW" sz="2400" b="1" kern="0" dirty="0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endParaRPr lang="zh-TW" altLang="en-US" sz="2400" b="1" kern="0" dirty="0" smtClean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382383" y="3431854"/>
            <a:ext cx="4761617" cy="48145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FF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C00000"/>
                </a:solidFill>
              </a:rPr>
              <a:t>化學階段</a:t>
            </a:r>
          </a:p>
          <a:p>
            <a:pPr lvl="1">
              <a:spcBef>
                <a:spcPts val="0"/>
              </a:spcBef>
            </a:pPr>
            <a:r>
              <a:rPr lang="zh-TW" altLang="en-US" sz="2400" dirty="0" smtClean="0"/>
              <a:t>組織胺 </a:t>
            </a:r>
          </a:p>
          <a:p>
            <a:pPr lvl="2">
              <a:spcBef>
                <a:spcPts val="0"/>
              </a:spcBef>
            </a:pPr>
            <a:r>
              <a:rPr lang="zh-TW" altLang="en-US" sz="2000" dirty="0" smtClean="0"/>
              <a:t>血管擴張、血管通透性增加</a:t>
            </a:r>
          </a:p>
          <a:p>
            <a:pPr lvl="1">
              <a:spcBef>
                <a:spcPts val="0"/>
              </a:spcBef>
            </a:pPr>
            <a:r>
              <a:rPr lang="zh-TW" altLang="en-US" sz="2400" dirty="0" smtClean="0"/>
              <a:t>徐緩蛋白</a:t>
            </a:r>
          </a:p>
          <a:p>
            <a:pPr lvl="2">
              <a:spcBef>
                <a:spcPts val="0"/>
              </a:spcBef>
            </a:pPr>
            <a:r>
              <a:rPr lang="zh-TW" altLang="en-US" sz="2000" dirty="0" smtClean="0"/>
              <a:t>類似組織胺作用 </a:t>
            </a:r>
          </a:p>
          <a:p>
            <a:pPr lvl="2">
              <a:spcBef>
                <a:spcPts val="0"/>
              </a:spcBef>
            </a:pPr>
            <a:r>
              <a:rPr lang="zh-TW" altLang="en-US" sz="2000" dirty="0" smtClean="0"/>
              <a:t>另與痛覺有關</a:t>
            </a:r>
          </a:p>
          <a:p>
            <a:pPr lvl="1">
              <a:spcBef>
                <a:spcPts val="0"/>
              </a:spcBef>
            </a:pPr>
            <a:r>
              <a:rPr lang="zh-TW" altLang="en-US" sz="2400" dirty="0" smtClean="0"/>
              <a:t>血清素 </a:t>
            </a:r>
          </a:p>
          <a:p>
            <a:pPr lvl="2">
              <a:spcBef>
                <a:spcPts val="0"/>
              </a:spcBef>
            </a:pPr>
            <a:r>
              <a:rPr lang="zh-TW" altLang="en-US" sz="2000" dirty="0" smtClean="0"/>
              <a:t>血管收縮劑（調節血液凝固與止血）、平滑肌收縮刺激劑</a:t>
            </a:r>
          </a:p>
          <a:p>
            <a:pPr lvl="1">
              <a:spcBef>
                <a:spcPts val="0"/>
              </a:spcBef>
            </a:pPr>
            <a:endParaRPr lang="zh-TW" altLang="en-US" sz="2400" dirty="0" smtClean="0"/>
          </a:p>
        </p:txBody>
      </p:sp>
      <p:pic>
        <p:nvPicPr>
          <p:cNvPr id="3" name="ACUTE INFLAMMATION 200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223" end="672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1085" y="-2230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545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2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組織受傷後的立即反應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600200"/>
            <a:ext cx="4191000" cy="2652713"/>
            <a:chOff x="144" y="1008"/>
            <a:chExt cx="2640" cy="1671"/>
          </a:xfrm>
        </p:grpSpPr>
        <p:sp>
          <p:nvSpPr>
            <p:cNvPr id="11321" name="Text Box 4"/>
            <p:cNvSpPr txBox="1">
              <a:spLocks noChangeArrowheads="1"/>
            </p:cNvSpPr>
            <p:nvPr/>
          </p:nvSpPr>
          <p:spPr bwMode="auto">
            <a:xfrm>
              <a:off x="144" y="1008"/>
              <a:ext cx="5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800">
                  <a:ea typeface="ＭＳ Ｐゴシック" panose="020B0600070205080204" pitchFamily="34" charset="-128"/>
                </a:rPr>
                <a:t>受傷</a:t>
              </a:r>
              <a:endParaRPr lang="en-US" altLang="zh-TW" sz="1800">
                <a:ea typeface="ＭＳ Ｐゴシック" panose="020B0600070205080204" pitchFamily="34" charset="-128"/>
              </a:endParaRPr>
            </a:p>
          </p:txBody>
        </p:sp>
        <p:sp>
          <p:nvSpPr>
            <p:cNvPr id="11322" name="Text Box 5"/>
            <p:cNvSpPr txBox="1">
              <a:spLocks noChangeArrowheads="1"/>
            </p:cNvSpPr>
            <p:nvPr/>
          </p:nvSpPr>
          <p:spPr bwMode="auto">
            <a:xfrm>
              <a:off x="408" y="1554"/>
              <a:ext cx="7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800">
                  <a:ea typeface="ＭＳ Ｐゴシック" panose="020B0600070205080204" pitchFamily="34" charset="-128"/>
                </a:rPr>
                <a:t>血管破裂</a:t>
              </a:r>
              <a:endParaRPr lang="en-US" altLang="zh-TW" sz="1800">
                <a:ea typeface="ＭＳ Ｐゴシック" panose="020B0600070205080204" pitchFamily="34" charset="-128"/>
              </a:endParaRPr>
            </a:p>
          </p:txBody>
        </p:sp>
        <p:sp>
          <p:nvSpPr>
            <p:cNvPr id="11323" name="Text Box 6"/>
            <p:cNvSpPr txBox="1">
              <a:spLocks noChangeArrowheads="1"/>
            </p:cNvSpPr>
            <p:nvPr/>
          </p:nvSpPr>
          <p:spPr bwMode="auto">
            <a:xfrm>
              <a:off x="672" y="2121"/>
              <a:ext cx="13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ＭＳ Ｐゴシック" panose="020B0600070205080204" pitchFamily="34" charset="-128"/>
                </a:rPr>
                <a:t>血管收縮 </a:t>
              </a:r>
              <a:endParaRPr lang="en-US" altLang="zh-TW" sz="1800">
                <a:ea typeface="ＭＳ Ｐゴシック" panose="020B0600070205080204" pitchFamily="34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ＭＳ Ｐゴシック" panose="020B0600070205080204" pitchFamily="34" charset="-128"/>
                </a:rPr>
                <a:t> </a:t>
              </a:r>
              <a:r>
                <a:rPr lang="en-US" altLang="zh-TW" sz="1800">
                  <a:ea typeface="ＭＳ Ｐゴシック" panose="020B0600070205080204" pitchFamily="34" charset="-128"/>
                </a:rPr>
                <a:t>(5-10</a:t>
              </a:r>
              <a:r>
                <a:rPr lang="zh-TW" altLang="en-US" sz="1800">
                  <a:ea typeface="ＭＳ Ｐゴシック" panose="020B0600070205080204" pitchFamily="34" charset="-128"/>
                </a:rPr>
                <a:t> </a:t>
              </a:r>
              <a:r>
                <a:rPr lang="en-US" altLang="zh-TW" sz="1800">
                  <a:ea typeface="ＭＳ Ｐゴシック" panose="020B0600070205080204" pitchFamily="34" charset="-128"/>
                </a:rPr>
                <a:t>min)</a:t>
              </a:r>
            </a:p>
          </p:txBody>
        </p:sp>
        <p:sp>
          <p:nvSpPr>
            <p:cNvPr id="11324" name="Text Box 7"/>
            <p:cNvSpPr txBox="1">
              <a:spLocks noChangeArrowheads="1"/>
            </p:cNvSpPr>
            <p:nvPr/>
          </p:nvSpPr>
          <p:spPr bwMode="auto">
            <a:xfrm>
              <a:off x="1824" y="2448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800">
                  <a:ea typeface="ＭＳ Ｐゴシック" panose="020B0600070205080204" pitchFamily="34" charset="-128"/>
                </a:rPr>
                <a:t>血管擴張</a:t>
              </a:r>
              <a:endParaRPr lang="en-US" altLang="zh-TW" sz="1800">
                <a:ea typeface="ＭＳ Ｐゴシック" panose="020B0600070205080204" pitchFamily="34" charset="-128"/>
              </a:endParaRPr>
            </a:p>
          </p:txBody>
        </p:sp>
        <p:sp>
          <p:nvSpPr>
            <p:cNvPr id="11325" name="Line 8"/>
            <p:cNvSpPr>
              <a:spLocks noChangeShapeType="1"/>
            </p:cNvSpPr>
            <p:nvPr/>
          </p:nvSpPr>
          <p:spPr bwMode="auto">
            <a:xfrm>
              <a:off x="288" y="1248"/>
              <a:ext cx="192" cy="19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26" name="Line 9"/>
            <p:cNvSpPr>
              <a:spLocks noChangeShapeType="1"/>
            </p:cNvSpPr>
            <p:nvPr/>
          </p:nvSpPr>
          <p:spPr bwMode="auto">
            <a:xfrm>
              <a:off x="960" y="1920"/>
              <a:ext cx="192" cy="19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27" name="Line 10"/>
            <p:cNvSpPr>
              <a:spLocks noChangeShapeType="1"/>
            </p:cNvSpPr>
            <p:nvPr/>
          </p:nvSpPr>
          <p:spPr bwMode="auto">
            <a:xfrm>
              <a:off x="1440" y="2352"/>
              <a:ext cx="336" cy="19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257800" y="3733800"/>
            <a:ext cx="3886200" cy="3124200"/>
            <a:chOff x="3312" y="2352"/>
            <a:chExt cx="2448" cy="1968"/>
          </a:xfrm>
        </p:grpSpPr>
        <p:sp>
          <p:nvSpPr>
            <p:cNvPr id="11319" name="Oval 13"/>
            <p:cNvSpPr>
              <a:spLocks noChangeArrowheads="1"/>
            </p:cNvSpPr>
            <p:nvPr/>
          </p:nvSpPr>
          <p:spPr bwMode="auto">
            <a:xfrm>
              <a:off x="3312" y="2880"/>
              <a:ext cx="2448" cy="1440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zh-TW" sz="1800">
                <a:ea typeface="ＭＳ Ｐゴシック" panose="020B0600070205080204" pitchFamily="34" charset="-128"/>
              </a:endParaRPr>
            </a:p>
          </p:txBody>
        </p:sp>
        <p:sp>
          <p:nvSpPr>
            <p:cNvPr id="11320" name="Oval 14"/>
            <p:cNvSpPr>
              <a:spLocks noChangeArrowheads="1"/>
            </p:cNvSpPr>
            <p:nvPr/>
          </p:nvSpPr>
          <p:spPr bwMode="auto">
            <a:xfrm>
              <a:off x="4560" y="2352"/>
              <a:ext cx="912" cy="432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zh-TW" sz="1800"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486400" y="2362200"/>
            <a:ext cx="3657600" cy="4532313"/>
            <a:chOff x="3456" y="1488"/>
            <a:chExt cx="2304" cy="2855"/>
          </a:xfrm>
        </p:grpSpPr>
        <p:grpSp>
          <p:nvGrpSpPr>
            <p:cNvPr id="11298" name="Group 16"/>
            <p:cNvGrpSpPr>
              <a:grpSpLocks/>
            </p:cNvGrpSpPr>
            <p:nvPr/>
          </p:nvGrpSpPr>
          <p:grpSpPr bwMode="auto">
            <a:xfrm>
              <a:off x="4608" y="1488"/>
              <a:ext cx="912" cy="2016"/>
              <a:chOff x="4608" y="1488"/>
              <a:chExt cx="912" cy="2016"/>
            </a:xfrm>
          </p:grpSpPr>
          <p:sp>
            <p:nvSpPr>
              <p:cNvPr id="11313" name="Line 17"/>
              <p:cNvSpPr>
                <a:spLocks noChangeShapeType="1"/>
              </p:cNvSpPr>
              <p:nvPr/>
            </p:nvSpPr>
            <p:spPr bwMode="auto">
              <a:xfrm flipH="1" flipV="1">
                <a:off x="5280" y="2640"/>
                <a:ext cx="192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11314" name="Group 18"/>
              <p:cNvGrpSpPr>
                <a:grpSpLocks/>
              </p:cNvGrpSpPr>
              <p:nvPr/>
            </p:nvGrpSpPr>
            <p:grpSpPr bwMode="auto">
              <a:xfrm>
                <a:off x="4608" y="1488"/>
                <a:ext cx="912" cy="1145"/>
                <a:chOff x="4608" y="1488"/>
                <a:chExt cx="912" cy="1145"/>
              </a:xfrm>
            </p:grpSpPr>
            <p:sp>
              <p:nvSpPr>
                <p:cNvPr id="113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656" y="1632"/>
                  <a:ext cx="7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TW" altLang="en-US" sz="1800">
                      <a:ea typeface="ＭＳ Ｐゴシック" panose="020B0600070205080204" pitchFamily="34" charset="-128"/>
                    </a:rPr>
                    <a:t>連接膠原末端</a:t>
                  </a:r>
                  <a:endParaRPr lang="en-US" altLang="zh-TW" sz="1800"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131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608" y="2400"/>
                  <a:ext cx="912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TW" altLang="en-US" sz="1800">
                      <a:ea typeface="ＭＳ Ｐゴシック" panose="020B0600070205080204" pitchFamily="34" charset="-128"/>
                    </a:rPr>
                    <a:t>纖維蛋白栓</a:t>
                  </a:r>
                  <a:endParaRPr lang="en-US" altLang="zh-TW" sz="1800"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131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4992" y="220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18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4944" y="148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1299" name="Group 23"/>
            <p:cNvGrpSpPr>
              <a:grpSpLocks/>
            </p:cNvGrpSpPr>
            <p:nvPr/>
          </p:nvGrpSpPr>
          <p:grpSpPr bwMode="auto">
            <a:xfrm>
              <a:off x="3456" y="2928"/>
              <a:ext cx="2304" cy="1415"/>
              <a:chOff x="3456" y="2928"/>
              <a:chExt cx="2304" cy="1415"/>
            </a:xfrm>
          </p:grpSpPr>
          <p:sp>
            <p:nvSpPr>
              <p:cNvPr id="11300" name="Line 24"/>
              <p:cNvSpPr>
                <a:spLocks noChangeShapeType="1"/>
              </p:cNvSpPr>
              <p:nvPr/>
            </p:nvSpPr>
            <p:spPr bwMode="auto">
              <a:xfrm>
                <a:off x="3504" y="2928"/>
                <a:ext cx="62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11301" name="Group 25"/>
              <p:cNvGrpSpPr>
                <a:grpSpLocks/>
              </p:cNvGrpSpPr>
              <p:nvPr/>
            </p:nvGrpSpPr>
            <p:grpSpPr bwMode="auto">
              <a:xfrm>
                <a:off x="3456" y="3024"/>
                <a:ext cx="2304" cy="1319"/>
                <a:chOff x="3456" y="3024"/>
                <a:chExt cx="2304" cy="1319"/>
              </a:xfrm>
            </p:grpSpPr>
            <p:sp>
              <p:nvSpPr>
                <p:cNvPr id="1130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032" y="3024"/>
                  <a:ext cx="96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TW" sz="1800">
                      <a:ea typeface="ＭＳ Ｐゴシック" panose="020B0600070205080204" pitchFamily="34" charset="-128"/>
                    </a:rPr>
                    <a:t>Release of:</a:t>
                  </a:r>
                </a:p>
              </p:txBody>
            </p:sp>
            <p:sp>
              <p:nvSpPr>
                <p:cNvPr id="1130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56" y="3456"/>
                  <a:ext cx="7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TW" altLang="en-US" sz="1800">
                      <a:ea typeface="ＭＳ Ｐゴシック" panose="020B0600070205080204" pitchFamily="34" charset="-128"/>
                    </a:rPr>
                    <a:t>生長      因子</a:t>
                  </a:r>
                  <a:endParaRPr lang="en-US" altLang="zh-TW" sz="1800"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130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896" y="3504"/>
                  <a:ext cx="864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TW" altLang="en-US" sz="1800">
                      <a:ea typeface="ＭＳ Ｐゴシック" panose="020B0600070205080204" pitchFamily="34" charset="-128"/>
                    </a:rPr>
                    <a:t>纖維連接   蛋白</a:t>
                  </a:r>
                  <a:endParaRPr lang="en-US" altLang="zh-TW" sz="1800"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130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128" y="3504"/>
                  <a:ext cx="7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TW" altLang="en-US" sz="1800">
                      <a:ea typeface="ＭＳ Ｐゴシック" panose="020B0600070205080204" pitchFamily="34" charset="-128"/>
                    </a:rPr>
                    <a:t>纖維        蛋白原</a:t>
                  </a:r>
                  <a:endParaRPr lang="en-US" altLang="zh-TW" sz="1800"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11306" name="Freeform 30"/>
                <p:cNvSpPr>
                  <a:spLocks/>
                </p:cNvSpPr>
                <p:nvPr/>
              </p:nvSpPr>
              <p:spPr bwMode="auto">
                <a:xfrm>
                  <a:off x="3648" y="3112"/>
                  <a:ext cx="384" cy="344"/>
                </a:xfrm>
                <a:custGeom>
                  <a:avLst/>
                  <a:gdLst>
                    <a:gd name="T0" fmla="*/ 384 w 384"/>
                    <a:gd name="T1" fmla="*/ 8 h 344"/>
                    <a:gd name="T2" fmla="*/ 96 w 384"/>
                    <a:gd name="T3" fmla="*/ 56 h 344"/>
                    <a:gd name="T4" fmla="*/ 0 w 384"/>
                    <a:gd name="T5" fmla="*/ 344 h 344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344"/>
                    <a:gd name="T11" fmla="*/ 384 w 384"/>
                    <a:gd name="T12" fmla="*/ 344 h 3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344">
                      <a:moveTo>
                        <a:pt x="384" y="8"/>
                      </a:moveTo>
                      <a:cubicBezTo>
                        <a:pt x="272" y="4"/>
                        <a:pt x="160" y="0"/>
                        <a:pt x="96" y="56"/>
                      </a:cubicBezTo>
                      <a:cubicBezTo>
                        <a:pt x="32" y="112"/>
                        <a:pt x="16" y="228"/>
                        <a:pt x="0" y="3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07" name="Freeform 31"/>
                <p:cNvSpPr>
                  <a:spLocks/>
                </p:cNvSpPr>
                <p:nvPr/>
              </p:nvSpPr>
              <p:spPr bwMode="auto">
                <a:xfrm>
                  <a:off x="3600" y="3840"/>
                  <a:ext cx="336" cy="240"/>
                </a:xfrm>
                <a:custGeom>
                  <a:avLst/>
                  <a:gdLst>
                    <a:gd name="T0" fmla="*/ 0 w 336"/>
                    <a:gd name="T1" fmla="*/ 0 h 240"/>
                    <a:gd name="T2" fmla="*/ 96 w 336"/>
                    <a:gd name="T3" fmla="*/ 192 h 240"/>
                    <a:gd name="T4" fmla="*/ 336 w 336"/>
                    <a:gd name="T5" fmla="*/ 240 h 240"/>
                    <a:gd name="T6" fmla="*/ 0 60000 65536"/>
                    <a:gd name="T7" fmla="*/ 0 60000 65536"/>
                    <a:gd name="T8" fmla="*/ 0 60000 65536"/>
                    <a:gd name="T9" fmla="*/ 0 w 336"/>
                    <a:gd name="T10" fmla="*/ 0 h 240"/>
                    <a:gd name="T11" fmla="*/ 336 w 336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36" h="240">
                      <a:moveTo>
                        <a:pt x="0" y="0"/>
                      </a:moveTo>
                      <a:cubicBezTo>
                        <a:pt x="20" y="76"/>
                        <a:pt x="40" y="152"/>
                        <a:pt x="96" y="192"/>
                      </a:cubicBezTo>
                      <a:cubicBezTo>
                        <a:pt x="152" y="232"/>
                        <a:pt x="244" y="236"/>
                        <a:pt x="336" y="24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08" name="Freeform 32"/>
                <p:cNvSpPr>
                  <a:spLocks/>
                </p:cNvSpPr>
                <p:nvPr/>
              </p:nvSpPr>
              <p:spPr bwMode="auto">
                <a:xfrm>
                  <a:off x="4992" y="3744"/>
                  <a:ext cx="344" cy="384"/>
                </a:xfrm>
                <a:custGeom>
                  <a:avLst/>
                  <a:gdLst>
                    <a:gd name="T0" fmla="*/ 0 w 344"/>
                    <a:gd name="T1" fmla="*/ 384 h 384"/>
                    <a:gd name="T2" fmla="*/ 288 w 344"/>
                    <a:gd name="T3" fmla="*/ 240 h 384"/>
                    <a:gd name="T4" fmla="*/ 336 w 344"/>
                    <a:gd name="T5" fmla="*/ 0 h 384"/>
                    <a:gd name="T6" fmla="*/ 0 60000 65536"/>
                    <a:gd name="T7" fmla="*/ 0 60000 65536"/>
                    <a:gd name="T8" fmla="*/ 0 60000 65536"/>
                    <a:gd name="T9" fmla="*/ 0 w 344"/>
                    <a:gd name="T10" fmla="*/ 0 h 384"/>
                    <a:gd name="T11" fmla="*/ 344 w 344"/>
                    <a:gd name="T12" fmla="*/ 384 h 3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4" h="384">
                      <a:moveTo>
                        <a:pt x="0" y="384"/>
                      </a:moveTo>
                      <a:cubicBezTo>
                        <a:pt x="116" y="344"/>
                        <a:pt x="232" y="304"/>
                        <a:pt x="288" y="240"/>
                      </a:cubicBezTo>
                      <a:cubicBezTo>
                        <a:pt x="344" y="176"/>
                        <a:pt x="328" y="40"/>
                        <a:pt x="336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09" name="Freeform 33"/>
                <p:cNvSpPr>
                  <a:spLocks/>
                </p:cNvSpPr>
                <p:nvPr/>
              </p:nvSpPr>
              <p:spPr bwMode="auto">
                <a:xfrm>
                  <a:off x="4896" y="3160"/>
                  <a:ext cx="384" cy="344"/>
                </a:xfrm>
                <a:custGeom>
                  <a:avLst/>
                  <a:gdLst>
                    <a:gd name="T0" fmla="*/ 0 w 384"/>
                    <a:gd name="T1" fmla="*/ 8 h 344"/>
                    <a:gd name="T2" fmla="*/ 288 w 384"/>
                    <a:gd name="T3" fmla="*/ 56 h 344"/>
                    <a:gd name="T4" fmla="*/ 384 w 384"/>
                    <a:gd name="T5" fmla="*/ 344 h 344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344"/>
                    <a:gd name="T11" fmla="*/ 384 w 384"/>
                    <a:gd name="T12" fmla="*/ 344 h 3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344">
                      <a:moveTo>
                        <a:pt x="0" y="8"/>
                      </a:moveTo>
                      <a:cubicBezTo>
                        <a:pt x="112" y="4"/>
                        <a:pt x="224" y="0"/>
                        <a:pt x="288" y="56"/>
                      </a:cubicBezTo>
                      <a:cubicBezTo>
                        <a:pt x="352" y="112"/>
                        <a:pt x="368" y="228"/>
                        <a:pt x="384" y="3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10" name="Line 34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11" name="Line 35"/>
                <p:cNvSpPr>
                  <a:spLocks noChangeShapeType="1"/>
                </p:cNvSpPr>
                <p:nvPr/>
              </p:nvSpPr>
              <p:spPr bwMode="auto">
                <a:xfrm>
                  <a:off x="4416" y="374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1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936" y="3936"/>
                  <a:ext cx="1104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TW" altLang="en-US" sz="1800" b="1">
                      <a:solidFill>
                        <a:srgbClr val="CC00CC"/>
                      </a:solidFill>
                      <a:ea typeface="ＭＳ Ｐゴシック" panose="020B0600070205080204" pitchFamily="34" charset="-128"/>
                    </a:rPr>
                    <a:t>細胞遷移            至傷口處</a:t>
                  </a:r>
                  <a:endParaRPr lang="en-US" altLang="zh-TW" sz="1800" b="1">
                    <a:solidFill>
                      <a:srgbClr val="CC00CC"/>
                    </a:solidFill>
                    <a:ea typeface="ＭＳ Ｐゴシック" panose="020B0600070205080204" pitchFamily="34" charset="-128"/>
                  </a:endParaRPr>
                </a:p>
              </p:txBody>
            </p:sp>
          </p:grpSp>
        </p:grp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444500" y="4191000"/>
            <a:ext cx="4965700" cy="2271713"/>
            <a:chOff x="280" y="2640"/>
            <a:chExt cx="3128" cy="1431"/>
          </a:xfrm>
        </p:grpSpPr>
        <p:grpSp>
          <p:nvGrpSpPr>
            <p:cNvPr id="11283" name="Group 38"/>
            <p:cNvGrpSpPr>
              <a:grpSpLocks/>
            </p:cNvGrpSpPr>
            <p:nvPr/>
          </p:nvGrpSpPr>
          <p:grpSpPr bwMode="auto">
            <a:xfrm>
              <a:off x="280" y="2640"/>
              <a:ext cx="3128" cy="1392"/>
              <a:chOff x="280" y="2640"/>
              <a:chExt cx="3128" cy="1392"/>
            </a:xfrm>
          </p:grpSpPr>
          <p:sp>
            <p:nvSpPr>
              <p:cNvPr id="11285" name="Text Box 39"/>
              <p:cNvSpPr txBox="1">
                <a:spLocks noChangeArrowheads="1"/>
              </p:cNvSpPr>
              <p:nvPr/>
            </p:nvSpPr>
            <p:spPr bwMode="auto">
              <a:xfrm>
                <a:off x="672" y="2880"/>
                <a:ext cx="76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>
                    <a:ea typeface="ＭＳ Ｐゴシック" panose="020B0600070205080204" pitchFamily="34" charset="-128"/>
                  </a:rPr>
                  <a:t>凝血因子</a:t>
                </a:r>
                <a:endParaRPr lang="en-US" altLang="zh-TW" sz="1800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86" name="Text Box 40"/>
              <p:cNvSpPr txBox="1">
                <a:spLocks noChangeArrowheads="1"/>
              </p:cNvSpPr>
              <p:nvPr/>
            </p:nvSpPr>
            <p:spPr bwMode="auto">
              <a:xfrm>
                <a:off x="2688" y="2784"/>
                <a:ext cx="7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>
                    <a:ea typeface="ＭＳ Ｐゴシック" panose="020B0600070205080204" pitchFamily="34" charset="-128"/>
                  </a:rPr>
                  <a:t>血小板</a:t>
                </a:r>
                <a:endParaRPr lang="en-US" altLang="zh-TW" sz="1800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87" name="Text Box 41"/>
              <p:cNvSpPr txBox="1">
                <a:spLocks noChangeArrowheads="1"/>
              </p:cNvSpPr>
              <p:nvPr/>
            </p:nvSpPr>
            <p:spPr bwMode="auto">
              <a:xfrm>
                <a:off x="768" y="3792"/>
                <a:ext cx="8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>
                    <a:ea typeface="ＭＳ Ｐゴシック" panose="020B0600070205080204" pitchFamily="34" charset="-128"/>
                  </a:rPr>
                  <a:t>刺激凝血</a:t>
                </a:r>
                <a:endParaRPr lang="en-US" altLang="zh-TW" sz="1800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88" name="Text Box 42"/>
              <p:cNvSpPr txBox="1">
                <a:spLocks noChangeArrowheads="1"/>
              </p:cNvSpPr>
              <p:nvPr/>
            </p:nvSpPr>
            <p:spPr bwMode="auto">
              <a:xfrm>
                <a:off x="730" y="3225"/>
                <a:ext cx="115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600">
                    <a:ea typeface="ＭＳ Ｐゴシック" panose="020B0600070205080204" pitchFamily="34" charset="-128"/>
                  </a:rPr>
                  <a:t>覆蓋暴露處</a:t>
                </a:r>
                <a:endParaRPr lang="en-US" altLang="zh-TW" sz="1600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89" name="Text Box 43"/>
              <p:cNvSpPr txBox="1">
                <a:spLocks noChangeArrowheads="1"/>
              </p:cNvSpPr>
              <p:nvPr/>
            </p:nvSpPr>
            <p:spPr bwMode="auto">
              <a:xfrm>
                <a:off x="2544" y="3168"/>
                <a:ext cx="72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TW" sz="1600">
                    <a:ea typeface="ＭＳ Ｐゴシック" panose="020B0600070205080204" pitchFamily="34" charset="-128"/>
                  </a:rPr>
                  <a:t>Phosolipid release</a:t>
                </a:r>
              </a:p>
            </p:txBody>
          </p:sp>
          <p:sp>
            <p:nvSpPr>
              <p:cNvPr id="11290" name="Line 44"/>
              <p:cNvSpPr>
                <a:spLocks noChangeShapeType="1"/>
              </p:cNvSpPr>
              <p:nvPr/>
            </p:nvSpPr>
            <p:spPr bwMode="auto">
              <a:xfrm flipH="1">
                <a:off x="1344" y="2688"/>
                <a:ext cx="480" cy="336"/>
              </a:xfrm>
              <a:prstGeom prst="line">
                <a:avLst/>
              </a:prstGeom>
              <a:noFill/>
              <a:ln w="57150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91" name="Line 45"/>
              <p:cNvSpPr>
                <a:spLocks noChangeShapeType="1"/>
              </p:cNvSpPr>
              <p:nvPr/>
            </p:nvSpPr>
            <p:spPr bwMode="auto">
              <a:xfrm>
                <a:off x="2688" y="2640"/>
                <a:ext cx="192" cy="144"/>
              </a:xfrm>
              <a:prstGeom prst="line">
                <a:avLst/>
              </a:prstGeom>
              <a:noFill/>
              <a:ln w="57150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92" name="Freeform 46"/>
              <p:cNvSpPr>
                <a:spLocks/>
              </p:cNvSpPr>
              <p:nvPr/>
            </p:nvSpPr>
            <p:spPr bwMode="auto">
              <a:xfrm>
                <a:off x="280" y="3024"/>
                <a:ext cx="392" cy="1008"/>
              </a:xfrm>
              <a:custGeom>
                <a:avLst/>
                <a:gdLst>
                  <a:gd name="T0" fmla="*/ 392 w 392"/>
                  <a:gd name="T1" fmla="*/ 0 h 1008"/>
                  <a:gd name="T2" fmla="*/ 56 w 392"/>
                  <a:gd name="T3" fmla="*/ 240 h 1008"/>
                  <a:gd name="T4" fmla="*/ 56 w 392"/>
                  <a:gd name="T5" fmla="*/ 864 h 1008"/>
                  <a:gd name="T6" fmla="*/ 392 w 392"/>
                  <a:gd name="T7" fmla="*/ 1008 h 10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2"/>
                  <a:gd name="T13" fmla="*/ 0 h 1008"/>
                  <a:gd name="T14" fmla="*/ 392 w 392"/>
                  <a:gd name="T15" fmla="*/ 1008 h 10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2" h="1008">
                    <a:moveTo>
                      <a:pt x="392" y="0"/>
                    </a:moveTo>
                    <a:cubicBezTo>
                      <a:pt x="252" y="48"/>
                      <a:pt x="112" y="96"/>
                      <a:pt x="56" y="240"/>
                    </a:cubicBezTo>
                    <a:cubicBezTo>
                      <a:pt x="0" y="384"/>
                      <a:pt x="0" y="736"/>
                      <a:pt x="56" y="864"/>
                    </a:cubicBezTo>
                    <a:cubicBezTo>
                      <a:pt x="112" y="992"/>
                      <a:pt x="252" y="1000"/>
                      <a:pt x="392" y="1008"/>
                    </a:cubicBezTo>
                  </a:path>
                </a:pathLst>
              </a:cu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93" name="Line 47"/>
              <p:cNvSpPr>
                <a:spLocks noChangeShapeType="1"/>
              </p:cNvSpPr>
              <p:nvPr/>
            </p:nvSpPr>
            <p:spPr bwMode="auto">
              <a:xfrm flipH="1">
                <a:off x="1824" y="2928"/>
                <a:ext cx="912" cy="336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94" name="Line 48"/>
              <p:cNvSpPr>
                <a:spLocks noChangeShapeType="1"/>
              </p:cNvSpPr>
              <p:nvPr/>
            </p:nvSpPr>
            <p:spPr bwMode="auto">
              <a:xfrm>
                <a:off x="2928" y="2976"/>
                <a:ext cx="0" cy="192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95" name="Line 49"/>
              <p:cNvSpPr>
                <a:spLocks noChangeShapeType="1"/>
              </p:cNvSpPr>
              <p:nvPr/>
            </p:nvSpPr>
            <p:spPr bwMode="auto">
              <a:xfrm>
                <a:off x="1104" y="3552"/>
                <a:ext cx="0" cy="24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96" name="Line 50"/>
              <p:cNvSpPr>
                <a:spLocks noChangeShapeType="1"/>
              </p:cNvSpPr>
              <p:nvPr/>
            </p:nvSpPr>
            <p:spPr bwMode="auto">
              <a:xfrm flipH="1">
                <a:off x="1248" y="3504"/>
                <a:ext cx="1392" cy="288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97" name="Line 51"/>
              <p:cNvSpPr>
                <a:spLocks noChangeShapeType="1"/>
              </p:cNvSpPr>
              <p:nvPr/>
            </p:nvSpPr>
            <p:spPr bwMode="auto">
              <a:xfrm>
                <a:off x="1440" y="3984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1284" name="Text Box 52"/>
            <p:cNvSpPr txBox="1">
              <a:spLocks noChangeArrowheads="1"/>
            </p:cNvSpPr>
            <p:nvPr/>
          </p:nvSpPr>
          <p:spPr bwMode="auto">
            <a:xfrm>
              <a:off x="1728" y="3840"/>
              <a:ext cx="1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800" b="1">
                  <a:solidFill>
                    <a:srgbClr val="CC00CC"/>
                  </a:solidFill>
                  <a:ea typeface="ＭＳ Ｐゴシック" panose="020B0600070205080204" pitchFamily="34" charset="-128"/>
                </a:rPr>
                <a:t>停止出血</a:t>
              </a:r>
              <a:endParaRPr lang="en-US" altLang="zh-TW" sz="1800" b="1">
                <a:solidFill>
                  <a:srgbClr val="CC00CC"/>
                </a:solidFill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1828800" y="1347787"/>
            <a:ext cx="4572000" cy="2590800"/>
            <a:chOff x="1152" y="816"/>
            <a:chExt cx="2880" cy="1632"/>
          </a:xfrm>
        </p:grpSpPr>
        <p:grpSp>
          <p:nvGrpSpPr>
            <p:cNvPr id="11275" name="Group 54"/>
            <p:cNvGrpSpPr>
              <a:grpSpLocks/>
            </p:cNvGrpSpPr>
            <p:nvPr/>
          </p:nvGrpSpPr>
          <p:grpSpPr bwMode="auto">
            <a:xfrm>
              <a:off x="2240" y="816"/>
              <a:ext cx="1792" cy="1632"/>
              <a:chOff x="2240" y="816"/>
              <a:chExt cx="1792" cy="1632"/>
            </a:xfrm>
          </p:grpSpPr>
          <p:sp>
            <p:nvSpPr>
              <p:cNvPr id="11277" name="Text Box 55"/>
              <p:cNvSpPr txBox="1">
                <a:spLocks noChangeArrowheads="1"/>
              </p:cNvSpPr>
              <p:nvPr/>
            </p:nvSpPr>
            <p:spPr bwMode="auto">
              <a:xfrm>
                <a:off x="2592" y="1824"/>
                <a:ext cx="52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>
                    <a:ea typeface="ＭＳ Ｐゴシック" panose="020B0600070205080204" pitchFamily="34" charset="-128"/>
                  </a:rPr>
                  <a:t>出血</a:t>
                </a:r>
                <a:endParaRPr lang="en-US" altLang="zh-TW" sz="1800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78" name="Text Box 56"/>
              <p:cNvSpPr txBox="1">
                <a:spLocks noChangeArrowheads="1"/>
              </p:cNvSpPr>
              <p:nvPr/>
            </p:nvSpPr>
            <p:spPr bwMode="auto">
              <a:xfrm>
                <a:off x="3264" y="1344"/>
                <a:ext cx="76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>
                    <a:ea typeface="ＭＳ Ｐゴシック" panose="020B0600070205080204" pitchFamily="34" charset="-128"/>
                  </a:rPr>
                  <a:t>血清蛋白與血漿</a:t>
                </a:r>
                <a:endParaRPr lang="en-US" altLang="zh-TW" sz="1800"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79" name="Freeform 58"/>
              <p:cNvSpPr>
                <a:spLocks/>
              </p:cNvSpPr>
              <p:nvPr/>
            </p:nvSpPr>
            <p:spPr bwMode="auto">
              <a:xfrm>
                <a:off x="2240" y="1536"/>
                <a:ext cx="976" cy="912"/>
              </a:xfrm>
              <a:custGeom>
                <a:avLst/>
                <a:gdLst>
                  <a:gd name="T0" fmla="*/ 16 w 976"/>
                  <a:gd name="T1" fmla="*/ 912 h 912"/>
                  <a:gd name="T2" fmla="*/ 160 w 976"/>
                  <a:gd name="T3" fmla="*/ 240 h 912"/>
                  <a:gd name="T4" fmla="*/ 976 w 976"/>
                  <a:gd name="T5" fmla="*/ 0 h 912"/>
                  <a:gd name="T6" fmla="*/ 0 60000 65536"/>
                  <a:gd name="T7" fmla="*/ 0 60000 65536"/>
                  <a:gd name="T8" fmla="*/ 0 60000 65536"/>
                  <a:gd name="T9" fmla="*/ 0 w 976"/>
                  <a:gd name="T10" fmla="*/ 0 h 912"/>
                  <a:gd name="T11" fmla="*/ 976 w 976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6" h="912">
                    <a:moveTo>
                      <a:pt x="16" y="912"/>
                    </a:moveTo>
                    <a:cubicBezTo>
                      <a:pt x="8" y="652"/>
                      <a:pt x="0" y="392"/>
                      <a:pt x="160" y="240"/>
                    </a:cubicBezTo>
                    <a:cubicBezTo>
                      <a:pt x="320" y="88"/>
                      <a:pt x="840" y="40"/>
                      <a:pt x="976" y="0"/>
                    </a:cubicBezTo>
                  </a:path>
                </a:pathLst>
              </a:custGeom>
              <a:noFill/>
              <a:ln w="57150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80" name="Line 59"/>
              <p:cNvSpPr>
                <a:spLocks noChangeShapeType="1"/>
              </p:cNvSpPr>
              <p:nvPr/>
            </p:nvSpPr>
            <p:spPr bwMode="auto">
              <a:xfrm flipV="1">
                <a:off x="2784" y="1056"/>
                <a:ext cx="9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81" name="Line 60"/>
              <p:cNvSpPr>
                <a:spLocks noChangeShapeType="1"/>
              </p:cNvSpPr>
              <p:nvPr/>
            </p:nvSpPr>
            <p:spPr bwMode="auto">
              <a:xfrm flipH="1" flipV="1">
                <a:off x="2880" y="1104"/>
                <a:ext cx="384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282" name="Text Box 61"/>
              <p:cNvSpPr txBox="1">
                <a:spLocks noChangeArrowheads="1"/>
              </p:cNvSpPr>
              <p:nvPr/>
            </p:nvSpPr>
            <p:spPr bwMode="auto">
              <a:xfrm>
                <a:off x="2352" y="816"/>
                <a:ext cx="10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腫脹</a:t>
                </a:r>
                <a:endParaRPr lang="en-US" altLang="zh-TW" sz="1800">
                  <a:solidFill>
                    <a:srgbClr val="FF0000"/>
                  </a:solidFill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1276" name="Line 62"/>
            <p:cNvSpPr>
              <a:spLocks noChangeShapeType="1"/>
            </p:cNvSpPr>
            <p:nvPr/>
          </p:nvSpPr>
          <p:spPr bwMode="auto">
            <a:xfrm>
              <a:off x="1152" y="1680"/>
              <a:ext cx="1440" cy="240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1023" name="Text Box 63"/>
          <p:cNvSpPr txBox="1">
            <a:spLocks noChangeArrowheads="1"/>
          </p:cNvSpPr>
          <p:nvPr/>
        </p:nvSpPr>
        <p:spPr bwMode="auto">
          <a:xfrm>
            <a:off x="7239000" y="14478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008000"/>
                </a:solidFill>
                <a:ea typeface="ＭＳ Ｐゴシック" panose="020B0600070205080204" pitchFamily="34" charset="-128"/>
              </a:rPr>
              <a:t>組織癒合的開端</a:t>
            </a:r>
            <a:endParaRPr lang="en-US" altLang="zh-TW" sz="1800" b="1">
              <a:solidFill>
                <a:srgbClr val="008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3733800" y="905608"/>
            <a:ext cx="1828800" cy="1164492"/>
          </a:xfrm>
          <a:prstGeom prst="irregularSeal1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3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357</TotalTime>
  <Words>1171</Words>
  <Application>Microsoft Office PowerPoint</Application>
  <PresentationFormat>如螢幕大小 (4:3)</PresentationFormat>
  <Paragraphs>228</Paragraphs>
  <Slides>23</Slides>
  <Notes>6</Notes>
  <HiddenSlides>0</HiddenSlides>
  <MMClips>4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ＭＳ Ｐゴシック</vt:lpstr>
      <vt:lpstr>SimSun</vt:lpstr>
      <vt:lpstr>新細明體</vt:lpstr>
      <vt:lpstr>標楷體</vt:lpstr>
      <vt:lpstr>Arial</vt:lpstr>
      <vt:lpstr>Arial Black</vt:lpstr>
      <vt:lpstr>Calibri</vt:lpstr>
      <vt:lpstr>Times New Roman</vt:lpstr>
      <vt:lpstr>Verdana</vt:lpstr>
      <vt:lpstr>課程名稱</vt:lpstr>
      <vt:lpstr>運動傷害與急救</vt:lpstr>
      <vt:lpstr>單元目標</vt:lpstr>
      <vt:lpstr>組織受傷了~~復原過程</vt:lpstr>
      <vt:lpstr>組織復原是一個連續的過程</vt:lpstr>
      <vt:lpstr>影響復原的因素</vt:lpstr>
      <vt:lpstr>傷害處理與復健</vt:lpstr>
      <vt:lpstr>軟組織復原 －急性發炎期</vt:lpstr>
      <vt:lpstr>PowerPoint 簡報</vt:lpstr>
      <vt:lpstr>組織受傷後的立即反應</vt:lpstr>
      <vt:lpstr>軟組織復原－急性發炎期　 0-6天　</vt:lpstr>
      <vt:lpstr>管理急性發炎期的不良反應</vt:lpstr>
      <vt:lpstr>冰敷~ 減輕疼痛</vt:lpstr>
      <vt:lpstr>注意事項</vt:lpstr>
      <vt:lpstr>控制腫脹／消腫</vt:lpstr>
      <vt:lpstr>PowerPoint 簡報</vt:lpstr>
      <vt:lpstr>其他消腫的方法</vt:lpstr>
      <vt:lpstr>受傷前期， 保護也是關鍵處置</vt:lpstr>
      <vt:lpstr>軟組織復原－增生修補期　3-21天</vt:lpstr>
      <vt:lpstr>疤痕組織是結構雜亂無序的結締組織 雜亂無序→  強度不足、組織功能不符</vt:lpstr>
      <vt:lpstr>PowerPoint 簡報</vt:lpstr>
      <vt:lpstr>軟組織復原－成熟重塑期</vt:lpstr>
      <vt:lpstr>軟組織復原－成熟重塑期      21天-1年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Windows User</cp:lastModifiedBy>
  <cp:revision>38</cp:revision>
  <dcterms:created xsi:type="dcterms:W3CDTF">2017-11-07T02:54:43Z</dcterms:created>
  <dcterms:modified xsi:type="dcterms:W3CDTF">2018-07-03T14:30:40Z</dcterms:modified>
</cp:coreProperties>
</file>