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80" r:id="rId3"/>
    <p:sldId id="281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79" r:id="rId1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3"/>
  </p:normalViewPr>
  <p:slideViewPr>
    <p:cSldViewPr snapToGrid="0" snapToObjects="1">
      <p:cViewPr varScale="1">
        <p:scale>
          <a:sx n="120" d="100"/>
          <a:sy n="120" d="100"/>
        </p:scale>
        <p:origin x="14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51B262-C101-A547-A3EC-F24FD5882134}" type="datetimeFigureOut">
              <a:rPr kumimoji="1" lang="zh-TW" altLang="en-US" smtClean="0"/>
              <a:t>2018/9/4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9D75CF-6F71-4041-A4C0-E31DC2E4FEC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62743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9D75CF-6F71-4041-A4C0-E31DC2E4FECA}" type="slidenum">
              <a:rPr kumimoji="1" lang="zh-TW" altLang="en-US" smtClean="0"/>
              <a:t>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223610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F5430FE-92AB-2243-9F77-DD896B2F5BA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7EDDC21B-8869-074E-8270-78ABC8073BB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E8D4BE0-26B4-4247-BBE3-13B20754DBE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D2FDC7-E7E2-CC49-B4C6-B47C67403114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DDC804C-4913-2A45-970F-3139535AFBB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62D3E42-43EA-5542-9866-0B97131C3D5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90C868F-B4F1-7342-B31F-E3E75257ED7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34785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A3F718-D18D-E74D-AF8A-FA76377DEEC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7A69B85-B82A-5C44-B02A-D347179DEF28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CDBDE9A-6DA4-6748-AEFB-94195D12D77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9F868AD-D8BD-0C47-BBB0-598B73D0600C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25C30BC-70D5-B943-931D-FDA26D48BA2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86092B9-257F-D74E-8A2B-DCB9017A330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D560AF3-8B71-D249-B88A-FB45D406FED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266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96FD3FEB-44D0-B741-BD81-E2BCEAED4542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1CA8074-CCC1-F740-9A11-DD8E43F257FE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E63BA14-1A66-A544-A13F-D29126AC46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F736B42-917F-4B42-97CB-20ADF610B5A4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535234D-5880-CC4F-B5E1-DFD19F3C601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810D510-BFCE-4046-B70B-146ED84D1CE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BDAA72B-7DCD-A547-AB56-50FF7CB20F9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226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D8170D9-2673-4A4C-8845-36666A3F0D0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94B6671-F775-8341-81D2-28C1B330953C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F102F14-851D-9840-A553-76766FB7799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38D8A3F-7F18-944C-BD84-20CED7861548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B3F4329-3DF8-534B-B2AB-05AFC8B473F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1640E16-9ED2-8D43-B1DB-F18EDEEF5A4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39A7CB9-BAD7-6A46-867A-F0A64506320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42528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480802D-6576-D64D-8046-22BDD3C0C98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0F4DEC7-9847-6E41-A197-1A24DDD5C00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2947B46-A3BB-6640-BE4D-E784A346E89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C4CA0D-B094-8447-9097-B33F3505D7B3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990D150-CE32-4A4A-896C-8FB438213D8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F984F3B-C4E9-F546-A46A-FE1F48F526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9DA6D3-854A-B841-9AEF-2F5E45D1615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6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5E27C5B-16AB-424E-8FAE-1DDBB8B6040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01AEDFA-8E02-5C41-8A81-DA55F00B443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7053C61B-279D-9D43-A459-B2B8378F5659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1AAABFD-8478-2D43-9ADB-D82CA255753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D93B137-E5A1-1446-985C-6BD657C2B69B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AC844F7-F5AF-6C47-90BA-379200A32D4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8B187EB-A364-4043-9115-99D493C0D8D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48FA28C-4952-874E-BCF3-E0886037CCF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105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549BD3E-4B98-BB4A-93C9-EB9E249C930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DC98546-D63E-7A43-B2A0-F4CFABDDDD7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4724DB3F-DD2E-C541-836D-C3719866296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50EA5711-FA85-AC4F-B211-330B85A8FD96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8089477B-9427-6745-8AA9-07D2E91AF6DC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C209130E-3991-6B42-946B-8CDA137F636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B792C1-C8EC-0043-BAA9-257099D8F339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75B0E542-C163-F04B-9010-AC202A30A9E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3A19DFE6-0625-2A45-9858-DD238C536E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EF5CF9B-40FB-134F-9C0A-5681E6C3E8D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585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187A020-2B4E-4244-A53A-E50396E94C5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E65B9D75-C4A1-AB46-B916-A8A96EFA4D7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EE5D7B-DFDE-5749-AD40-9080B5E4A513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0914CB69-B913-074E-9D68-BEDE7866AA3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22A03CD2-6CFC-564C-95CB-6E50E2286A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D13948-2737-FC4E-A019-265803295B9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010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07C52FEC-168F-7A4C-996B-4BF22699C85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9E6E9D-95F8-6742-BCD2-89E688C89DAD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31DABDDF-407F-FC4F-B4C3-2FF1D40D714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35E55E8-96E4-CF4F-84C3-A161F7B33B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B13E7F-3281-5849-9B52-D7F4D177866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395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0FD861-DAB8-9846-A245-69E312FF7B0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DAF293E-C4F9-A74E-AF9D-12794257D3B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8B9C400A-445C-844A-833C-1E631A7133C6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9E2DB39-C416-D24A-BF5C-CF2C0B7BDB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CBA577-6578-2848-B781-6D85479886FF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B18C818-E6D6-4143-A03C-FEB4074AE4E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C735A37-A0C7-604E-A792-7BFCE214967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920CB0-1BBE-C64F-A603-F20582F27D6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352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4918525-37C3-9B4D-AEB8-363BC7CA41B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53523BC3-FC9C-464D-9623-2A008F70F0EE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1071F0CF-3D95-3141-A04B-5F16E0FF26E0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C332F08-2DCE-9144-BA08-92E4DB22BC3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8126336-7EBF-B54F-98C6-1B481D0C3A37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26B52F7-9D25-BA40-8B91-E774B58730D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B49D2F8-0032-EF44-AC11-4C57E918B87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06B2D2C-B1E6-1544-AAD6-24C8F7F36E8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187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3ECF10F5-388A-044B-ABF8-D647E630984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rm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4B5B144-B395-2247-8DBC-B7EEB00253D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B6B3691-60F1-EB49-A1AB-FD36D0C1BDF9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99E342F-EA1D-FE49-91B0-6563B65709CB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rm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CD2395F-9C53-124A-A9D2-E9E31A5FFF8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8338B350-F7D5-D84D-A7C7-DD38D4CDB4D1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F28A2B30-6B69-C247-9B14-FCEA1B235DDC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7BF9CD98-00C1-784C-AE49-5133725B6996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05CA5C2-108D-0845-AFBD-5A881C68EDF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CN" altLang="en-US" dirty="0"/>
              <a:t>運動訓練學</a:t>
            </a:r>
            <a:endParaRPr lang="zh-TW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2284485-6D9A-B14A-BEEC-075D51EDAC0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/>
              <a:t>李恆儒</a:t>
            </a:r>
            <a:endParaRPr lang="en-US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5F3A6109-74DE-4846-888C-484F10A6497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5E392BB4-2C8D-6B4B-8545-657C3E14366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副標題 2">
            <a:extLst>
              <a:ext uri="{FF2B5EF4-FFF2-40B4-BE49-F238E27FC236}">
                <a16:creationId xmlns:a16="http://schemas.microsoft.com/office/drawing/2014/main" id="{2299577A-3256-694C-ADB8-11B34CD0C064}"/>
              </a:ext>
            </a:extLst>
          </p:cNvPr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rmAutofit/>
          </a:bodyPr>
          <a:lstStyle/>
          <a:p>
            <a:pPr lvl="0" algn="ctr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CN" altLang="en-US" sz="3200" dirty="0">
                <a:solidFill>
                  <a:schemeClr val="bg1">
                    <a:lumMod val="50000"/>
                  </a:schemeClr>
                </a:solidFill>
              </a:rPr>
              <a:t>耐力訓練</a:t>
            </a:r>
            <a:r>
              <a:rPr lang="en-US" sz="3200" b="0" i="0" u="none" strike="noStrike" kern="1200" cap="none" spc="0" baseline="0">
                <a:solidFill>
                  <a:schemeClr val="bg1">
                    <a:lumMod val="50000"/>
                  </a:schemeClr>
                </a:solidFill>
                <a:uFillTx/>
                <a:latin typeface="Calibri"/>
                <a:ea typeface="新細明體"/>
                <a:cs typeface=""/>
              </a:rPr>
              <a:t>02</a:t>
            </a:r>
            <a:endParaRPr lang="en-US" sz="3200" b="0" i="0" u="none" strike="noStrike" kern="1200" cap="none" spc="0" baseline="0" dirty="0">
              <a:solidFill>
                <a:schemeClr val="bg1">
                  <a:lumMod val="50000"/>
                </a:schemeClr>
              </a:solidFill>
              <a:uFillTx/>
              <a:latin typeface="Calibri"/>
              <a:ea typeface="新細明體"/>
              <a:cs typeface="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A5F0113-ACC0-2F44-9CE7-F28C7CFC9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4705041-4ADB-0B4A-BFF5-52DCF0B43C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D25D77C8-8D11-D042-97E3-93F1D134E7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295778"/>
            <a:ext cx="8261498" cy="5830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70454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E542936-C20C-0A42-990B-38A61E77A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4B3F547-AD79-644E-B3A8-164549DFBB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87A8960F-7F42-D847-B3C9-738520121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4293" y="975866"/>
            <a:ext cx="8495414" cy="4687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69082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參考文獻</a:t>
            </a:r>
          </a:p>
        </p:txBody>
      </p:sp>
      <p:sp>
        <p:nvSpPr>
          <p:cNvPr id="18435" name="內容版面配置區 2"/>
          <p:cNvSpPr>
            <a:spLocks noGrp="1"/>
          </p:cNvSpPr>
          <p:nvPr>
            <p:ph idx="1"/>
          </p:nvPr>
        </p:nvSpPr>
        <p:spPr>
          <a:xfrm>
            <a:off x="457200" y="1743959"/>
            <a:ext cx="8229600" cy="4053526"/>
          </a:xfrm>
        </p:spPr>
        <p:txBody>
          <a:bodyPr/>
          <a:lstStyle/>
          <a:p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林正常等 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(2011)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r>
              <a:rPr lang="zh-TW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運動訓練法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。臺北市：藝軒圖書出版社。</a:t>
            </a:r>
            <a:endParaRPr lang="en-US" altLang="zh-TW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鄭景峰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(2013)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。高強度間歇訓練與運動員有氧能力。</a:t>
            </a:r>
            <a:r>
              <a:rPr lang="zh-TW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中華體育季刊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27(3)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203-211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Kovacs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M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. 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S. 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(2007). 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Tennis physiology: training the competitive athlete. </a:t>
            </a:r>
            <a:r>
              <a:rPr lang="zh-TW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Sports Med</a:t>
            </a:r>
            <a:r>
              <a:rPr lang="en-US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37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(3)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189-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98. </a:t>
            </a:r>
            <a:endParaRPr lang="en-US" altLang="zh-TW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Sharkey, B. J., &amp; </a:t>
            </a:r>
            <a:r>
              <a:rPr lang="en-US" altLang="zh-TW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Gaskill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S. E. (2006). </a:t>
            </a:r>
            <a:r>
              <a:rPr lang="en-US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Sport physiology for coaches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. Champaign, IL, Human Kinetics.</a:t>
            </a:r>
            <a:endParaRPr lang="zh-TW" altLang="zh-TW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58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9EC9C3B-9C68-5D45-918E-267F073DA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有氧運動的長期適應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BE19D5B-324D-FA49-9E8E-51F7184063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/>
              <a:t>心血管的適應</a:t>
            </a:r>
            <a:endParaRPr lang="en-US" altLang="zh-TW" dirty="0"/>
          </a:p>
          <a:p>
            <a:r>
              <a:rPr lang="zh-TW" altLang="en-US" dirty="0"/>
              <a:t>有氧耐力訓練會造成心血管功能的一些改變，包括</a:t>
            </a:r>
            <a:r>
              <a:rPr lang="zh-TW" altLang="en-US" dirty="0">
                <a:solidFill>
                  <a:srgbClr val="FF0000"/>
                </a:solidFill>
              </a:rPr>
              <a:t>最大心輸出量提高</a:t>
            </a:r>
            <a:r>
              <a:rPr lang="zh-TW" altLang="en-US" dirty="0"/>
              <a:t>、</a:t>
            </a:r>
            <a:r>
              <a:rPr lang="zh-TW" altLang="en-US" dirty="0">
                <a:solidFill>
                  <a:srgbClr val="FF0000"/>
                </a:solidFill>
              </a:rPr>
              <a:t>每跳輸出量提高</a:t>
            </a:r>
            <a:r>
              <a:rPr lang="zh-TW" altLang="en-US" dirty="0"/>
              <a:t>及</a:t>
            </a:r>
            <a:r>
              <a:rPr lang="zh-TW" altLang="en-US" dirty="0">
                <a:solidFill>
                  <a:srgbClr val="FF0000"/>
                </a:solidFill>
              </a:rPr>
              <a:t>安靜時</a:t>
            </a:r>
            <a:r>
              <a:rPr lang="zh-TW" altLang="en-US" dirty="0"/>
              <a:t>及非最高強度運動中的</a:t>
            </a:r>
            <a:r>
              <a:rPr lang="zh-TW" altLang="en-US" dirty="0">
                <a:solidFill>
                  <a:srgbClr val="FF0000"/>
                </a:solidFill>
              </a:rPr>
              <a:t>心跳率降低</a:t>
            </a:r>
            <a:endParaRPr kumimoji="1"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611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0957F30-D1B0-B04F-BCA1-7D9DDDABB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呼吸適應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5E1EA8A-B5D5-854C-B94D-833A6846DA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換氣量的適應性有高度的訓練特殊性，也就是說，下肢運動產生的適應性主要來自於下肢訓練，如果一個訓練是集中在下肢的話，使用上肢時的換氣量並不太會發生適應</a:t>
            </a:r>
            <a:endParaRPr lang="en-US" altLang="zh-TW" dirty="0"/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8818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FF9D438-D523-444C-AC55-C39734191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神經適應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8187ADE-D94D-CA4A-8C55-99A1539CE3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/>
          </a:p>
          <a:p>
            <a:r>
              <a:rPr lang="zh-TW" altLang="en-US" dirty="0"/>
              <a:t>效率會提高，且收縮機制的疲勞會延遲</a:t>
            </a:r>
            <a:endParaRPr lang="en-US" altLang="zh-TW" dirty="0"/>
          </a:p>
          <a:p>
            <a:r>
              <a:rPr kumimoji="1" lang="zh-TW" altLang="en-US" dirty="0"/>
              <a:t>作用肌與協同肌可以同時活化收縮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更有效率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減少能量浪費</a:t>
            </a:r>
            <a:endParaRPr kumimoji="1"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585906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7068DCE-3992-544C-B35A-D1170ABC4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肌肉適應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6AAF0E4-3D19-CD44-9EC4-E37C62B2B4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/>
          </a:p>
          <a:p>
            <a:r>
              <a:rPr lang="zh-TW" altLang="en-US" dirty="0"/>
              <a:t>有氧耐力訓練的主要反應之一是受到訓練的肌群的有氧能力會提高</a:t>
            </a:r>
            <a:endParaRPr lang="en-US" altLang="zh-TW" dirty="0"/>
          </a:p>
          <a:p>
            <a:r>
              <a:rPr lang="zh-TW" altLang="en-US" dirty="0"/>
              <a:t>這個適應可以讓運動員在面對相同的強度時感到更輕鬆</a:t>
            </a:r>
            <a:endParaRPr lang="en-US" altLang="zh-TW" dirty="0"/>
          </a:p>
          <a:p>
            <a:r>
              <a:rPr lang="zh-TW" altLang="en-US" dirty="0"/>
              <a:t>更重要的是，訓練之後運動員可以用更高的有氧動力做相對強度更高的訓練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4525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E4D6F4F-7862-AC40-8009-84E6DB4D1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骨骼與結締組織適應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ED12467-A10D-B746-BB24-727BF69497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/>
          </a:p>
          <a:p>
            <a:r>
              <a:rPr lang="zh-TW" altLang="en-US" dirty="0"/>
              <a:t>對成年人來說，肌腱、韌帶和軟骨的生長與運動刺激的強度有關，尤其是負重的身體活動</a:t>
            </a:r>
            <a:endParaRPr lang="en-US" altLang="zh-TW" dirty="0"/>
          </a:p>
          <a:p>
            <a:r>
              <a:rPr kumimoji="1" lang="zh-TW" altLang="en-US" dirty="0"/>
              <a:t>骨頭要成長必須承受比平時更強的刺激</a:t>
            </a:r>
            <a:endParaRPr kumimoji="1" lang="en-US" altLang="zh-TW" dirty="0"/>
          </a:p>
          <a:p>
            <a:r>
              <a:rPr kumimoji="1" lang="zh-TW" altLang="en-US" dirty="0">
                <a:solidFill>
                  <a:srgbClr val="FF0000"/>
                </a:solidFill>
              </a:rPr>
              <a:t>高強度間歇</a:t>
            </a:r>
            <a:r>
              <a:rPr kumimoji="1" lang="zh-TW" altLang="en-US" dirty="0"/>
              <a:t>可以刺激骨骼生成有可以訓練有氧耐力</a:t>
            </a:r>
            <a:endParaRPr kumimoji="1" lang="en-US" altLang="zh-TW" dirty="0"/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41126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39DF6DC-5119-D948-AB56-F23485AFA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內分泌適應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9B667B8-A711-9F47-A1E2-3EBD4E3330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/>
          </a:p>
          <a:p>
            <a:r>
              <a:rPr lang="zh-TW" altLang="en-US" dirty="0"/>
              <a:t>阻力訓練造成的內分泌反應已被廣為接受，但其實有氧運動所造的賀爾蒙變化也非常重要</a:t>
            </a:r>
            <a:endParaRPr lang="en-US" altLang="zh-TW" dirty="0"/>
          </a:p>
          <a:p>
            <a:pPr lvl="1"/>
            <a:r>
              <a:rPr kumimoji="1" lang="zh-TW" altLang="en-US" dirty="0"/>
              <a:t>睪固酮、胰島素、類胰島素生長因子</a:t>
            </a:r>
            <a:r>
              <a:rPr kumimoji="1" lang="en-US" altLang="zh-TW" dirty="0"/>
              <a:t>(IGF-1)</a:t>
            </a:r>
            <a:r>
              <a:rPr kumimoji="1" lang="zh-CN" altLang="en-US" dirty="0"/>
              <a:t>及生長激素</a:t>
            </a:r>
            <a:endParaRPr kumimoji="1" lang="en-US" altLang="zh-CN" dirty="0"/>
          </a:p>
          <a:p>
            <a:r>
              <a:rPr lang="zh-TW" altLang="en-US" dirty="0"/>
              <a:t>運動員對非最大努力運動的內分泌反應會下降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049805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D466D29-B6A6-9340-A597-FA5BC3782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有氧耐力訓練的適應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9EFE346-6FC0-B747-8DAE-D7E927589E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/>
          </a:p>
          <a:p>
            <a:r>
              <a:rPr lang="zh-TW" altLang="en-US" dirty="0"/>
              <a:t>最常見的有氧耐力適應的測量指標之一是最大攝氧量的提高，以及最大心輸出量的提高</a:t>
            </a:r>
            <a:endParaRPr lang="en-US" altLang="zh-TW" dirty="0"/>
          </a:p>
          <a:p>
            <a:r>
              <a:rPr lang="zh-TW" altLang="en-US" dirty="0"/>
              <a:t>訓練的強度是提升或維持有氧動力最重要的因素之一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53580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7C77F5F-225E-7242-A2A2-E9BFD7296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11ED3399-E1DE-3646-BB61-C7434824D33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2291640"/>
            <a:ext cx="8229600" cy="314308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4471476"/>
      </p:ext>
    </p:extLst>
  </p:cSld>
  <p:clrMapOvr>
    <a:masterClrMapping/>
  </p:clrMapOvr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173</TotalTime>
  <Words>437</Words>
  <Application>Microsoft Macintosh PowerPoint</Application>
  <PresentationFormat>如螢幕大小 (4:3)</PresentationFormat>
  <Paragraphs>39</Paragraphs>
  <Slides>12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9" baseType="lpstr">
      <vt:lpstr>新細明體</vt:lpstr>
      <vt:lpstr>標楷體</vt:lpstr>
      <vt:lpstr>等线</vt:lpstr>
      <vt:lpstr>Arial</vt:lpstr>
      <vt:lpstr>Calibri</vt:lpstr>
      <vt:lpstr>Times New Roman</vt:lpstr>
      <vt:lpstr>課程名稱</vt:lpstr>
      <vt:lpstr>運動訓練學</vt:lpstr>
      <vt:lpstr>有氧運動的長期適應</vt:lpstr>
      <vt:lpstr>呼吸適應</vt:lpstr>
      <vt:lpstr>神經適應</vt:lpstr>
      <vt:lpstr>肌肉適應</vt:lpstr>
      <vt:lpstr>骨骼與結締組織適應</vt:lpstr>
      <vt:lpstr>內分泌適應</vt:lpstr>
      <vt:lpstr>有氧耐力訓練的適應</vt:lpstr>
      <vt:lpstr>PowerPoint 簡報</vt:lpstr>
      <vt:lpstr>PowerPoint 簡報</vt:lpstr>
      <vt:lpstr>PowerPoint 簡報</vt:lpstr>
      <vt:lpstr>參考文獻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Microsoft Office User</cp:lastModifiedBy>
  <cp:revision>13</cp:revision>
  <dcterms:created xsi:type="dcterms:W3CDTF">2017-11-07T02:54:43Z</dcterms:created>
  <dcterms:modified xsi:type="dcterms:W3CDTF">2018-09-03T19:52:55Z</dcterms:modified>
</cp:coreProperties>
</file>