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79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B262-C101-A547-A3EC-F24FD5882134}" type="datetimeFigureOut">
              <a:rPr kumimoji="1" lang="zh-TW" altLang="en-US" smtClean="0"/>
              <a:t>2018/9/4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75CF-6F71-4041-A4C0-E31DC2E4FEC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27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D75CF-6F71-4041-A4C0-E31DC2E4FEC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361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430FE-92AB-2243-9F77-DD896B2F5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DDC21B-8869-074E-8270-78ABC8073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8D4BE0-26B4-4247-BBE3-13B20754D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2FDC7-E7E2-CC49-B4C6-B47C6740311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DC804C-4913-2A45-970F-3139535AF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2D3E42-43EA-5542-9866-0B97131C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C868F-B4F1-7342-B31F-E3E75257ED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3F718-D18D-E74D-AF8A-FA76377DE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A69B85-B82A-5C44-B02A-D347179DEF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BDE9A-6DA4-6748-AEFB-94195D12D7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868AD-D8BD-0C47-BBB0-598B73D0600C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5C30BC-70D5-B943-931D-FDA26D48B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6092B9-257F-D74E-8A2B-DCB9017A3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560AF3-8B71-D249-B88A-FB45D406F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D3FEB-44D0-B741-BD81-E2BCEAED4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CA8074-CCC1-F740-9A11-DD8E43F25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63BA14-1A66-A544-A13F-D29126AC4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6B42-917F-4B42-97CB-20ADF610B5A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35234D-5880-CC4F-B5E1-DFD19F3C6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0D510-BFCE-4046-B70B-146ED84D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AA72B-7DCD-A547-AB56-50FF7CB20F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170D9-2673-4A4C-8845-36666A3F0D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B6671-F775-8341-81D2-28C1B33095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02F14-851D-9840-A553-76766FB77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8A3F-7F18-944C-BD84-20CED7861548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F4329-3DF8-534B-B2AB-05AFC8B47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40E16-9ED2-8D43-B1DB-F18EDEEF5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A7CB9-BAD7-6A46-867A-F0A6450632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0802D-6576-D64D-8046-22BDD3C0C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F4DEC7-9847-6E41-A197-1A24DDD5C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947B46-A3BB-6640-BE4D-E784A346E8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CA0D-B094-8447-9097-B33F3505D7B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90D150-CE32-4A4A-896C-8FB438213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84F3B-C4E9-F546-A46A-FE1F48F5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DA6D3-854A-B841-9AEF-2F5E45D16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7C5B-16AB-424E-8FAE-1DDBB8B60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1AEDFA-8E02-5C41-8A81-DA55F00B44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53C61B-279D-9D43-A459-B2B8378F56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AAABFD-8478-2D43-9ADB-D82CA2557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B137-E5A1-1446-985C-6BD657C2B69B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844F7-F5AF-6C47-90BA-379200A32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187EB-A364-4043-9115-99D493C0D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FA28C-4952-874E-BCF3-E0886037C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BD3E-4B98-BB4A-93C9-EB9E249C93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C98546-D63E-7A43-B2A0-F4CFABDD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24DB3F-DD2E-C541-836D-C37198662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EA5711-FA85-AC4F-B211-330B85A8FD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89477B-9427-6745-8AA9-07D2E91AF6D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09130E-3991-6B42-946B-8CDA137F6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2C1-C8EC-0043-BAA9-257099D8F339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B0E542-C163-F04B-9010-AC202A30A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A19DFE6-0625-2A45-9858-DD238C53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5CF9B-40FB-134F-9C0A-5681E6C3E8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7A020-2B4E-4244-A53A-E50396E94C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5B9D75-C4A1-AB46-B916-A8A96EFA4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E5D7B-DFDE-5749-AD40-9080B5E4A51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14CB69-B913-074E-9D68-BEDE7866A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A03CD2-6CFC-564C-95CB-6E50E2286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13948-2737-FC4E-A019-265803295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C52FEC-168F-7A4C-996B-4BF22699C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E6E9D-95F8-6742-BCD2-89E688C89DAD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DABDDF-407F-FC4F-B4C3-2FF1D40D7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5E55E8-96E4-CF4F-84C3-A161F7B33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13E7F-3281-5849-9B52-D7F4D17786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FD861-DAB8-9846-A245-69E312FF7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F293E-C4F9-A74E-AF9D-12794257D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9C400A-445C-844A-833C-1E631A7133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2DB39-C416-D24A-BF5C-CF2C0B7BD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BA577-6578-2848-B781-6D85479886FF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18C818-E6D6-4143-A03C-FEB4074AE4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735A37-A0C7-604E-A792-7BFCE2149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20CB0-1BBE-C64F-A603-F20582F27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18525-37C3-9B4D-AEB8-363BC7CA4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523BC3-FC9C-464D-9623-2A008F70F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71F0CF-3D95-3141-A04B-5F16E0FF2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332F08-2DCE-9144-BA08-92E4DB22B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26336-7EBF-B54F-98C6-1B481D0C3A37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6B52F7-9D25-BA40-8B91-E774B5873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49D2F8-0032-EF44-AC11-4C57E918B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B2D2C-B1E6-1544-AAD6-24C8F7F36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CF10F5-388A-044B-ABF8-D647E6309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B5B144-B395-2247-8DBC-B7EEB0025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6B3691-60F1-EB49-A1AB-FD36D0C1BD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9E342F-EA1D-FE49-91B0-6563B65709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2395F-9C53-124A-A9D2-E9E31A5FFF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8338B350-F7D5-D84D-A7C7-DD38D4CDB4D1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F28A2B30-6B69-C247-9B14-FCEA1B235DD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7BF9CD98-00C1-784C-AE49-5133725B6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CA5C2-108D-0845-AFBD-5A881C68E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/>
              <a:t>運動訓練學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284485-6D9A-B14A-BEEC-075D51EDA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李恆儒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5F3A6109-74DE-4846-888C-484F10A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E392BB4-2C8D-6B4B-8545-657C3E143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2299577A-3256-694C-ADB8-11B34CD0C064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耐力訓練</a:t>
            </a:r>
            <a:r>
              <a:rPr lang="en-US" sz="3200" b="0" i="0" u="none" strike="noStrike" kern="1200" cap="none" spc="0" baseline="0">
                <a:solidFill>
                  <a:schemeClr val="bg1">
                    <a:lumMod val="50000"/>
                  </a:schemeClr>
                </a:solidFill>
                <a:uFillTx/>
                <a:latin typeface="Calibri"/>
                <a:ea typeface="新細明體"/>
                <a:cs typeface=""/>
              </a:rPr>
              <a:t>02</a:t>
            </a:r>
            <a:endParaRPr lang="en-US" sz="3200" b="0" i="0" u="none" strike="noStrike" kern="1200" cap="none" spc="0" baseline="0" dirty="0">
              <a:solidFill>
                <a:schemeClr val="bg1">
                  <a:lumMod val="50000"/>
                </a:schemeClr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5F0113-ACC0-2F44-9CE7-F28C7CFC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705041-4ADB-0B4A-BFF5-52DCF0B43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5D77C8-8D11-D042-97E3-93F1D134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5778"/>
            <a:ext cx="8261498" cy="58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04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542936-C20C-0A42-990B-38A61E77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B3F547-AD79-644E-B3A8-164549DFB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A8960F-7F42-D847-B3C9-73852012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293" y="975866"/>
            <a:ext cx="8495414" cy="46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0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C9C3B-9C68-5D45-918E-267F073D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有氧運動的長期適應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E19D5B-324D-FA49-9E8E-51F718406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心血管的適應</a:t>
            </a:r>
            <a:endParaRPr lang="en-US" altLang="zh-TW" dirty="0"/>
          </a:p>
          <a:p>
            <a:r>
              <a:rPr lang="zh-TW" altLang="en-US" dirty="0"/>
              <a:t>有氧耐力訓練會造成心血管功能的一些改變，包括</a:t>
            </a:r>
            <a:r>
              <a:rPr lang="zh-TW" altLang="en-US" dirty="0">
                <a:solidFill>
                  <a:srgbClr val="FF0000"/>
                </a:solidFill>
              </a:rPr>
              <a:t>最大心輸出量提高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每跳輸出量提高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0000"/>
                </a:solidFill>
              </a:rPr>
              <a:t>安靜時</a:t>
            </a:r>
            <a:r>
              <a:rPr lang="zh-TW" altLang="en-US" dirty="0"/>
              <a:t>及非最高強度運動中的</a:t>
            </a:r>
            <a:r>
              <a:rPr lang="zh-TW" altLang="en-US" dirty="0">
                <a:solidFill>
                  <a:srgbClr val="FF0000"/>
                </a:solidFill>
              </a:rPr>
              <a:t>心跳率降低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1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957F30-D1B0-B04F-BCA1-7D9DDDAB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呼吸適應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E1EA8A-B5D5-854C-B94D-833A6846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換氣量的適應性有高度的訓練特殊性，也就是說，下肢運動產生的適應性主要來自於下肢訓練，如果一個訓練是集中在下肢的話，使用上肢時的換氣量並不太會發生適應</a:t>
            </a:r>
            <a:endParaRPr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1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F9D438-D523-444C-AC55-C3973419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神經適應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187ADE-D94D-CA4A-8C55-99A1539CE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效率會提高，且收縮機制的疲勞會延遲</a:t>
            </a:r>
            <a:endParaRPr lang="en-US" altLang="zh-TW" dirty="0"/>
          </a:p>
          <a:p>
            <a:r>
              <a:rPr kumimoji="1" lang="zh-TW" altLang="en-US" dirty="0"/>
              <a:t>作用肌與協同肌可以同時活化收縮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更有效率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減少能量浪費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590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068DCE-3992-544C-B35A-D1170ABC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肌肉適應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AAF0E4-3D19-CD44-9EC4-E37C62B2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有氧耐力訓練的主要反應之一是受到訓練的肌群的有氧能力會提高</a:t>
            </a:r>
            <a:endParaRPr lang="en-US" altLang="zh-TW" dirty="0"/>
          </a:p>
          <a:p>
            <a:r>
              <a:rPr lang="zh-TW" altLang="en-US" dirty="0"/>
              <a:t>這個適應可以讓運動員在面對相同的強度時感到更輕鬆</a:t>
            </a:r>
            <a:endParaRPr lang="en-US" altLang="zh-TW" dirty="0"/>
          </a:p>
          <a:p>
            <a:r>
              <a:rPr lang="zh-TW" altLang="en-US" dirty="0"/>
              <a:t>更重要的是，訓練之後運動員可以用更高的有氧動力做相對強度更高的訓練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52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4D6F4F-7862-AC40-8009-84E6DB4D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骨骼與結締組織適應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12467-A10D-B746-BB24-727BF6949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對成年人來說，肌腱、韌帶和軟骨的生長與運動刺激的強度有關，尤其是負重的身體活動</a:t>
            </a:r>
            <a:endParaRPr lang="en-US" altLang="zh-TW" dirty="0"/>
          </a:p>
          <a:p>
            <a:r>
              <a:rPr kumimoji="1" lang="zh-TW" altLang="en-US" dirty="0"/>
              <a:t>骨頭要成長必須承受比平時更強的刺激</a:t>
            </a:r>
            <a:endParaRPr kumimoji="1" lang="en-US" altLang="zh-TW" dirty="0"/>
          </a:p>
          <a:p>
            <a:r>
              <a:rPr kumimoji="1" lang="zh-TW" altLang="en-US" dirty="0">
                <a:solidFill>
                  <a:srgbClr val="FF0000"/>
                </a:solidFill>
              </a:rPr>
              <a:t>高強度間歇</a:t>
            </a:r>
            <a:r>
              <a:rPr kumimoji="1" lang="zh-TW" altLang="en-US" dirty="0"/>
              <a:t>可以刺激骨骼生成有可以訓練有氧耐力</a:t>
            </a:r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112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9DF6DC-5119-D948-AB56-F23485AF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內分泌適應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B667B8-A711-9F47-A1E2-3EBD4E33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阻力訓練造成的內分泌反應已被廣為接受，但其實有氧運動所造的賀爾蒙變化也非常重要</a:t>
            </a:r>
            <a:endParaRPr lang="en-US" altLang="zh-TW" dirty="0"/>
          </a:p>
          <a:p>
            <a:pPr lvl="1"/>
            <a:r>
              <a:rPr kumimoji="1" lang="zh-TW" altLang="en-US" dirty="0"/>
              <a:t>睪固酮、胰島素、類胰島素生長因子</a:t>
            </a:r>
            <a:r>
              <a:rPr kumimoji="1" lang="en-US" altLang="zh-TW" dirty="0"/>
              <a:t>(IGF-1)</a:t>
            </a:r>
            <a:r>
              <a:rPr kumimoji="1" lang="zh-CN" altLang="en-US" dirty="0"/>
              <a:t>及生長激素</a:t>
            </a:r>
            <a:endParaRPr kumimoji="1" lang="en-US" altLang="zh-CN" dirty="0"/>
          </a:p>
          <a:p>
            <a:r>
              <a:rPr lang="zh-TW" altLang="en-US" dirty="0"/>
              <a:t>運動員對非最大努力運動的內分泌反應會下降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498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466D29-B6A6-9340-A597-FA5BC378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有氧耐力訓練的適應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EFE346-6FC0-B747-8DAE-D7E92758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最常見的有氧耐力適應的測量指標之一是最大攝氧量的提高，以及最大心輸出量的提高</a:t>
            </a:r>
            <a:endParaRPr lang="en-US" altLang="zh-TW" dirty="0"/>
          </a:p>
          <a:p>
            <a:r>
              <a:rPr lang="zh-TW" altLang="en-US" dirty="0"/>
              <a:t>訓練的強度是提升或維持有氧動力最重要的因素之一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358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C77F5F-225E-7242-A2A2-E9BFD729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ED3399-E1DE-3646-BB61-C7434824D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91640"/>
            <a:ext cx="8229600" cy="314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471476"/>
      </p:ext>
    </p:extLst>
  </p:cSld>
  <p:clrMapOvr>
    <a:masterClrMapping/>
  </p:clrMapOvr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173</TotalTime>
  <Words>437</Words>
  <Application>Microsoft Macintosh PowerPoint</Application>
  <PresentationFormat>如螢幕大小 (4:3)</PresentationFormat>
  <Paragraphs>39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等线</vt:lpstr>
      <vt:lpstr>Arial</vt:lpstr>
      <vt:lpstr>Calibri</vt:lpstr>
      <vt:lpstr>Times New Roman</vt:lpstr>
      <vt:lpstr>課程名稱</vt:lpstr>
      <vt:lpstr>運動訓練學</vt:lpstr>
      <vt:lpstr>有氧運動的長期適應</vt:lpstr>
      <vt:lpstr>呼吸適應</vt:lpstr>
      <vt:lpstr>神經適應</vt:lpstr>
      <vt:lpstr>肌肉適應</vt:lpstr>
      <vt:lpstr>骨骼與結締組織適應</vt:lpstr>
      <vt:lpstr>內分泌適應</vt:lpstr>
      <vt:lpstr>有氧耐力訓練的適應</vt:lpstr>
      <vt:lpstr>PowerPoint 簡報</vt:lpstr>
      <vt:lpstr>PowerPoint 簡報</vt:lpstr>
      <vt:lpstr>PowerPoint 簡報</vt:lpstr>
      <vt:lpstr>參考文獻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User</cp:lastModifiedBy>
  <cp:revision>13</cp:revision>
  <dcterms:created xsi:type="dcterms:W3CDTF">2017-11-07T02:54:43Z</dcterms:created>
  <dcterms:modified xsi:type="dcterms:W3CDTF">2018-09-03T19:52:55Z</dcterms:modified>
</cp:coreProperties>
</file>