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7" r:id="rId2"/>
    <p:sldId id="269" r:id="rId3"/>
    <p:sldId id="306" r:id="rId4"/>
    <p:sldId id="329" r:id="rId5"/>
    <p:sldId id="330" r:id="rId6"/>
    <p:sldId id="315" r:id="rId7"/>
    <p:sldId id="337" r:id="rId8"/>
    <p:sldId id="338" r:id="rId9"/>
    <p:sldId id="339" r:id="rId10"/>
    <p:sldId id="340" r:id="rId11"/>
    <p:sldId id="341" r:id="rId12"/>
    <p:sldId id="342" r:id="rId13"/>
    <p:sldId id="275" r:id="rId14"/>
    <p:sldId id="331" r:id="rId15"/>
    <p:sldId id="332" r:id="rId16"/>
    <p:sldId id="333" r:id="rId17"/>
    <p:sldId id="334" r:id="rId18"/>
    <p:sldId id="335" r:id="rId19"/>
    <p:sldId id="336" r:id="rId20"/>
    <p:sldId id="343" r:id="rId21"/>
    <p:sldId id="344" r:id="rId22"/>
    <p:sldId id="345" r:id="rId23"/>
    <p:sldId id="346" r:id="rId24"/>
    <p:sldId id="350" r:id="rId25"/>
    <p:sldId id="347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9207A8C-AD6F-4846-9BFF-D06F1AB5A40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4C552217-4D15-4538-A715-2395D0E79D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marL="457163" lvl="0" indent="-457163" algn="just"/>
            <a:r>
              <a:rPr lang="zh-TW"/>
              <a:t>質點由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至</a:t>
            </a:r>
            <a:r>
              <a:rPr lang="en-US"/>
              <a:t> </a:t>
            </a:r>
            <a:r>
              <a:rPr lang="en-US" i="1"/>
              <a:t>B</a:t>
            </a:r>
            <a:r>
              <a:rPr lang="en-US"/>
              <a:t> </a:t>
            </a:r>
            <a:r>
              <a:rPr lang="zh-TW"/>
              <a:t>的位移可以看成是由</a:t>
            </a:r>
            <a:r>
              <a:rPr lang="en-US"/>
              <a:t> </a:t>
            </a:r>
            <a:r>
              <a:rPr lang="en-US" i="1"/>
              <a:t>A </a:t>
            </a:r>
            <a:r>
              <a:rPr lang="zh-TW"/>
              <a:t>沿半徑為</a:t>
            </a:r>
            <a:r>
              <a:rPr lang="en-US" i="1"/>
              <a:t> d </a:t>
            </a:r>
            <a:r>
              <a:rPr lang="zh-TW"/>
              <a:t>的圓弧運動至</a:t>
            </a:r>
            <a:r>
              <a:rPr lang="en-US"/>
              <a:t> </a:t>
            </a:r>
            <a:r>
              <a:rPr lang="en-US" i="1"/>
              <a:t>C </a:t>
            </a:r>
            <a:r>
              <a:rPr lang="zh-TW"/>
              <a:t>點，再由</a:t>
            </a:r>
            <a:r>
              <a:rPr lang="en-US"/>
              <a:t> </a:t>
            </a:r>
            <a:r>
              <a:rPr lang="en-US" i="1"/>
              <a:t>C</a:t>
            </a:r>
            <a:r>
              <a:rPr lang="en-US"/>
              <a:t> </a:t>
            </a:r>
            <a:r>
              <a:rPr lang="zh-TW"/>
              <a:t>點沿徑向運動至</a:t>
            </a:r>
            <a:r>
              <a:rPr lang="en-US" i="1"/>
              <a:t> B </a:t>
            </a:r>
            <a:r>
              <a:rPr lang="zh-TW"/>
              <a:t>點。質點在做徑向運動時，沒有轉動運動，</a:t>
            </a:r>
            <a:r>
              <a:rPr lang="zh-TW">
                <a:solidFill>
                  <a:srgbClr val="FFFF66"/>
                </a:solidFill>
              </a:rPr>
              <a:t>故無角位移，因此只要計算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A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點至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en-US" i="1">
                <a:solidFill>
                  <a:srgbClr val="FFFF66"/>
                </a:solidFill>
              </a:rPr>
              <a:t>C</a:t>
            </a:r>
            <a:r>
              <a:rPr lang="en-US">
                <a:solidFill>
                  <a:srgbClr val="FFFF66"/>
                </a:solidFill>
              </a:rPr>
              <a:t> </a:t>
            </a:r>
            <a:r>
              <a:rPr lang="zh-TW">
                <a:solidFill>
                  <a:srgbClr val="FFFF66"/>
                </a:solidFill>
              </a:rPr>
              <a:t>點的角位移即可</a:t>
            </a:r>
            <a:r>
              <a:rPr lang="zh-TW"/>
              <a:t>。</a:t>
            </a:r>
            <a:endParaRPr lang="en-US"/>
          </a:p>
          <a:p>
            <a:pPr marL="457163" lvl="0" indent="-457163" algn="just"/>
            <a:r>
              <a:rPr lang="zh-TW"/>
              <a:t>　　 </a:t>
            </a:r>
            <a:r>
              <a:rPr lang="en-US"/>
              <a:t> </a:t>
            </a:r>
            <a:r>
              <a:rPr lang="zh-TW"/>
              <a:t>由圖 可看出圖中轉角</a:t>
            </a:r>
            <a:r>
              <a:rPr lang="en-US"/>
              <a:t>θ</a:t>
            </a:r>
            <a:r>
              <a:rPr lang="zh-TW"/>
              <a:t>為 45°，故其角位移為</a:t>
            </a:r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DA29A2-A1A5-4566-919D-4C3191BE9641}" type="slidenum">
              <a:t>6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5" name="日期版面配置區 1"/>
          <p:cNvSpPr txBox="1"/>
          <p:nvPr/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17478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E8CC7-3751-4554-8836-5944B54D450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DC66F-C96D-4AE3-9BFC-7F16770C5B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932B1-09B6-4980-9F0E-EABBBCDF0F6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DF57D-C440-4A1A-A390-60731A257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6A81FB-79FE-4BD0-9409-FFB17A53DAF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0D7A7-AEDD-434E-82F6-1CDBFBCB2A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CB974396-3CE0-40E4-9A89-6D0FEB86E9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B3A33FE2-B317-4939-BD56-1269A1AF12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0DEFF-FB28-4A8E-B23E-3683DEFDF66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076AB-661E-48DB-AB40-3FCCB9651E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AA33A-EB89-45EA-B529-9C8B9DD52E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67B57-6BD5-4A6D-9FD4-E236A5B9B0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40094-EF07-4498-AC03-E8872B403DD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0D337-E425-4A4E-8D7E-BAF576E9C8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7841E-7C4F-410B-8BA4-A4EB3BBA408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65E0E-0282-481A-B9AD-3740B826BF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A54E70-1A16-4069-AE49-B2A577A8DC4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49764-CDE3-489F-A52F-5550C20C04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AC999-1386-4648-840D-1726071B313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614FE-5DBF-4FC5-8512-E4B4591AFB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E07D9-9EA3-4CDE-AE24-9A4848E4AC7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D5F19-92A6-4CE7-855A-43C27B18A4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41B92-A771-44F5-83CA-387A06FD2F01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5E036-1755-49A0-B068-6431FBA0E8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5B0C081-4201-4195-9C06-15C4F5FA0D4A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角運動學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</a:t>
            </a: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8</a:t>
            </a:r>
            <a:endParaRPr lang="en-US" sz="3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  <p:sp>
        <p:nvSpPr>
          <p:cNvPr id="5" name="矩形 7"/>
          <p:cNvSpPr/>
          <p:nvPr/>
        </p:nvSpPr>
        <p:spPr>
          <a:xfrm>
            <a:off x="4955307" y="532014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4955307" y="583706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6936510" y="5357085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矩形 13"/>
          <p:cNvSpPr/>
          <p:nvPr/>
        </p:nvSpPr>
        <p:spPr>
          <a:xfrm>
            <a:off x="6961180" y="5837054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  <p:sp>
        <p:nvSpPr>
          <p:cNvPr id="5" name="矩形 8"/>
          <p:cNvSpPr/>
          <p:nvPr/>
        </p:nvSpPr>
        <p:spPr>
          <a:xfrm>
            <a:off x="4955307" y="583706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13"/>
          <p:cNvSpPr/>
          <p:nvPr/>
        </p:nvSpPr>
        <p:spPr>
          <a:xfrm>
            <a:off x="6961180" y="5837054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317" y="3889647"/>
            <a:ext cx="3005952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旋轉所經過角度的總和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2738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04538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317" y="3889647"/>
            <a:ext cx="4073551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旋轉所經過角度的總和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117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x 2 (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x 10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個連續深蹲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如果做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深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蹲站起動作，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做完後，請問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關節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59986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1777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61317" y="2321743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317" y="3889647"/>
            <a:ext cx="4073551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旋轉所經過角度的總和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117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x 2 (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蹲站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x 10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個連續深蹲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2340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90596" y="304796"/>
            <a:ext cx="6476996" cy="116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角距離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distance)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和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角位移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displacement)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914400" y="1676396"/>
            <a:ext cx="7696203" cy="2092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物體旋轉所經過的路徑長稱</a:t>
            </a:r>
            <a:r>
              <a:rPr lang="zh-TW" sz="20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物體旋轉的起始位置和最終位置的差異稱</a:t>
            </a:r>
            <a:r>
              <a:rPr lang="zh-TW" sz="20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通用的符號為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θ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剛體在時間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Δt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內的角位置變化量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Δθ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 稱為剛體在時間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Δt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內的角位移。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2200" y="4190996"/>
            <a:ext cx="2257425" cy="20288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88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88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433" y="2275557"/>
            <a:ext cx="4826962" cy="7078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1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88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88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433" y="2275557"/>
            <a:ext cx="4826962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1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288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88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1433" y="2275557"/>
            <a:ext cx="4826962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18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46544" y="268257"/>
            <a:ext cx="7980215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課堂作業　使用前一堂下載的手機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App- Coach’s Eye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，拍攝自己或同學的深蹲和踢球動作，播放到如下圖中的瞬間暫停，並用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Coach’s Eye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裡面的量測角度功能，用前面所介紹的兩種膝關節角度量測方式來量測角度，然後，利用手機截圖儲存圖片，計算自己或同學的深蹲和踢球動作膝關節角位移是多少？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02" y="2669307"/>
            <a:ext cx="1933571" cy="685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C:\Users\Administrator\Desktop\生物力学\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74417" y="3633560"/>
            <a:ext cx="1585706" cy="28204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Administrator\Desktop\生物力学\a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9305" y="3629473"/>
            <a:ext cx="1581308" cy="2812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內容版面配置區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28" y="3252767"/>
            <a:ext cx="2434772" cy="147924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928" y="5035783"/>
            <a:ext cx="2434772" cy="147924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角運動學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</a:t>
            </a: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8</a:t>
            </a:r>
            <a:endParaRPr lang="en-US" sz="3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90596" y="304796"/>
            <a:ext cx="6476996" cy="116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角距離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distance)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和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角位移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displacement)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443346" y="1747994"/>
            <a:ext cx="8419301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芭蕾舞者原地旋轉一圈半（從開始位置面向後方到結束位置面向前方）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grpSp>
        <p:nvGrpSpPr>
          <p:cNvPr id="4" name="群組 8"/>
          <p:cNvGrpSpPr/>
          <p:nvPr/>
        </p:nvGrpSpPr>
        <p:grpSpPr>
          <a:xfrm>
            <a:off x="1699494" y="3448339"/>
            <a:ext cx="5861623" cy="2631734"/>
            <a:chOff x="1699494" y="3448339"/>
            <a:chExt cx="5861623" cy="2631734"/>
          </a:xfrm>
        </p:grpSpPr>
        <p:pic>
          <p:nvPicPr>
            <p:cNvPr id="5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494" y="3839181"/>
              <a:ext cx="5776987" cy="224089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981349" y="3448339"/>
              <a:ext cx="137729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初角度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52981" y="3469846"/>
              <a:ext cx="160813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末角度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(180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87738" y="3469846"/>
              <a:ext cx="1915905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--- </a:t>
              </a:r>
              <a:r>
                <a:rPr lang="zh-TW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旋轉一圈半</a:t>
              </a: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 ---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90596" y="304796"/>
            <a:ext cx="6476996" cy="116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角距離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distance)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和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角位移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displacement)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443346" y="1747994"/>
            <a:ext cx="8392920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芭蕾舞者原地旋轉一圈半（從開始位置面向後方到結束位置面向前方）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芭蕾舞者所旋轉的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＝一圈＋半圈＝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360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度＋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540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grpSp>
        <p:nvGrpSpPr>
          <p:cNvPr id="4" name="群組 8"/>
          <p:cNvGrpSpPr/>
          <p:nvPr/>
        </p:nvGrpSpPr>
        <p:grpSpPr>
          <a:xfrm>
            <a:off x="1699494" y="3448339"/>
            <a:ext cx="5861623" cy="2631734"/>
            <a:chOff x="1699494" y="3448339"/>
            <a:chExt cx="5861623" cy="2631734"/>
          </a:xfrm>
        </p:grpSpPr>
        <p:pic>
          <p:nvPicPr>
            <p:cNvPr id="5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494" y="3839181"/>
              <a:ext cx="5776987" cy="224089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981349" y="3448339"/>
              <a:ext cx="137729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初角度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52981" y="3469846"/>
              <a:ext cx="160813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末角度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(180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87738" y="3469846"/>
              <a:ext cx="1915905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--- </a:t>
              </a:r>
              <a:r>
                <a:rPr lang="zh-TW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旋轉一圈半</a:t>
              </a: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 ---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990596" y="304796"/>
            <a:ext cx="6476996" cy="11604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角距離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distance)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和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角位移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(angular displacement)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342900" y="1747994"/>
            <a:ext cx="8669216" cy="1261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芭蕾舞者原地旋轉一圈半（從開始位置面向後方到結束位置面向前方）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芭蕾舞者所旋轉的</a:t>
            </a:r>
            <a:r>
              <a:rPr lang="zh-TW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角距離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＝一圈＋半圈＝</a:t>
            </a: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360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度＋</a:t>
            </a: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度＝</a:t>
            </a:r>
            <a:r>
              <a:rPr lang="en-US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540</a:t>
            </a:r>
            <a:r>
              <a:rPr lang="zh-TW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18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芭蕾舞者所旋轉的</a:t>
            </a:r>
            <a:r>
              <a:rPr lang="zh-TW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＝最終位置角度－起始位置角度＝</a:t>
            </a: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度－</a:t>
            </a: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度＝</a:t>
            </a:r>
            <a:r>
              <a:rPr lang="en-US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18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18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grpSp>
        <p:nvGrpSpPr>
          <p:cNvPr id="4" name="群組 8"/>
          <p:cNvGrpSpPr/>
          <p:nvPr/>
        </p:nvGrpSpPr>
        <p:grpSpPr>
          <a:xfrm>
            <a:off x="1699494" y="3448339"/>
            <a:ext cx="5861623" cy="2631734"/>
            <a:chOff x="1699494" y="3448339"/>
            <a:chExt cx="5861623" cy="2631734"/>
          </a:xfrm>
        </p:grpSpPr>
        <p:pic>
          <p:nvPicPr>
            <p:cNvPr id="5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9494" y="3839181"/>
              <a:ext cx="5776987" cy="224089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981349" y="3448339"/>
              <a:ext cx="137729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初角度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952981" y="3469846"/>
              <a:ext cx="1608136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末角度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(180</a:t>
              </a:r>
              <a:r>
                <a:rPr lang="zh-TW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度</a:t>
              </a:r>
              <a:r>
                <a:rPr lang="en-US" sz="18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)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87738" y="3469846"/>
              <a:ext cx="1915905" cy="3693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--- </a:t>
              </a:r>
              <a:r>
                <a:rPr lang="zh-TW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旋轉一圈半</a:t>
              </a:r>
              <a:r>
                <a:rPr lang="en-US" sz="1800" b="0" i="0" u="none" strike="noStrike" kern="120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rPr>
                <a:t> ---</a:t>
              </a: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等线"/>
                <a:ea typeface="等线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3396" y="685800"/>
            <a:ext cx="807719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一質點由下圖中的位置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A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運動至位置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B，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求其角位移為多少？位置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A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運動至位置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C，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求其角位移為多少？</a:t>
            </a:r>
          </a:p>
        </p:txBody>
      </p:sp>
      <p:pic>
        <p:nvPicPr>
          <p:cNvPr id="3" name="Picture 9" descr="7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3" y="2133596"/>
            <a:ext cx="3657600" cy="3062289"/>
          </a:xfrm>
          <a:prstGeom prst="rect">
            <a:avLst/>
          </a:prstGeom>
          <a:noFill/>
          <a:ln cap="flat">
            <a:noFill/>
          </a:ln>
          <a:effectLst>
            <a:outerShdw dist="107757" dir="2700000" algn="tl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  <p:sp>
        <p:nvSpPr>
          <p:cNvPr id="5" name="矩形 4"/>
          <p:cNvSpPr/>
          <p:nvPr/>
        </p:nvSpPr>
        <p:spPr>
          <a:xfrm>
            <a:off x="4955307" y="4257967"/>
            <a:ext cx="697348" cy="19396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5307" y="4645892"/>
            <a:ext cx="632691" cy="18010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5307" y="4946071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5307" y="532014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5307" y="583706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6510" y="4197928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36510" y="4608941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8131" y="4983013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36510" y="5357085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61180" y="5837054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  <p:sp>
        <p:nvSpPr>
          <p:cNvPr id="5" name="矩形 5"/>
          <p:cNvSpPr/>
          <p:nvPr/>
        </p:nvSpPr>
        <p:spPr>
          <a:xfrm>
            <a:off x="4955307" y="4645892"/>
            <a:ext cx="632691" cy="180109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4955307" y="4946071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7"/>
          <p:cNvSpPr/>
          <p:nvPr/>
        </p:nvSpPr>
        <p:spPr>
          <a:xfrm>
            <a:off x="4955307" y="532014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4955307" y="583706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9" name="矩形 10"/>
          <p:cNvSpPr/>
          <p:nvPr/>
        </p:nvSpPr>
        <p:spPr>
          <a:xfrm>
            <a:off x="6936510" y="4608941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11"/>
          <p:cNvSpPr/>
          <p:nvPr/>
        </p:nvSpPr>
        <p:spPr>
          <a:xfrm>
            <a:off x="6998131" y="4983013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1" name="矩形 12"/>
          <p:cNvSpPr/>
          <p:nvPr/>
        </p:nvSpPr>
        <p:spPr>
          <a:xfrm>
            <a:off x="6936510" y="5357085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6961180" y="5837054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9" y="713862"/>
            <a:ext cx="7586228" cy="56585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矩形 2"/>
          <p:cNvSpPr/>
          <p:nvPr/>
        </p:nvSpPr>
        <p:spPr>
          <a:xfrm>
            <a:off x="895929" y="3413848"/>
            <a:ext cx="803565" cy="33251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83649" y="132130"/>
            <a:ext cx="80771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 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計算出旋轉過程中的角距離和角位移為多少？</a:t>
            </a:r>
          </a:p>
        </p:txBody>
      </p:sp>
      <p:sp>
        <p:nvSpPr>
          <p:cNvPr id="5" name="矩形 6"/>
          <p:cNvSpPr/>
          <p:nvPr/>
        </p:nvSpPr>
        <p:spPr>
          <a:xfrm>
            <a:off x="4955307" y="4946071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4955307" y="532014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4955307" y="5837063"/>
            <a:ext cx="632691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8" name="矩形 11"/>
          <p:cNvSpPr/>
          <p:nvPr/>
        </p:nvSpPr>
        <p:spPr>
          <a:xfrm>
            <a:off x="6998131" y="4983013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9" name="矩形 12"/>
          <p:cNvSpPr/>
          <p:nvPr/>
        </p:nvSpPr>
        <p:spPr>
          <a:xfrm>
            <a:off x="6936510" y="5357085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13"/>
          <p:cNvSpPr/>
          <p:nvPr/>
        </p:nvSpPr>
        <p:spPr>
          <a:xfrm>
            <a:off x="6961180" y="5837054"/>
            <a:ext cx="822036" cy="25400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719</Words>
  <Application>Microsoft Office PowerPoint</Application>
  <PresentationFormat>如螢幕大小 (4:3)</PresentationFormat>
  <Paragraphs>94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等线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角運動學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103</cp:revision>
  <dcterms:created xsi:type="dcterms:W3CDTF">2017-11-07T02:54:43Z</dcterms:created>
  <dcterms:modified xsi:type="dcterms:W3CDTF">2018-09-08T07:15:13Z</dcterms:modified>
</cp:coreProperties>
</file>