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sldIdLst>
    <p:sldId id="256" r:id="rId2"/>
    <p:sldId id="258" r:id="rId3"/>
    <p:sldId id="291" r:id="rId4"/>
    <p:sldId id="292" r:id="rId5"/>
    <p:sldId id="293" r:id="rId6"/>
    <p:sldId id="259" r:id="rId7"/>
    <p:sldId id="272" r:id="rId8"/>
    <p:sldId id="294" r:id="rId9"/>
    <p:sldId id="273" r:id="rId10"/>
    <p:sldId id="274" r:id="rId11"/>
    <p:sldId id="295" r:id="rId12"/>
    <p:sldId id="275" r:id="rId13"/>
    <p:sldId id="276" r:id="rId14"/>
    <p:sldId id="277" r:id="rId15"/>
    <p:sldId id="296" r:id="rId16"/>
    <p:sldId id="262" r:id="rId17"/>
    <p:sldId id="266" r:id="rId18"/>
    <p:sldId id="279" r:id="rId19"/>
    <p:sldId id="280" r:id="rId20"/>
    <p:sldId id="281" r:id="rId21"/>
    <p:sldId id="282" r:id="rId22"/>
    <p:sldId id="284" r:id="rId23"/>
    <p:sldId id="285" r:id="rId24"/>
    <p:sldId id="286" r:id="rId25"/>
    <p:sldId id="287" r:id="rId26"/>
    <p:sldId id="288" r:id="rId27"/>
    <p:sldId id="290" r:id="rId28"/>
    <p:sldId id="270" r:id="rId29"/>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FF"/>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6" d="100"/>
          <a:sy n="106" d="100"/>
        </p:scale>
        <p:origin x="168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AB2797C-BA4E-43C0-970B-C2AA285BE144}" type="datetimeFigureOut">
              <a:rPr lang="zh-TW" altLang="en-US" smtClean="0"/>
              <a:t>2018/6/15</a:t>
            </a:fld>
            <a:endParaRPr lang="zh-TW" altLang="en-US"/>
          </a:p>
        </p:txBody>
      </p:sp>
      <p:sp>
        <p:nvSpPr>
          <p:cNvPr id="4" name="投影片圖像版面配置區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頁尾版面配置區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AED72BE-EAAA-4BAF-B0DA-B56C3B2FFF96}" type="slidenum">
              <a:rPr lang="zh-TW" altLang="en-US" smtClean="0"/>
              <a:t>‹#›</a:t>
            </a:fld>
            <a:endParaRPr lang="zh-TW" altLang="en-US"/>
          </a:p>
        </p:txBody>
      </p:sp>
    </p:spTree>
    <p:extLst>
      <p:ext uri="{BB962C8B-B14F-4D97-AF65-F5344CB8AC3E}">
        <p14:creationId xmlns:p14="http://schemas.microsoft.com/office/powerpoint/2010/main" val="8252270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6AED72BE-EAAA-4BAF-B0DA-B56C3B2FFF96}" type="slidenum">
              <a:rPr lang="zh-TW" altLang="en-US" smtClean="0"/>
              <a:t>1</a:t>
            </a:fld>
            <a:endParaRPr lang="zh-TW" altLang="en-US"/>
          </a:p>
        </p:txBody>
      </p:sp>
    </p:spTree>
    <p:extLst>
      <p:ext uri="{BB962C8B-B14F-4D97-AF65-F5344CB8AC3E}">
        <p14:creationId xmlns:p14="http://schemas.microsoft.com/office/powerpoint/2010/main" val="28808078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txBox="1">
            <a:spLocks noGrp="1"/>
          </p:cNvSpPr>
          <p:nvPr>
            <p:ph type="ctrTitle"/>
          </p:nvPr>
        </p:nvSpPr>
        <p:spPr>
          <a:xfrm>
            <a:off x="685800" y="2130423"/>
            <a:ext cx="7772400" cy="1470026"/>
          </a:xfrm>
        </p:spPr>
        <p:txBody>
          <a:bodyPr/>
          <a:lstStyle>
            <a:lvl1pPr>
              <a:defRPr/>
            </a:lvl1pPr>
          </a:lstStyle>
          <a:p>
            <a:pPr lvl="0"/>
            <a:r>
              <a:rPr lang="zh-TW"/>
              <a:t>按一下以編輯母片標題樣式</a:t>
            </a:r>
            <a:endParaRPr lang="en-US"/>
          </a:p>
        </p:txBody>
      </p:sp>
      <p:sp>
        <p:nvSpPr>
          <p:cNvPr id="3" name="副標題 2"/>
          <p:cNvSpPr txBox="1">
            <a:spLocks noGrp="1"/>
          </p:cNvSpPr>
          <p:nvPr>
            <p:ph type="subTitle" idx="1"/>
          </p:nvPr>
        </p:nvSpPr>
        <p:spPr>
          <a:xfrm>
            <a:off x="1371600" y="3886200"/>
            <a:ext cx="6400800" cy="1752603"/>
          </a:xfrm>
        </p:spPr>
        <p:txBody>
          <a:bodyPr anchorCtr="1"/>
          <a:lstStyle>
            <a:lvl1pPr marL="0" indent="0" algn="ctr">
              <a:buNone/>
              <a:defRPr>
                <a:solidFill>
                  <a:srgbClr val="898989"/>
                </a:solidFill>
              </a:defRPr>
            </a:lvl1pPr>
          </a:lstStyle>
          <a:p>
            <a:pPr lvl="0"/>
            <a:r>
              <a:rPr lang="zh-TW"/>
              <a:t>按一下以編輯母片副標題樣式</a:t>
            </a:r>
            <a:endParaRPr lang="en-US"/>
          </a:p>
        </p:txBody>
      </p:sp>
      <p:sp>
        <p:nvSpPr>
          <p:cNvPr id="4" name="日期版面配置區 3"/>
          <p:cNvSpPr txBox="1">
            <a:spLocks noGrp="1"/>
          </p:cNvSpPr>
          <p:nvPr>
            <p:ph type="dt" sz="half" idx="7"/>
          </p:nvPr>
        </p:nvSpPr>
        <p:spPr/>
        <p:txBody>
          <a:bodyPr/>
          <a:lstStyle>
            <a:lvl1pPr>
              <a:defRPr/>
            </a:lvl1pPr>
          </a:lstStyle>
          <a:p>
            <a:pPr lvl="0"/>
            <a:fld id="{CEF53555-3C97-4A23-B6B1-E019436D9FED}" type="datetime1">
              <a:rPr lang="en-US" altLang="zh-TW" smtClean="0"/>
              <a:t>6/15/2018</a:t>
            </a:fld>
            <a:endParaRPr lang="en-US"/>
          </a:p>
        </p:txBody>
      </p:sp>
      <p:sp>
        <p:nvSpPr>
          <p:cNvPr id="5" name="頁尾版面配置區 4"/>
          <p:cNvSpPr txBox="1">
            <a:spLocks noGrp="1"/>
          </p:cNvSpPr>
          <p:nvPr>
            <p:ph type="ftr" sz="quarter" idx="9"/>
          </p:nvPr>
        </p:nvSpPr>
        <p:spPr/>
        <p:txBody>
          <a:bodyPr/>
          <a:lstStyle>
            <a:lvl1pPr>
              <a:defRPr/>
            </a:lvl1pPr>
          </a:lstStyle>
          <a:p>
            <a:pPr lvl="0"/>
            <a:endParaRPr lang="en-US"/>
          </a:p>
        </p:txBody>
      </p:sp>
      <p:sp>
        <p:nvSpPr>
          <p:cNvPr id="6" name="投影片編號版面配置區 5"/>
          <p:cNvSpPr txBox="1">
            <a:spLocks noGrp="1"/>
          </p:cNvSpPr>
          <p:nvPr>
            <p:ph type="sldNum" sz="quarter" idx="8"/>
          </p:nvPr>
        </p:nvSpPr>
        <p:spPr/>
        <p:txBody>
          <a:bodyPr/>
          <a:lstStyle>
            <a:lvl1pPr>
              <a:defRPr/>
            </a:lvl1pPr>
          </a:lstStyle>
          <a:p>
            <a:pPr lvl="0"/>
            <a:fld id="{8A7106E3-4FB2-47FA-B9DA-0CA402FF67C7}" type="slidenum">
              <a:t>‹#›</a:t>
            </a:fld>
            <a:endParaRPr lang="en-US"/>
          </a:p>
        </p:txBody>
      </p:sp>
    </p:spTree>
    <p:extLst>
      <p:ext uri="{BB962C8B-B14F-4D97-AF65-F5344CB8AC3E}">
        <p14:creationId xmlns:p14="http://schemas.microsoft.com/office/powerpoint/2010/main" val="290820712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直排文字版面配置區 2"/>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日期版面配置區 3"/>
          <p:cNvSpPr txBox="1">
            <a:spLocks noGrp="1"/>
          </p:cNvSpPr>
          <p:nvPr>
            <p:ph type="dt" sz="half" idx="7"/>
          </p:nvPr>
        </p:nvSpPr>
        <p:spPr/>
        <p:txBody>
          <a:bodyPr/>
          <a:lstStyle>
            <a:lvl1pPr>
              <a:defRPr/>
            </a:lvl1pPr>
          </a:lstStyle>
          <a:p>
            <a:pPr lvl="0"/>
            <a:fld id="{5A038759-C62C-4173-8D11-F18B0A2E21EA}" type="datetime1">
              <a:rPr lang="en-US" altLang="zh-TW" smtClean="0"/>
              <a:t>6/15/2018</a:t>
            </a:fld>
            <a:endParaRPr lang="en-US"/>
          </a:p>
        </p:txBody>
      </p:sp>
      <p:sp>
        <p:nvSpPr>
          <p:cNvPr id="5" name="頁尾版面配置區 4"/>
          <p:cNvSpPr txBox="1">
            <a:spLocks noGrp="1"/>
          </p:cNvSpPr>
          <p:nvPr>
            <p:ph type="ftr" sz="quarter" idx="9"/>
          </p:nvPr>
        </p:nvSpPr>
        <p:spPr/>
        <p:txBody>
          <a:bodyPr/>
          <a:lstStyle>
            <a:lvl1pPr>
              <a:defRPr/>
            </a:lvl1pPr>
          </a:lstStyle>
          <a:p>
            <a:pPr lvl="0"/>
            <a:endParaRPr lang="en-US"/>
          </a:p>
        </p:txBody>
      </p:sp>
      <p:sp>
        <p:nvSpPr>
          <p:cNvPr id="6" name="投影片編號版面配置區 5"/>
          <p:cNvSpPr txBox="1">
            <a:spLocks noGrp="1"/>
          </p:cNvSpPr>
          <p:nvPr>
            <p:ph type="sldNum" sz="quarter" idx="8"/>
          </p:nvPr>
        </p:nvSpPr>
        <p:spPr/>
        <p:txBody>
          <a:bodyPr/>
          <a:lstStyle>
            <a:lvl1pPr>
              <a:defRPr/>
            </a:lvl1pPr>
          </a:lstStyle>
          <a:p>
            <a:pPr lvl="0"/>
            <a:fld id="{8C80B5FB-7F97-4513-953E-188D3A5E0B7A}" type="slidenum">
              <a:t>‹#›</a:t>
            </a:fld>
            <a:endParaRPr lang="en-US"/>
          </a:p>
        </p:txBody>
      </p:sp>
    </p:spTree>
    <p:extLst>
      <p:ext uri="{BB962C8B-B14F-4D97-AF65-F5344CB8AC3E}">
        <p14:creationId xmlns:p14="http://schemas.microsoft.com/office/powerpoint/2010/main" val="198154115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txBox="1">
            <a:spLocks noGrp="1"/>
          </p:cNvSpPr>
          <p:nvPr>
            <p:ph type="title" orient="vert"/>
          </p:nvPr>
        </p:nvSpPr>
        <p:spPr>
          <a:xfrm>
            <a:off x="6629400" y="274640"/>
            <a:ext cx="2057400" cy="5851529"/>
          </a:xfrm>
        </p:spPr>
        <p:txBody>
          <a:bodyPr vert="eaVert"/>
          <a:lstStyle>
            <a:lvl1pPr>
              <a:defRPr/>
            </a:lvl1pPr>
          </a:lstStyle>
          <a:p>
            <a:pPr lvl="0"/>
            <a:r>
              <a:rPr lang="zh-TW"/>
              <a:t>按一下以編輯母片標題樣式</a:t>
            </a:r>
            <a:endParaRPr lang="en-US"/>
          </a:p>
        </p:txBody>
      </p:sp>
      <p:sp>
        <p:nvSpPr>
          <p:cNvPr id="3" name="直排文字版面配置區 2"/>
          <p:cNvSpPr txBox="1">
            <a:spLocks noGrp="1"/>
          </p:cNvSpPr>
          <p:nvPr>
            <p:ph type="body" orient="vert" idx="1"/>
          </p:nvPr>
        </p:nvSpPr>
        <p:spPr>
          <a:xfrm>
            <a:off x="457200" y="274640"/>
            <a:ext cx="6019796" cy="5851529"/>
          </a:xfrm>
        </p:spPr>
        <p:txBody>
          <a:bodyPr vert="eaVert"/>
          <a:lstStyle>
            <a:lvl1pPr>
              <a:defRPr/>
            </a:lvl1pPr>
            <a:lvl2pPr>
              <a:defRPr/>
            </a:lvl2pPr>
            <a:lvl3pPr>
              <a:defRPr/>
            </a:lvl3pPr>
            <a:lvl4pPr>
              <a:defRPr/>
            </a:lvl4pPr>
            <a:lvl5pPr>
              <a:defRPr/>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日期版面配置區 3"/>
          <p:cNvSpPr txBox="1">
            <a:spLocks noGrp="1"/>
          </p:cNvSpPr>
          <p:nvPr>
            <p:ph type="dt" sz="half" idx="7"/>
          </p:nvPr>
        </p:nvSpPr>
        <p:spPr/>
        <p:txBody>
          <a:bodyPr/>
          <a:lstStyle>
            <a:lvl1pPr>
              <a:defRPr/>
            </a:lvl1pPr>
          </a:lstStyle>
          <a:p>
            <a:pPr lvl="0"/>
            <a:fld id="{1A6ED476-6087-40A3-B842-308567C53CD7}" type="datetime1">
              <a:rPr lang="en-US" altLang="zh-TW" smtClean="0"/>
              <a:t>6/15/2018</a:t>
            </a:fld>
            <a:endParaRPr lang="en-US"/>
          </a:p>
        </p:txBody>
      </p:sp>
      <p:sp>
        <p:nvSpPr>
          <p:cNvPr id="5" name="頁尾版面配置區 4"/>
          <p:cNvSpPr txBox="1">
            <a:spLocks noGrp="1"/>
          </p:cNvSpPr>
          <p:nvPr>
            <p:ph type="ftr" sz="quarter" idx="9"/>
          </p:nvPr>
        </p:nvSpPr>
        <p:spPr/>
        <p:txBody>
          <a:bodyPr/>
          <a:lstStyle>
            <a:lvl1pPr>
              <a:defRPr/>
            </a:lvl1pPr>
          </a:lstStyle>
          <a:p>
            <a:pPr lvl="0"/>
            <a:endParaRPr lang="en-US"/>
          </a:p>
        </p:txBody>
      </p:sp>
      <p:sp>
        <p:nvSpPr>
          <p:cNvPr id="6" name="投影片編號版面配置區 5"/>
          <p:cNvSpPr txBox="1">
            <a:spLocks noGrp="1"/>
          </p:cNvSpPr>
          <p:nvPr>
            <p:ph type="sldNum" sz="quarter" idx="8"/>
          </p:nvPr>
        </p:nvSpPr>
        <p:spPr/>
        <p:txBody>
          <a:bodyPr/>
          <a:lstStyle>
            <a:lvl1pPr>
              <a:defRPr/>
            </a:lvl1pPr>
          </a:lstStyle>
          <a:p>
            <a:pPr lvl="0"/>
            <a:fld id="{05BF27D9-FA2D-453B-9B08-7D5184C562E8}" type="slidenum">
              <a:t>‹#›</a:t>
            </a:fld>
            <a:endParaRPr lang="en-US"/>
          </a:p>
        </p:txBody>
      </p:sp>
    </p:spTree>
    <p:extLst>
      <p:ext uri="{BB962C8B-B14F-4D97-AF65-F5344CB8AC3E}">
        <p14:creationId xmlns:p14="http://schemas.microsoft.com/office/powerpoint/2010/main" val="10767211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內容版面配置區 2"/>
          <p:cNvSpPr txBox="1">
            <a:spLocks noGrp="1"/>
          </p:cNvSpPr>
          <p:nvPr>
            <p:ph idx="1"/>
          </p:nvPr>
        </p:nvSpPr>
        <p:spPr/>
        <p:txBody>
          <a:bodyPr/>
          <a:lstStyle>
            <a:lvl1pPr>
              <a:defRPr/>
            </a:lvl1pPr>
            <a:lvl2pPr>
              <a:defRPr/>
            </a:lvl2pPr>
            <a:lvl3pPr>
              <a:defRPr/>
            </a:lvl3pPr>
            <a:lvl4pPr>
              <a:defRPr/>
            </a:lvl4pPr>
            <a:lvl5pPr>
              <a:defRPr/>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日期版面配置區 3"/>
          <p:cNvSpPr txBox="1">
            <a:spLocks noGrp="1"/>
          </p:cNvSpPr>
          <p:nvPr>
            <p:ph type="dt" sz="half" idx="7"/>
          </p:nvPr>
        </p:nvSpPr>
        <p:spPr/>
        <p:txBody>
          <a:bodyPr/>
          <a:lstStyle>
            <a:lvl1pPr>
              <a:defRPr/>
            </a:lvl1pPr>
          </a:lstStyle>
          <a:p>
            <a:pPr lvl="0"/>
            <a:fld id="{FC2EB935-4785-4C5E-9982-6B419A26939E}" type="datetime1">
              <a:rPr lang="en-US" altLang="zh-TW" smtClean="0"/>
              <a:t>6/15/2018</a:t>
            </a:fld>
            <a:endParaRPr lang="en-US"/>
          </a:p>
        </p:txBody>
      </p:sp>
      <p:sp>
        <p:nvSpPr>
          <p:cNvPr id="5" name="頁尾版面配置區 4"/>
          <p:cNvSpPr txBox="1">
            <a:spLocks noGrp="1"/>
          </p:cNvSpPr>
          <p:nvPr>
            <p:ph type="ftr" sz="quarter" idx="9"/>
          </p:nvPr>
        </p:nvSpPr>
        <p:spPr/>
        <p:txBody>
          <a:bodyPr/>
          <a:lstStyle>
            <a:lvl1pPr>
              <a:defRPr/>
            </a:lvl1pPr>
          </a:lstStyle>
          <a:p>
            <a:pPr lvl="0"/>
            <a:endParaRPr lang="en-US"/>
          </a:p>
        </p:txBody>
      </p:sp>
      <p:sp>
        <p:nvSpPr>
          <p:cNvPr id="6" name="投影片編號版面配置區 5"/>
          <p:cNvSpPr txBox="1">
            <a:spLocks noGrp="1"/>
          </p:cNvSpPr>
          <p:nvPr>
            <p:ph type="sldNum" sz="quarter" idx="8"/>
          </p:nvPr>
        </p:nvSpPr>
        <p:spPr/>
        <p:txBody>
          <a:bodyPr/>
          <a:lstStyle>
            <a:lvl1pPr>
              <a:defRPr/>
            </a:lvl1pPr>
          </a:lstStyle>
          <a:p>
            <a:pPr lvl="0"/>
            <a:fld id="{A985501C-BE7C-4A2D-ABC7-A8F0EC08F371}" type="slidenum">
              <a:t>‹#›</a:t>
            </a:fld>
            <a:endParaRPr lang="en-US"/>
          </a:p>
        </p:txBody>
      </p:sp>
    </p:spTree>
    <p:extLst>
      <p:ext uri="{BB962C8B-B14F-4D97-AF65-F5344CB8AC3E}">
        <p14:creationId xmlns:p14="http://schemas.microsoft.com/office/powerpoint/2010/main" val="26082997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txBox="1">
            <a:spLocks noGrp="1"/>
          </p:cNvSpPr>
          <p:nvPr>
            <p:ph type="title"/>
          </p:nvPr>
        </p:nvSpPr>
        <p:spPr>
          <a:xfrm>
            <a:off x="722311" y="4406895"/>
            <a:ext cx="7772400" cy="1362071"/>
          </a:xfrm>
        </p:spPr>
        <p:txBody>
          <a:bodyPr anchor="t" anchorCtr="0"/>
          <a:lstStyle>
            <a:lvl1pPr algn="l">
              <a:defRPr sz="4000" b="1" cap="all"/>
            </a:lvl1pPr>
          </a:lstStyle>
          <a:p>
            <a:pPr lvl="0"/>
            <a:r>
              <a:rPr lang="zh-TW"/>
              <a:t>按一下以編輯母片標題樣式</a:t>
            </a:r>
            <a:endParaRPr lang="en-US"/>
          </a:p>
        </p:txBody>
      </p:sp>
      <p:sp>
        <p:nvSpPr>
          <p:cNvPr id="3" name="文字版面配置區 2"/>
          <p:cNvSpPr txBox="1">
            <a:spLocks noGrp="1"/>
          </p:cNvSpPr>
          <p:nvPr>
            <p:ph type="body" idx="1"/>
          </p:nvPr>
        </p:nvSpPr>
        <p:spPr>
          <a:xfrm>
            <a:off x="722311" y="2906713"/>
            <a:ext cx="7772400" cy="1500182"/>
          </a:xfrm>
        </p:spPr>
        <p:txBody>
          <a:bodyPr anchor="b"/>
          <a:lstStyle>
            <a:lvl1pPr marL="0" indent="0">
              <a:spcBef>
                <a:spcPts val="500"/>
              </a:spcBef>
              <a:buNone/>
              <a:defRPr sz="2000">
                <a:solidFill>
                  <a:srgbClr val="898989"/>
                </a:solidFill>
              </a:defRPr>
            </a:lvl1pPr>
          </a:lstStyle>
          <a:p>
            <a:pPr lvl="0"/>
            <a:r>
              <a:rPr lang="zh-TW"/>
              <a:t>按一下以編輯母片文字樣式</a:t>
            </a:r>
          </a:p>
        </p:txBody>
      </p:sp>
      <p:sp>
        <p:nvSpPr>
          <p:cNvPr id="4" name="日期版面配置區 3"/>
          <p:cNvSpPr txBox="1">
            <a:spLocks noGrp="1"/>
          </p:cNvSpPr>
          <p:nvPr>
            <p:ph type="dt" sz="half" idx="7"/>
          </p:nvPr>
        </p:nvSpPr>
        <p:spPr/>
        <p:txBody>
          <a:bodyPr/>
          <a:lstStyle>
            <a:lvl1pPr>
              <a:defRPr/>
            </a:lvl1pPr>
          </a:lstStyle>
          <a:p>
            <a:pPr lvl="0"/>
            <a:fld id="{72805103-D53B-419F-B473-BA44C333DA1F}" type="datetime1">
              <a:rPr lang="en-US" altLang="zh-TW" smtClean="0"/>
              <a:t>6/15/2018</a:t>
            </a:fld>
            <a:endParaRPr lang="en-US"/>
          </a:p>
        </p:txBody>
      </p:sp>
      <p:sp>
        <p:nvSpPr>
          <p:cNvPr id="5" name="頁尾版面配置區 4"/>
          <p:cNvSpPr txBox="1">
            <a:spLocks noGrp="1"/>
          </p:cNvSpPr>
          <p:nvPr>
            <p:ph type="ftr" sz="quarter" idx="9"/>
          </p:nvPr>
        </p:nvSpPr>
        <p:spPr/>
        <p:txBody>
          <a:bodyPr/>
          <a:lstStyle>
            <a:lvl1pPr>
              <a:defRPr/>
            </a:lvl1pPr>
          </a:lstStyle>
          <a:p>
            <a:pPr lvl="0"/>
            <a:endParaRPr lang="en-US"/>
          </a:p>
        </p:txBody>
      </p:sp>
      <p:sp>
        <p:nvSpPr>
          <p:cNvPr id="6" name="投影片編號版面配置區 5"/>
          <p:cNvSpPr txBox="1">
            <a:spLocks noGrp="1"/>
          </p:cNvSpPr>
          <p:nvPr>
            <p:ph type="sldNum" sz="quarter" idx="8"/>
          </p:nvPr>
        </p:nvSpPr>
        <p:spPr/>
        <p:txBody>
          <a:bodyPr/>
          <a:lstStyle>
            <a:lvl1pPr>
              <a:defRPr/>
            </a:lvl1pPr>
          </a:lstStyle>
          <a:p>
            <a:pPr lvl="0"/>
            <a:fld id="{CB20DD8F-C30A-4EE2-9A30-B621E2F9423C}" type="slidenum">
              <a:t>‹#›</a:t>
            </a:fld>
            <a:endParaRPr lang="en-US"/>
          </a:p>
        </p:txBody>
      </p:sp>
    </p:spTree>
    <p:extLst>
      <p:ext uri="{BB962C8B-B14F-4D97-AF65-F5344CB8AC3E}">
        <p14:creationId xmlns:p14="http://schemas.microsoft.com/office/powerpoint/2010/main" val="1287619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內容版面配置區 2"/>
          <p:cNvSpPr txBox="1">
            <a:spLocks noGrp="1"/>
          </p:cNvSpPr>
          <p:nvPr>
            <p:ph idx="1"/>
          </p:nvPr>
        </p:nvSpPr>
        <p:spPr>
          <a:xfrm>
            <a:off x="457200" y="1600200"/>
            <a:ext cx="4038603" cy="4525959"/>
          </a:xfrm>
        </p:spPr>
        <p:txBody>
          <a:bodyPr/>
          <a:lstStyle>
            <a:lvl1pPr>
              <a:spcBef>
                <a:spcPts val="700"/>
              </a:spcBef>
              <a:defRPr sz="2800"/>
            </a:lvl1pPr>
            <a:lvl2pPr>
              <a:spcBef>
                <a:spcPts val="600"/>
              </a:spcBef>
              <a:defRPr sz="2400"/>
            </a:lvl2pPr>
            <a:lvl3pPr>
              <a:spcBef>
                <a:spcPts val="500"/>
              </a:spcBef>
              <a:defRPr sz="2000"/>
            </a:lvl3pPr>
            <a:lvl4pPr>
              <a:spcBef>
                <a:spcPts val="400"/>
              </a:spcBef>
              <a:defRPr sz="1800"/>
            </a:lvl4pPr>
            <a:lvl5pPr>
              <a:spcBef>
                <a:spcPts val="400"/>
              </a:spcBef>
              <a:defRPr sz="1800"/>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內容版面配置區 3"/>
          <p:cNvSpPr txBox="1">
            <a:spLocks noGrp="1"/>
          </p:cNvSpPr>
          <p:nvPr>
            <p:ph idx="2"/>
          </p:nvPr>
        </p:nvSpPr>
        <p:spPr>
          <a:xfrm>
            <a:off x="4648196" y="1600200"/>
            <a:ext cx="4038603" cy="4525959"/>
          </a:xfrm>
        </p:spPr>
        <p:txBody>
          <a:bodyPr/>
          <a:lstStyle>
            <a:lvl1pPr>
              <a:spcBef>
                <a:spcPts val="700"/>
              </a:spcBef>
              <a:defRPr sz="2800"/>
            </a:lvl1pPr>
            <a:lvl2pPr>
              <a:spcBef>
                <a:spcPts val="600"/>
              </a:spcBef>
              <a:defRPr sz="2400"/>
            </a:lvl2pPr>
            <a:lvl3pPr>
              <a:spcBef>
                <a:spcPts val="500"/>
              </a:spcBef>
              <a:defRPr sz="2000"/>
            </a:lvl3pPr>
            <a:lvl4pPr>
              <a:spcBef>
                <a:spcPts val="400"/>
              </a:spcBef>
              <a:defRPr sz="1800"/>
            </a:lvl4pPr>
            <a:lvl5pPr>
              <a:spcBef>
                <a:spcPts val="400"/>
              </a:spcBef>
              <a:defRPr sz="1800"/>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5" name="日期版面配置區 4"/>
          <p:cNvSpPr txBox="1">
            <a:spLocks noGrp="1"/>
          </p:cNvSpPr>
          <p:nvPr>
            <p:ph type="dt" sz="half" idx="7"/>
          </p:nvPr>
        </p:nvSpPr>
        <p:spPr/>
        <p:txBody>
          <a:bodyPr/>
          <a:lstStyle>
            <a:lvl1pPr>
              <a:defRPr/>
            </a:lvl1pPr>
          </a:lstStyle>
          <a:p>
            <a:pPr lvl="0"/>
            <a:fld id="{7E2FC833-2F30-44DC-A1CF-13919A442865}" type="datetime1">
              <a:rPr lang="en-US" altLang="zh-TW" smtClean="0"/>
              <a:t>6/15/2018</a:t>
            </a:fld>
            <a:endParaRPr lang="en-US"/>
          </a:p>
        </p:txBody>
      </p:sp>
      <p:sp>
        <p:nvSpPr>
          <p:cNvPr id="6" name="頁尾版面配置區 5"/>
          <p:cNvSpPr txBox="1">
            <a:spLocks noGrp="1"/>
          </p:cNvSpPr>
          <p:nvPr>
            <p:ph type="ftr" sz="quarter" idx="9"/>
          </p:nvPr>
        </p:nvSpPr>
        <p:spPr/>
        <p:txBody>
          <a:bodyPr/>
          <a:lstStyle>
            <a:lvl1pPr>
              <a:defRPr/>
            </a:lvl1pPr>
          </a:lstStyle>
          <a:p>
            <a:pPr lvl="0"/>
            <a:endParaRPr lang="en-US"/>
          </a:p>
        </p:txBody>
      </p:sp>
      <p:sp>
        <p:nvSpPr>
          <p:cNvPr id="7" name="投影片編號版面配置區 6"/>
          <p:cNvSpPr txBox="1">
            <a:spLocks noGrp="1"/>
          </p:cNvSpPr>
          <p:nvPr>
            <p:ph type="sldNum" sz="quarter" idx="8"/>
          </p:nvPr>
        </p:nvSpPr>
        <p:spPr/>
        <p:txBody>
          <a:bodyPr/>
          <a:lstStyle>
            <a:lvl1pPr>
              <a:defRPr/>
            </a:lvl1pPr>
          </a:lstStyle>
          <a:p>
            <a:pPr lvl="0"/>
            <a:fld id="{0851ACCA-E3E3-40A2-BF9C-64F998965A5A}" type="slidenum">
              <a:t>‹#›</a:t>
            </a:fld>
            <a:endParaRPr lang="en-US"/>
          </a:p>
        </p:txBody>
      </p:sp>
    </p:spTree>
    <p:extLst>
      <p:ext uri="{BB962C8B-B14F-4D97-AF65-F5344CB8AC3E}">
        <p14:creationId xmlns:p14="http://schemas.microsoft.com/office/powerpoint/2010/main" val="80234822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文字版面配置區 2"/>
          <p:cNvSpPr txBox="1">
            <a:spLocks noGrp="1"/>
          </p:cNvSpPr>
          <p:nvPr>
            <p:ph type="body" idx="1"/>
          </p:nvPr>
        </p:nvSpPr>
        <p:spPr>
          <a:xfrm>
            <a:off x="457200" y="1535113"/>
            <a:ext cx="4040184" cy="639759"/>
          </a:xfrm>
        </p:spPr>
        <p:txBody>
          <a:bodyPr anchor="b"/>
          <a:lstStyle>
            <a:lvl1pPr marL="0" indent="0">
              <a:spcBef>
                <a:spcPts val="600"/>
              </a:spcBef>
              <a:buNone/>
              <a:defRPr sz="2400" b="1"/>
            </a:lvl1pPr>
          </a:lstStyle>
          <a:p>
            <a:pPr lvl="0"/>
            <a:r>
              <a:rPr lang="zh-TW"/>
              <a:t>按一下以編輯母片文字樣式</a:t>
            </a:r>
          </a:p>
        </p:txBody>
      </p:sp>
      <p:sp>
        <p:nvSpPr>
          <p:cNvPr id="4" name="內容版面配置區 3"/>
          <p:cNvSpPr txBox="1">
            <a:spLocks noGrp="1"/>
          </p:cNvSpPr>
          <p:nvPr>
            <p:ph idx="2"/>
          </p:nvPr>
        </p:nvSpPr>
        <p:spPr>
          <a:xfrm>
            <a:off x="457200" y="2174872"/>
            <a:ext cx="4040184" cy="3951286"/>
          </a:xfrm>
        </p:spPr>
        <p:txBody>
          <a:bodyPr/>
          <a:lstStyle>
            <a:lvl1pPr>
              <a:spcBef>
                <a:spcPts val="600"/>
              </a:spcBef>
              <a:defRPr sz="2400"/>
            </a:lvl1pPr>
            <a:lvl2pPr>
              <a:spcBef>
                <a:spcPts val="500"/>
              </a:spcBef>
              <a:defRPr sz="2000"/>
            </a:lvl2pPr>
            <a:lvl3pPr>
              <a:spcBef>
                <a:spcPts val="400"/>
              </a:spcBef>
              <a:defRPr sz="1800"/>
            </a:lvl3pPr>
            <a:lvl4pPr>
              <a:spcBef>
                <a:spcPts val="400"/>
              </a:spcBef>
              <a:defRPr sz="1600"/>
            </a:lvl4pPr>
            <a:lvl5pPr>
              <a:spcBef>
                <a:spcPts val="400"/>
              </a:spcBef>
              <a:defRPr sz="1600"/>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5" name="文字版面配置區 4"/>
          <p:cNvSpPr txBox="1">
            <a:spLocks noGrp="1"/>
          </p:cNvSpPr>
          <p:nvPr>
            <p:ph type="body" idx="3"/>
          </p:nvPr>
        </p:nvSpPr>
        <p:spPr>
          <a:xfrm>
            <a:off x="4645023" y="1535113"/>
            <a:ext cx="4041776" cy="639759"/>
          </a:xfrm>
        </p:spPr>
        <p:txBody>
          <a:bodyPr anchor="b"/>
          <a:lstStyle>
            <a:lvl1pPr marL="0" indent="0">
              <a:spcBef>
                <a:spcPts val="600"/>
              </a:spcBef>
              <a:buNone/>
              <a:defRPr sz="2400" b="1"/>
            </a:lvl1pPr>
          </a:lstStyle>
          <a:p>
            <a:pPr lvl="0"/>
            <a:r>
              <a:rPr lang="zh-TW"/>
              <a:t>按一下以編輯母片文字樣式</a:t>
            </a:r>
          </a:p>
        </p:txBody>
      </p:sp>
      <p:sp>
        <p:nvSpPr>
          <p:cNvPr id="6" name="內容版面配置區 5"/>
          <p:cNvSpPr txBox="1">
            <a:spLocks noGrp="1"/>
          </p:cNvSpPr>
          <p:nvPr>
            <p:ph idx="4"/>
          </p:nvPr>
        </p:nvSpPr>
        <p:spPr>
          <a:xfrm>
            <a:off x="4645023" y="2174872"/>
            <a:ext cx="4041776" cy="3951286"/>
          </a:xfrm>
        </p:spPr>
        <p:txBody>
          <a:bodyPr/>
          <a:lstStyle>
            <a:lvl1pPr>
              <a:spcBef>
                <a:spcPts val="600"/>
              </a:spcBef>
              <a:defRPr sz="2400"/>
            </a:lvl1pPr>
            <a:lvl2pPr>
              <a:spcBef>
                <a:spcPts val="500"/>
              </a:spcBef>
              <a:defRPr sz="2000"/>
            </a:lvl2pPr>
            <a:lvl3pPr>
              <a:spcBef>
                <a:spcPts val="400"/>
              </a:spcBef>
              <a:defRPr sz="1800"/>
            </a:lvl3pPr>
            <a:lvl4pPr>
              <a:spcBef>
                <a:spcPts val="400"/>
              </a:spcBef>
              <a:defRPr sz="1600"/>
            </a:lvl4pPr>
            <a:lvl5pPr>
              <a:spcBef>
                <a:spcPts val="400"/>
              </a:spcBef>
              <a:defRPr sz="1600"/>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7" name="日期版面配置區 6"/>
          <p:cNvSpPr txBox="1">
            <a:spLocks noGrp="1"/>
          </p:cNvSpPr>
          <p:nvPr>
            <p:ph type="dt" sz="half" idx="7"/>
          </p:nvPr>
        </p:nvSpPr>
        <p:spPr/>
        <p:txBody>
          <a:bodyPr/>
          <a:lstStyle>
            <a:lvl1pPr>
              <a:defRPr/>
            </a:lvl1pPr>
          </a:lstStyle>
          <a:p>
            <a:pPr lvl="0"/>
            <a:fld id="{7A9DC9ED-0890-4EB2-A57E-1A3FF966E02D}" type="datetime1">
              <a:rPr lang="en-US" altLang="zh-TW" smtClean="0"/>
              <a:t>6/15/2018</a:t>
            </a:fld>
            <a:endParaRPr lang="en-US"/>
          </a:p>
        </p:txBody>
      </p:sp>
      <p:sp>
        <p:nvSpPr>
          <p:cNvPr id="8" name="頁尾版面配置區 7"/>
          <p:cNvSpPr txBox="1">
            <a:spLocks noGrp="1"/>
          </p:cNvSpPr>
          <p:nvPr>
            <p:ph type="ftr" sz="quarter" idx="9"/>
          </p:nvPr>
        </p:nvSpPr>
        <p:spPr/>
        <p:txBody>
          <a:bodyPr/>
          <a:lstStyle>
            <a:lvl1pPr>
              <a:defRPr/>
            </a:lvl1pPr>
          </a:lstStyle>
          <a:p>
            <a:pPr lvl="0"/>
            <a:endParaRPr lang="en-US"/>
          </a:p>
        </p:txBody>
      </p:sp>
      <p:sp>
        <p:nvSpPr>
          <p:cNvPr id="9" name="投影片編號版面配置區 8"/>
          <p:cNvSpPr txBox="1">
            <a:spLocks noGrp="1"/>
          </p:cNvSpPr>
          <p:nvPr>
            <p:ph type="sldNum" sz="quarter" idx="8"/>
          </p:nvPr>
        </p:nvSpPr>
        <p:spPr/>
        <p:txBody>
          <a:bodyPr/>
          <a:lstStyle>
            <a:lvl1pPr>
              <a:defRPr/>
            </a:lvl1pPr>
          </a:lstStyle>
          <a:p>
            <a:pPr lvl="0"/>
            <a:fld id="{60CA4AA2-F9A5-49D0-83A4-688E28B7B61D}" type="slidenum">
              <a:t>‹#›</a:t>
            </a:fld>
            <a:endParaRPr lang="en-US"/>
          </a:p>
        </p:txBody>
      </p:sp>
    </p:spTree>
    <p:extLst>
      <p:ext uri="{BB962C8B-B14F-4D97-AF65-F5344CB8AC3E}">
        <p14:creationId xmlns:p14="http://schemas.microsoft.com/office/powerpoint/2010/main" val="171516727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日期版面配置區 2"/>
          <p:cNvSpPr txBox="1">
            <a:spLocks noGrp="1"/>
          </p:cNvSpPr>
          <p:nvPr>
            <p:ph type="dt" sz="half" idx="7"/>
          </p:nvPr>
        </p:nvSpPr>
        <p:spPr/>
        <p:txBody>
          <a:bodyPr/>
          <a:lstStyle>
            <a:lvl1pPr>
              <a:defRPr/>
            </a:lvl1pPr>
          </a:lstStyle>
          <a:p>
            <a:pPr lvl="0"/>
            <a:fld id="{F4BB0E87-0EF6-4223-87EF-73AF7FEB7C0D}" type="datetime1">
              <a:rPr lang="en-US" altLang="zh-TW" smtClean="0"/>
              <a:t>6/15/2018</a:t>
            </a:fld>
            <a:endParaRPr lang="en-US"/>
          </a:p>
        </p:txBody>
      </p:sp>
      <p:sp>
        <p:nvSpPr>
          <p:cNvPr id="4" name="頁尾版面配置區 3"/>
          <p:cNvSpPr txBox="1">
            <a:spLocks noGrp="1"/>
          </p:cNvSpPr>
          <p:nvPr>
            <p:ph type="ftr" sz="quarter" idx="9"/>
          </p:nvPr>
        </p:nvSpPr>
        <p:spPr/>
        <p:txBody>
          <a:bodyPr/>
          <a:lstStyle>
            <a:lvl1pPr>
              <a:defRPr/>
            </a:lvl1pPr>
          </a:lstStyle>
          <a:p>
            <a:pPr lvl="0"/>
            <a:endParaRPr lang="en-US"/>
          </a:p>
        </p:txBody>
      </p:sp>
      <p:sp>
        <p:nvSpPr>
          <p:cNvPr id="5" name="投影片編號版面配置區 4"/>
          <p:cNvSpPr txBox="1">
            <a:spLocks noGrp="1"/>
          </p:cNvSpPr>
          <p:nvPr>
            <p:ph type="sldNum" sz="quarter" idx="8"/>
          </p:nvPr>
        </p:nvSpPr>
        <p:spPr/>
        <p:txBody>
          <a:bodyPr/>
          <a:lstStyle>
            <a:lvl1pPr>
              <a:defRPr/>
            </a:lvl1pPr>
          </a:lstStyle>
          <a:p>
            <a:pPr lvl="0"/>
            <a:fld id="{C8A003D1-8793-4A32-9F81-AD7AB420525B}" type="slidenum">
              <a:t>‹#›</a:t>
            </a:fld>
            <a:endParaRPr lang="en-US"/>
          </a:p>
        </p:txBody>
      </p:sp>
    </p:spTree>
    <p:extLst>
      <p:ext uri="{BB962C8B-B14F-4D97-AF65-F5344CB8AC3E}">
        <p14:creationId xmlns:p14="http://schemas.microsoft.com/office/powerpoint/2010/main" val="94534659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txBox="1">
            <a:spLocks noGrp="1"/>
          </p:cNvSpPr>
          <p:nvPr>
            <p:ph type="dt" sz="half" idx="7"/>
          </p:nvPr>
        </p:nvSpPr>
        <p:spPr/>
        <p:txBody>
          <a:bodyPr/>
          <a:lstStyle>
            <a:lvl1pPr>
              <a:defRPr/>
            </a:lvl1pPr>
          </a:lstStyle>
          <a:p>
            <a:pPr lvl="0"/>
            <a:fld id="{A76DDC86-0E12-4615-BA05-B013813EB8A1}" type="datetime1">
              <a:rPr lang="en-US" altLang="zh-TW" smtClean="0"/>
              <a:t>6/15/2018</a:t>
            </a:fld>
            <a:endParaRPr lang="en-US"/>
          </a:p>
        </p:txBody>
      </p:sp>
      <p:sp>
        <p:nvSpPr>
          <p:cNvPr id="3" name="頁尾版面配置區 2"/>
          <p:cNvSpPr txBox="1">
            <a:spLocks noGrp="1"/>
          </p:cNvSpPr>
          <p:nvPr>
            <p:ph type="ftr" sz="quarter" idx="9"/>
          </p:nvPr>
        </p:nvSpPr>
        <p:spPr/>
        <p:txBody>
          <a:bodyPr/>
          <a:lstStyle>
            <a:lvl1pPr>
              <a:defRPr/>
            </a:lvl1pPr>
          </a:lstStyle>
          <a:p>
            <a:pPr lvl="0"/>
            <a:endParaRPr lang="en-US"/>
          </a:p>
        </p:txBody>
      </p:sp>
      <p:sp>
        <p:nvSpPr>
          <p:cNvPr id="4" name="投影片編號版面配置區 3"/>
          <p:cNvSpPr txBox="1">
            <a:spLocks noGrp="1"/>
          </p:cNvSpPr>
          <p:nvPr>
            <p:ph type="sldNum" sz="quarter" idx="8"/>
          </p:nvPr>
        </p:nvSpPr>
        <p:spPr/>
        <p:txBody>
          <a:bodyPr/>
          <a:lstStyle>
            <a:lvl1pPr>
              <a:defRPr/>
            </a:lvl1pPr>
          </a:lstStyle>
          <a:p>
            <a:pPr lvl="0"/>
            <a:fld id="{CD821665-EA18-4789-8753-8BA8592D58C6}" type="slidenum">
              <a:t>‹#›</a:t>
            </a:fld>
            <a:endParaRPr lang="en-US"/>
          </a:p>
        </p:txBody>
      </p:sp>
    </p:spTree>
    <p:extLst>
      <p:ext uri="{BB962C8B-B14F-4D97-AF65-F5344CB8AC3E}">
        <p14:creationId xmlns:p14="http://schemas.microsoft.com/office/powerpoint/2010/main" val="87359112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txBox="1">
            <a:spLocks noGrp="1"/>
          </p:cNvSpPr>
          <p:nvPr>
            <p:ph type="title"/>
          </p:nvPr>
        </p:nvSpPr>
        <p:spPr>
          <a:xfrm>
            <a:off x="457200" y="273048"/>
            <a:ext cx="3008311" cy="1162046"/>
          </a:xfrm>
        </p:spPr>
        <p:txBody>
          <a:bodyPr anchor="b" anchorCtr="0"/>
          <a:lstStyle>
            <a:lvl1pPr algn="l">
              <a:defRPr sz="2000" b="1"/>
            </a:lvl1pPr>
          </a:lstStyle>
          <a:p>
            <a:pPr lvl="0"/>
            <a:r>
              <a:rPr lang="zh-TW"/>
              <a:t>按一下以編輯母片標題樣式</a:t>
            </a:r>
            <a:endParaRPr lang="en-US"/>
          </a:p>
        </p:txBody>
      </p:sp>
      <p:sp>
        <p:nvSpPr>
          <p:cNvPr id="3" name="內容版面配置區 2"/>
          <p:cNvSpPr txBox="1">
            <a:spLocks noGrp="1"/>
          </p:cNvSpPr>
          <p:nvPr>
            <p:ph idx="1"/>
          </p:nvPr>
        </p:nvSpPr>
        <p:spPr>
          <a:xfrm>
            <a:off x="3575047" y="273048"/>
            <a:ext cx="5111752" cy="5853110"/>
          </a:xfrm>
        </p:spPr>
        <p:txBody>
          <a:bodyPr/>
          <a:lstStyle>
            <a:lvl1pPr>
              <a:defRPr/>
            </a:lvl1pPr>
            <a:lvl2pPr>
              <a:defRPr/>
            </a:lvl2pPr>
            <a:lvl3pPr>
              <a:defRPr/>
            </a:lvl3pPr>
            <a:lvl4pPr>
              <a:defRPr/>
            </a:lvl4pPr>
            <a:lvl5pPr>
              <a:defRPr/>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文字版面配置區 3"/>
          <p:cNvSpPr txBox="1">
            <a:spLocks noGrp="1"/>
          </p:cNvSpPr>
          <p:nvPr>
            <p:ph type="body" idx="2"/>
          </p:nvPr>
        </p:nvSpPr>
        <p:spPr>
          <a:xfrm>
            <a:off x="457200" y="1435095"/>
            <a:ext cx="3008311" cy="4691064"/>
          </a:xfrm>
        </p:spPr>
        <p:txBody>
          <a:bodyPr/>
          <a:lstStyle>
            <a:lvl1pPr marL="0" indent="0">
              <a:spcBef>
                <a:spcPts val="300"/>
              </a:spcBef>
              <a:buNone/>
              <a:defRPr sz="1400"/>
            </a:lvl1pPr>
          </a:lstStyle>
          <a:p>
            <a:pPr lvl="0"/>
            <a:r>
              <a:rPr lang="zh-TW"/>
              <a:t>按一下以編輯母片文字樣式</a:t>
            </a:r>
          </a:p>
        </p:txBody>
      </p:sp>
      <p:sp>
        <p:nvSpPr>
          <p:cNvPr id="5" name="日期版面配置區 4"/>
          <p:cNvSpPr txBox="1">
            <a:spLocks noGrp="1"/>
          </p:cNvSpPr>
          <p:nvPr>
            <p:ph type="dt" sz="half" idx="7"/>
          </p:nvPr>
        </p:nvSpPr>
        <p:spPr/>
        <p:txBody>
          <a:bodyPr/>
          <a:lstStyle>
            <a:lvl1pPr>
              <a:defRPr/>
            </a:lvl1pPr>
          </a:lstStyle>
          <a:p>
            <a:pPr lvl="0"/>
            <a:fld id="{915DC664-A153-479B-9A0C-0CFAD6E1B719}" type="datetime1">
              <a:rPr lang="en-US" altLang="zh-TW" smtClean="0"/>
              <a:t>6/15/2018</a:t>
            </a:fld>
            <a:endParaRPr lang="en-US"/>
          </a:p>
        </p:txBody>
      </p:sp>
      <p:sp>
        <p:nvSpPr>
          <p:cNvPr id="6" name="頁尾版面配置區 5"/>
          <p:cNvSpPr txBox="1">
            <a:spLocks noGrp="1"/>
          </p:cNvSpPr>
          <p:nvPr>
            <p:ph type="ftr" sz="quarter" idx="9"/>
          </p:nvPr>
        </p:nvSpPr>
        <p:spPr/>
        <p:txBody>
          <a:bodyPr/>
          <a:lstStyle>
            <a:lvl1pPr>
              <a:defRPr/>
            </a:lvl1pPr>
          </a:lstStyle>
          <a:p>
            <a:pPr lvl="0"/>
            <a:endParaRPr lang="en-US"/>
          </a:p>
        </p:txBody>
      </p:sp>
      <p:sp>
        <p:nvSpPr>
          <p:cNvPr id="7" name="投影片編號版面配置區 6"/>
          <p:cNvSpPr txBox="1">
            <a:spLocks noGrp="1"/>
          </p:cNvSpPr>
          <p:nvPr>
            <p:ph type="sldNum" sz="quarter" idx="8"/>
          </p:nvPr>
        </p:nvSpPr>
        <p:spPr/>
        <p:txBody>
          <a:bodyPr/>
          <a:lstStyle>
            <a:lvl1pPr>
              <a:defRPr/>
            </a:lvl1pPr>
          </a:lstStyle>
          <a:p>
            <a:pPr lvl="0"/>
            <a:fld id="{EEAF7684-8B26-451A-9650-8B5AB01E9637}" type="slidenum">
              <a:t>‹#›</a:t>
            </a:fld>
            <a:endParaRPr lang="en-US"/>
          </a:p>
        </p:txBody>
      </p:sp>
    </p:spTree>
    <p:extLst>
      <p:ext uri="{BB962C8B-B14F-4D97-AF65-F5344CB8AC3E}">
        <p14:creationId xmlns:p14="http://schemas.microsoft.com/office/powerpoint/2010/main" val="28986691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txBox="1">
            <a:spLocks noGrp="1"/>
          </p:cNvSpPr>
          <p:nvPr>
            <p:ph type="title"/>
          </p:nvPr>
        </p:nvSpPr>
        <p:spPr>
          <a:xfrm>
            <a:off x="1792288" y="4800600"/>
            <a:ext cx="5486400" cy="566735"/>
          </a:xfrm>
        </p:spPr>
        <p:txBody>
          <a:bodyPr anchor="b" anchorCtr="0"/>
          <a:lstStyle>
            <a:lvl1pPr algn="l">
              <a:defRPr sz="2000" b="1"/>
            </a:lvl1pPr>
          </a:lstStyle>
          <a:p>
            <a:pPr lvl="0"/>
            <a:r>
              <a:rPr lang="zh-TW"/>
              <a:t>按一下以編輯母片標題樣式</a:t>
            </a:r>
            <a:endParaRPr lang="en-US"/>
          </a:p>
        </p:txBody>
      </p:sp>
      <p:sp>
        <p:nvSpPr>
          <p:cNvPr id="3" name="圖片版面配置區 2"/>
          <p:cNvSpPr txBox="1">
            <a:spLocks noGrp="1"/>
          </p:cNvSpPr>
          <p:nvPr>
            <p:ph type="pic" idx="1"/>
          </p:nvPr>
        </p:nvSpPr>
        <p:spPr>
          <a:xfrm>
            <a:off x="1792288" y="612776"/>
            <a:ext cx="5486400" cy="4114800"/>
          </a:xfrm>
        </p:spPr>
        <p:txBody>
          <a:bodyPr/>
          <a:lstStyle>
            <a:lvl1pPr marL="0" indent="0">
              <a:buNone/>
              <a:defRPr/>
            </a:lvl1pPr>
          </a:lstStyle>
          <a:p>
            <a:pPr lvl="0"/>
            <a:r>
              <a:rPr lang="zh-TW"/>
              <a:t>按一下圖示以新增圖片</a:t>
            </a:r>
            <a:endParaRPr lang="en-US"/>
          </a:p>
        </p:txBody>
      </p:sp>
      <p:sp>
        <p:nvSpPr>
          <p:cNvPr id="4" name="文字版面配置區 3"/>
          <p:cNvSpPr txBox="1">
            <a:spLocks noGrp="1"/>
          </p:cNvSpPr>
          <p:nvPr>
            <p:ph type="body" idx="2"/>
          </p:nvPr>
        </p:nvSpPr>
        <p:spPr>
          <a:xfrm>
            <a:off x="1792288" y="5367335"/>
            <a:ext cx="5486400" cy="804864"/>
          </a:xfrm>
        </p:spPr>
        <p:txBody>
          <a:bodyPr/>
          <a:lstStyle>
            <a:lvl1pPr marL="0" indent="0">
              <a:spcBef>
                <a:spcPts val="300"/>
              </a:spcBef>
              <a:buNone/>
              <a:defRPr sz="1400"/>
            </a:lvl1pPr>
          </a:lstStyle>
          <a:p>
            <a:pPr lvl="0"/>
            <a:r>
              <a:rPr lang="zh-TW"/>
              <a:t>按一下以編輯母片文字樣式</a:t>
            </a:r>
          </a:p>
        </p:txBody>
      </p:sp>
      <p:sp>
        <p:nvSpPr>
          <p:cNvPr id="5" name="日期版面配置區 4"/>
          <p:cNvSpPr txBox="1">
            <a:spLocks noGrp="1"/>
          </p:cNvSpPr>
          <p:nvPr>
            <p:ph type="dt" sz="half" idx="7"/>
          </p:nvPr>
        </p:nvSpPr>
        <p:spPr/>
        <p:txBody>
          <a:bodyPr/>
          <a:lstStyle>
            <a:lvl1pPr>
              <a:defRPr/>
            </a:lvl1pPr>
          </a:lstStyle>
          <a:p>
            <a:pPr lvl="0"/>
            <a:fld id="{6ACEFE67-3531-45B4-B197-794DD6897EB3}" type="datetime1">
              <a:rPr lang="en-US" altLang="zh-TW" smtClean="0"/>
              <a:t>6/15/2018</a:t>
            </a:fld>
            <a:endParaRPr lang="en-US"/>
          </a:p>
        </p:txBody>
      </p:sp>
      <p:sp>
        <p:nvSpPr>
          <p:cNvPr id="6" name="頁尾版面配置區 5"/>
          <p:cNvSpPr txBox="1">
            <a:spLocks noGrp="1"/>
          </p:cNvSpPr>
          <p:nvPr>
            <p:ph type="ftr" sz="quarter" idx="9"/>
          </p:nvPr>
        </p:nvSpPr>
        <p:spPr/>
        <p:txBody>
          <a:bodyPr/>
          <a:lstStyle>
            <a:lvl1pPr>
              <a:defRPr/>
            </a:lvl1pPr>
          </a:lstStyle>
          <a:p>
            <a:pPr lvl="0"/>
            <a:endParaRPr lang="en-US"/>
          </a:p>
        </p:txBody>
      </p:sp>
      <p:sp>
        <p:nvSpPr>
          <p:cNvPr id="7" name="投影片編號版面配置區 6"/>
          <p:cNvSpPr txBox="1">
            <a:spLocks noGrp="1"/>
          </p:cNvSpPr>
          <p:nvPr>
            <p:ph type="sldNum" sz="quarter" idx="8"/>
          </p:nvPr>
        </p:nvSpPr>
        <p:spPr/>
        <p:txBody>
          <a:bodyPr/>
          <a:lstStyle>
            <a:lvl1pPr>
              <a:defRPr/>
            </a:lvl1pPr>
          </a:lstStyle>
          <a:p>
            <a:pPr lvl="0"/>
            <a:fld id="{B41FE640-523D-4AA6-B930-184AEEF04E36}" type="slidenum">
              <a:t>‹#›</a:t>
            </a:fld>
            <a:endParaRPr lang="en-US"/>
          </a:p>
        </p:txBody>
      </p:sp>
    </p:spTree>
    <p:extLst>
      <p:ext uri="{BB962C8B-B14F-4D97-AF65-F5344CB8AC3E}">
        <p14:creationId xmlns:p14="http://schemas.microsoft.com/office/powerpoint/2010/main" val="69399777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9AB5E4"/>
            </a:gs>
            <a:gs pos="100000">
              <a:srgbClr val="C2D1ED"/>
            </a:gs>
          </a:gsLst>
          <a:lin ang="5400000"/>
        </a:gradFill>
        <a:effectLst/>
      </p:bgPr>
    </p:bg>
    <p:spTree>
      <p:nvGrpSpPr>
        <p:cNvPr id="1" name=""/>
        <p:cNvGrpSpPr/>
        <p:nvPr/>
      </p:nvGrpSpPr>
      <p:grpSpPr>
        <a:xfrm>
          <a:off x="0" y="0"/>
          <a:ext cx="0" cy="0"/>
          <a:chOff x="0" y="0"/>
          <a:chExt cx="0" cy="0"/>
        </a:xfrm>
      </p:grpSpPr>
      <p:sp>
        <p:nvSpPr>
          <p:cNvPr id="2" name="標題版面配置區 1"/>
          <p:cNvSpPr txBox="1">
            <a:spLocks noGrp="1"/>
          </p:cNvSpPr>
          <p:nvPr>
            <p:ph type="title"/>
          </p:nvPr>
        </p:nvSpPr>
        <p:spPr>
          <a:xfrm>
            <a:off x="457200" y="274640"/>
            <a:ext cx="8229600" cy="1143000"/>
          </a:xfrm>
          <a:prstGeom prst="rect">
            <a:avLst/>
          </a:prstGeom>
          <a:noFill/>
          <a:ln>
            <a:noFill/>
          </a:ln>
        </p:spPr>
        <p:txBody>
          <a:bodyPr vert="horz" wrap="square" lIns="91440" tIns="45720" rIns="91440" bIns="45720" anchor="ctr" anchorCtr="1" compatLnSpc="1">
            <a:noAutofit/>
          </a:bodyPr>
          <a:lstStyle/>
          <a:p>
            <a:pPr lvl="0"/>
            <a:r>
              <a:rPr lang="zh-TW"/>
              <a:t>按一下以編輯母片標題樣式</a:t>
            </a:r>
            <a:endParaRPr lang="en-US"/>
          </a:p>
        </p:txBody>
      </p:sp>
      <p:sp>
        <p:nvSpPr>
          <p:cNvPr id="3" name="文字版面配置區 2"/>
          <p:cNvSpPr txBox="1">
            <a:spLocks noGrp="1"/>
          </p:cNvSpPr>
          <p:nvPr>
            <p:ph type="body" idx="1"/>
          </p:nvPr>
        </p:nvSpPr>
        <p:spPr>
          <a:xfrm>
            <a:off x="457200" y="1600200"/>
            <a:ext cx="8229600" cy="4525959"/>
          </a:xfrm>
          <a:prstGeom prst="rect">
            <a:avLst/>
          </a:prstGeom>
          <a:noFill/>
          <a:ln>
            <a:noFill/>
          </a:ln>
        </p:spPr>
        <p:txBody>
          <a:bodyPr vert="horz" wrap="square" lIns="91440" tIns="45720" rIns="91440" bIns="45720" anchor="t" anchorCtr="0" compatLnSpc="1">
            <a:noAutofit/>
          </a:body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日期版面配置區 3"/>
          <p:cNvSpPr txBox="1">
            <a:spLocks noGrp="1"/>
          </p:cNvSpPr>
          <p:nvPr>
            <p:ph type="dt" sz="half" idx="2"/>
          </p:nvPr>
        </p:nvSpPr>
        <p:spPr>
          <a:xfrm>
            <a:off x="457200" y="6356351"/>
            <a:ext cx="2133596" cy="365129"/>
          </a:xfrm>
          <a:prstGeom prst="rect">
            <a:avLst/>
          </a:prstGeom>
          <a:noFill/>
          <a:ln>
            <a:noFill/>
          </a:ln>
        </p:spPr>
        <p:txBody>
          <a:bodyPr vert="horz" wrap="square" lIns="91440" tIns="45720" rIns="91440" bIns="45720" anchor="ctr" anchorCtr="0" compatLnSpc="1">
            <a:noAutofit/>
          </a:bodyPr>
          <a:lstStyle>
            <a:lvl1pPr marL="0" marR="0" lvl="0" indent="0" algn="l" defTabSz="914400" rtl="0" fontAlgn="auto" hangingPunct="1">
              <a:lnSpc>
                <a:spcPct val="100000"/>
              </a:lnSpc>
              <a:spcBef>
                <a:spcPts val="0"/>
              </a:spcBef>
              <a:spcAft>
                <a:spcPts val="0"/>
              </a:spcAft>
              <a:buNone/>
              <a:tabLst/>
              <a:defRPr lang="en-US" sz="1200" b="0" i="0" u="none" strike="noStrike" kern="1200" cap="none" spc="0" baseline="0">
                <a:solidFill>
                  <a:srgbClr val="898989"/>
                </a:solidFill>
                <a:uFillTx/>
                <a:latin typeface="Calibri"/>
                <a:ea typeface="新細明體"/>
                <a:cs typeface=""/>
              </a:defRPr>
            </a:lvl1pPr>
          </a:lstStyle>
          <a:p>
            <a:pPr lvl="0"/>
            <a:fld id="{C1279E40-5C96-49CF-920B-E00CD0930461}" type="datetime1">
              <a:rPr lang="en-US" altLang="zh-TW" smtClean="0"/>
              <a:t>6/15/2018</a:t>
            </a:fld>
            <a:endParaRPr lang="en-US"/>
          </a:p>
        </p:txBody>
      </p:sp>
      <p:sp>
        <p:nvSpPr>
          <p:cNvPr id="5" name="頁尾版面配置區 4"/>
          <p:cNvSpPr txBox="1">
            <a:spLocks noGrp="1"/>
          </p:cNvSpPr>
          <p:nvPr>
            <p:ph type="ftr" sz="quarter" idx="3"/>
          </p:nvPr>
        </p:nvSpPr>
        <p:spPr>
          <a:xfrm>
            <a:off x="3124203" y="6356351"/>
            <a:ext cx="2895603" cy="365129"/>
          </a:xfrm>
          <a:prstGeom prst="rect">
            <a:avLst/>
          </a:prstGeom>
          <a:noFill/>
          <a:ln>
            <a:noFill/>
          </a:ln>
        </p:spPr>
        <p:txBody>
          <a:bodyPr vert="horz" wrap="square" lIns="91440" tIns="45720" rIns="91440" bIns="45720" anchor="ctr" anchorCtr="1" compatLnSpc="1">
            <a:noAutofit/>
          </a:bodyPr>
          <a:lstStyle>
            <a:lvl1pPr marL="0" marR="0" lvl="0" indent="0" algn="ctr" defTabSz="914400" rtl="0" fontAlgn="auto" hangingPunct="1">
              <a:lnSpc>
                <a:spcPct val="100000"/>
              </a:lnSpc>
              <a:spcBef>
                <a:spcPts val="0"/>
              </a:spcBef>
              <a:spcAft>
                <a:spcPts val="0"/>
              </a:spcAft>
              <a:buNone/>
              <a:tabLst/>
              <a:defRPr lang="en-US" sz="1200" b="0" i="0" u="none" strike="noStrike" kern="1200" cap="none" spc="0" baseline="0">
                <a:solidFill>
                  <a:srgbClr val="898989"/>
                </a:solidFill>
                <a:uFillTx/>
                <a:latin typeface="Calibri"/>
                <a:ea typeface="新細明體"/>
                <a:cs typeface=""/>
              </a:defRPr>
            </a:lvl1pPr>
          </a:lstStyle>
          <a:p>
            <a:pPr lvl="0"/>
            <a:endParaRPr lang="en-US"/>
          </a:p>
        </p:txBody>
      </p:sp>
      <p:sp>
        <p:nvSpPr>
          <p:cNvPr id="6" name="投影片編號版面配置區 5"/>
          <p:cNvSpPr txBox="1">
            <a:spLocks noGrp="1"/>
          </p:cNvSpPr>
          <p:nvPr>
            <p:ph type="sldNum" sz="quarter" idx="4"/>
          </p:nvPr>
        </p:nvSpPr>
        <p:spPr>
          <a:xfrm>
            <a:off x="6553203" y="6356351"/>
            <a:ext cx="2133596" cy="365129"/>
          </a:xfrm>
          <a:prstGeom prst="rect">
            <a:avLst/>
          </a:prstGeom>
          <a:noFill/>
          <a:ln>
            <a:noFill/>
          </a:ln>
        </p:spPr>
        <p:txBody>
          <a:bodyPr vert="horz" wrap="square" lIns="91440" tIns="45720" rIns="91440" bIns="45720" anchor="ctr" anchorCtr="0" compatLnSpc="1">
            <a:noAutofit/>
          </a:bodyPr>
          <a:lstStyle>
            <a:lvl1pPr marL="0" marR="0" lvl="0" indent="0" algn="r" defTabSz="914400" rtl="0" fontAlgn="auto" hangingPunct="1">
              <a:lnSpc>
                <a:spcPct val="100000"/>
              </a:lnSpc>
              <a:spcBef>
                <a:spcPts val="0"/>
              </a:spcBef>
              <a:spcAft>
                <a:spcPts val="0"/>
              </a:spcAft>
              <a:buNone/>
              <a:tabLst/>
              <a:defRPr lang="en-US" sz="1200" b="0" i="0" u="none" strike="noStrike" kern="1200" cap="none" spc="0" baseline="0">
                <a:solidFill>
                  <a:srgbClr val="898989"/>
                </a:solidFill>
                <a:uFillTx/>
                <a:latin typeface="Calibri"/>
                <a:ea typeface="新細明體"/>
                <a:cs typeface=""/>
              </a:defRPr>
            </a:lvl1pPr>
          </a:lstStyle>
          <a:p>
            <a:pPr lvl="0"/>
            <a:fld id="{DD5D5E1B-5B72-46C2-AD70-F8136475E606}" type="slidenum">
              <a:t>‹#›</a:t>
            </a:fld>
            <a:endParaRPr lang="en-US"/>
          </a:p>
        </p:txBody>
      </p:sp>
      <p:pic>
        <p:nvPicPr>
          <p:cNvPr id="7" name="Picture 2" descr="C:\Users\BPC\Downloads\教育部logo991006-1.png"/>
          <p:cNvPicPr>
            <a:picLocks noChangeAspect="1"/>
          </p:cNvPicPr>
          <p:nvPr/>
        </p:nvPicPr>
        <p:blipFill>
          <a:blip r:embed="rId13"/>
          <a:srcRect/>
          <a:stretch>
            <a:fillRect/>
          </a:stretch>
        </p:blipFill>
        <p:spPr>
          <a:xfrm>
            <a:off x="0" y="6411443"/>
            <a:ext cx="1475658" cy="446556"/>
          </a:xfrm>
          <a:prstGeom prst="rect">
            <a:avLst/>
          </a:prstGeom>
          <a:noFill/>
          <a:ln cap="flat">
            <a:noFill/>
          </a:ln>
        </p:spPr>
      </p:pic>
      <p:pic>
        <p:nvPicPr>
          <p:cNvPr id="8" name="Picture 3" descr="C:\Users\BPC\AppData\Local\Temp\Rar$DR60.735\A703(修正型).png"/>
          <p:cNvPicPr>
            <a:picLocks noChangeAspect="1"/>
          </p:cNvPicPr>
          <p:nvPr/>
        </p:nvPicPr>
        <p:blipFill>
          <a:blip r:embed="rId14"/>
          <a:srcRect/>
          <a:stretch>
            <a:fillRect/>
          </a:stretch>
        </p:blipFill>
        <p:spPr>
          <a:xfrm>
            <a:off x="1547667" y="6508351"/>
            <a:ext cx="1263682" cy="252740"/>
          </a:xfrm>
          <a:prstGeom prst="rect">
            <a:avLst/>
          </a:prstGeom>
          <a:noFill/>
          <a:ln cap="flat">
            <a:noFill/>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hf hdr="0" ftr="0" dt="0"/>
  <p:txStyles>
    <p:titleStyle>
      <a:lvl1pPr marL="0" marR="0" lvl="0" indent="0" algn="ctr" defTabSz="914400" rtl="0" fontAlgn="auto" hangingPunct="1">
        <a:lnSpc>
          <a:spcPct val="100000"/>
        </a:lnSpc>
        <a:spcBef>
          <a:spcPts val="0"/>
        </a:spcBef>
        <a:spcAft>
          <a:spcPts val="0"/>
        </a:spcAft>
        <a:buNone/>
        <a:tabLst/>
        <a:defRPr lang="zh-TW" sz="4400" b="0" i="0" u="none" strike="noStrike" kern="1200" cap="none" spc="0" baseline="0">
          <a:solidFill>
            <a:srgbClr val="000000"/>
          </a:solidFill>
          <a:uFillTx/>
          <a:latin typeface="標楷體" pitchFamily="65"/>
          <a:ea typeface="標楷體" pitchFamily="65"/>
          <a:cs typeface="標楷體" pitchFamily="65"/>
        </a:defRPr>
      </a:lvl1pPr>
    </p:titleStyle>
    <p:bodyStyle>
      <a:lvl1pPr marL="342900" marR="0" lvl="0" indent="-342900" algn="l" defTabSz="914400" rtl="0" fontAlgn="auto" hangingPunct="1">
        <a:lnSpc>
          <a:spcPct val="100000"/>
        </a:lnSpc>
        <a:spcBef>
          <a:spcPts val="800"/>
        </a:spcBef>
        <a:spcAft>
          <a:spcPts val="0"/>
        </a:spcAft>
        <a:buSzPct val="100000"/>
        <a:buFont typeface="Arial" pitchFamily="34"/>
        <a:buChar char="•"/>
        <a:tabLst/>
        <a:defRPr lang="zh-TW" sz="3200" b="0" i="0" u="none" strike="noStrike" kern="1200" cap="none" spc="0" baseline="0">
          <a:solidFill>
            <a:srgbClr val="0000FF"/>
          </a:solidFill>
          <a:uFillTx/>
          <a:latin typeface="標楷體" pitchFamily="65"/>
          <a:ea typeface="標楷體" pitchFamily="65"/>
          <a:cs typeface="標楷體" pitchFamily="65"/>
        </a:defRPr>
      </a:lvl1pPr>
      <a:lvl2pPr marL="742950" marR="0" lvl="1" indent="-285750" algn="l" defTabSz="914400" rtl="0" fontAlgn="auto" hangingPunct="1">
        <a:lnSpc>
          <a:spcPct val="100000"/>
        </a:lnSpc>
        <a:spcBef>
          <a:spcPts val="700"/>
        </a:spcBef>
        <a:spcAft>
          <a:spcPts val="0"/>
        </a:spcAft>
        <a:buSzPct val="100000"/>
        <a:buFont typeface="Arial" pitchFamily="34"/>
        <a:buChar char="–"/>
        <a:tabLst/>
        <a:defRPr lang="zh-TW" sz="2800" b="0" i="0" u="none" strike="noStrike" kern="1200" cap="none" spc="0" baseline="0">
          <a:solidFill>
            <a:srgbClr val="000000"/>
          </a:solidFill>
          <a:uFillTx/>
          <a:latin typeface="Calibri"/>
          <a:ea typeface="新細明體"/>
          <a:cs typeface=""/>
        </a:defRPr>
      </a:lvl2pPr>
      <a:lvl3pPr marL="1143000" marR="0" lvl="2" indent="-228600" algn="l" defTabSz="914400" rtl="0" fontAlgn="auto" hangingPunct="1">
        <a:lnSpc>
          <a:spcPct val="100000"/>
        </a:lnSpc>
        <a:spcBef>
          <a:spcPts val="600"/>
        </a:spcBef>
        <a:spcAft>
          <a:spcPts val="0"/>
        </a:spcAft>
        <a:buSzPct val="100000"/>
        <a:buFont typeface="Arial" pitchFamily="34"/>
        <a:buChar char="•"/>
        <a:tabLst/>
        <a:defRPr lang="zh-TW" sz="2400" b="0" i="0" u="none" strike="noStrike" kern="1200" cap="none" spc="0" baseline="0">
          <a:solidFill>
            <a:srgbClr val="000000"/>
          </a:solidFill>
          <a:uFillTx/>
          <a:latin typeface="Calibri"/>
          <a:ea typeface="新細明體"/>
          <a:cs typeface=""/>
        </a:defRPr>
      </a:lvl3pPr>
      <a:lvl4pPr marL="1600200" marR="0" lvl="3" indent="-228600" algn="l" defTabSz="914400" rtl="0" fontAlgn="auto" hangingPunct="1">
        <a:lnSpc>
          <a:spcPct val="100000"/>
        </a:lnSpc>
        <a:spcBef>
          <a:spcPts val="500"/>
        </a:spcBef>
        <a:spcAft>
          <a:spcPts val="0"/>
        </a:spcAft>
        <a:buSzPct val="100000"/>
        <a:buFont typeface="Arial" pitchFamily="34"/>
        <a:buChar char="–"/>
        <a:tabLst/>
        <a:defRPr lang="zh-TW" sz="2000" b="0" i="0" u="none" strike="noStrike" kern="1200" cap="none" spc="0" baseline="0">
          <a:solidFill>
            <a:srgbClr val="000000"/>
          </a:solidFill>
          <a:uFillTx/>
          <a:latin typeface="Calibri"/>
          <a:ea typeface="新細明體"/>
          <a:cs typeface=""/>
        </a:defRPr>
      </a:lvl4pPr>
      <a:lvl5pPr marL="2057400" marR="0" lvl="4" indent="-228600" algn="l" defTabSz="914400" rtl="0" fontAlgn="auto" hangingPunct="1">
        <a:lnSpc>
          <a:spcPct val="100000"/>
        </a:lnSpc>
        <a:spcBef>
          <a:spcPts val="500"/>
        </a:spcBef>
        <a:spcAft>
          <a:spcPts val="0"/>
        </a:spcAft>
        <a:buSzPct val="100000"/>
        <a:buFont typeface="Arial" pitchFamily="34"/>
        <a:buChar char="»"/>
        <a:tabLst/>
        <a:defRPr lang="zh-TW" sz="2000" b="0" i="0" u="none" strike="noStrike" kern="1200" cap="none" spc="0" baseline="0">
          <a:solidFill>
            <a:srgbClr val="000000"/>
          </a:solidFill>
          <a:uFillTx/>
          <a:latin typeface="Calibri"/>
          <a:ea typeface="新細明體"/>
          <a:cs typeface=""/>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www.youtube.com/watch?v=A2tz7zfMq14"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name="Slide1">
    <p:spTree>
      <p:nvGrpSpPr>
        <p:cNvPr id="1" name=""/>
        <p:cNvGrpSpPr/>
        <p:nvPr/>
      </p:nvGrpSpPr>
      <p:grpSpPr>
        <a:xfrm>
          <a:off x="0" y="0"/>
          <a:ext cx="0" cy="0"/>
          <a:chOff x="0" y="0"/>
          <a:chExt cx="0" cy="0"/>
        </a:xfrm>
      </p:grpSpPr>
      <p:sp>
        <p:nvSpPr>
          <p:cNvPr id="2" name="標題 1"/>
          <p:cNvSpPr txBox="1">
            <a:spLocks noGrp="1"/>
          </p:cNvSpPr>
          <p:nvPr>
            <p:ph type="ctrTitle"/>
          </p:nvPr>
        </p:nvSpPr>
        <p:spPr>
          <a:xfrm>
            <a:off x="737829" y="476667"/>
            <a:ext cx="7772400" cy="1470026"/>
          </a:xfrm>
        </p:spPr>
        <p:txBody>
          <a:bodyPr/>
          <a:lstStyle/>
          <a:p>
            <a:pPr lvl="0"/>
            <a:r>
              <a:rPr lang="zh-TW" altLang="en-US" dirty="0" smtClean="0"/>
              <a:t>體育學原理</a:t>
            </a:r>
            <a:endParaRPr lang="zh-TW" dirty="0"/>
          </a:p>
        </p:txBody>
      </p:sp>
      <p:sp>
        <p:nvSpPr>
          <p:cNvPr id="3" name="副標題 2"/>
          <p:cNvSpPr txBox="1">
            <a:spLocks noGrp="1"/>
          </p:cNvSpPr>
          <p:nvPr>
            <p:ph type="subTitle" idx="1"/>
          </p:nvPr>
        </p:nvSpPr>
        <p:spPr>
          <a:xfrm>
            <a:off x="1475658" y="1988838"/>
            <a:ext cx="6400800" cy="648071"/>
          </a:xfrm>
        </p:spPr>
        <p:txBody>
          <a:bodyPr/>
          <a:lstStyle/>
          <a:p>
            <a:pPr lvl="0"/>
            <a:r>
              <a:rPr lang="zh-TW" altLang="en-US" dirty="0" smtClean="0"/>
              <a:t>金湘斌</a:t>
            </a:r>
            <a:endParaRPr lang="en-US" dirty="0"/>
          </a:p>
        </p:txBody>
      </p:sp>
      <p:pic>
        <p:nvPicPr>
          <p:cNvPr id="4" name="Picture 2" descr="C:\Users\BPC\Downloads\教育部logo991006-1.png"/>
          <p:cNvPicPr>
            <a:picLocks noChangeAspect="1"/>
          </p:cNvPicPr>
          <p:nvPr/>
        </p:nvPicPr>
        <p:blipFill>
          <a:blip r:embed="rId3"/>
          <a:srcRect/>
          <a:stretch>
            <a:fillRect/>
          </a:stretch>
        </p:blipFill>
        <p:spPr>
          <a:xfrm>
            <a:off x="0" y="6411443"/>
            <a:ext cx="1475658" cy="446556"/>
          </a:xfrm>
          <a:prstGeom prst="rect">
            <a:avLst/>
          </a:prstGeom>
          <a:noFill/>
          <a:ln cap="flat">
            <a:noFill/>
          </a:ln>
        </p:spPr>
      </p:pic>
      <p:pic>
        <p:nvPicPr>
          <p:cNvPr id="5" name="Picture 3" descr="C:\Users\BPC\AppData\Local\Temp\Rar$DR60.735\A703(修正型).png"/>
          <p:cNvPicPr>
            <a:picLocks noChangeAspect="1"/>
          </p:cNvPicPr>
          <p:nvPr/>
        </p:nvPicPr>
        <p:blipFill>
          <a:blip r:embed="rId4"/>
          <a:srcRect/>
          <a:stretch>
            <a:fillRect/>
          </a:stretch>
        </p:blipFill>
        <p:spPr>
          <a:xfrm>
            <a:off x="1547667" y="6508351"/>
            <a:ext cx="1263682" cy="252740"/>
          </a:xfrm>
          <a:prstGeom prst="rect">
            <a:avLst/>
          </a:prstGeom>
          <a:noFill/>
          <a:ln cap="flat">
            <a:noFill/>
          </a:ln>
        </p:spPr>
      </p:pic>
      <p:sp>
        <p:nvSpPr>
          <p:cNvPr id="6" name="副標題 2"/>
          <p:cNvSpPr txBox="1"/>
          <p:nvPr/>
        </p:nvSpPr>
        <p:spPr>
          <a:xfrm>
            <a:off x="1535579" y="2996955"/>
            <a:ext cx="6400800" cy="648071"/>
          </a:xfrm>
          <a:prstGeom prst="rect">
            <a:avLst/>
          </a:prstGeom>
          <a:noFill/>
          <a:ln cap="flat">
            <a:noFill/>
          </a:ln>
        </p:spPr>
        <p:txBody>
          <a:bodyPr vert="horz" wrap="square" lIns="91440" tIns="45720" rIns="91440" bIns="45720" anchor="t" anchorCtr="1" compatLnSpc="1">
            <a:noAutofit/>
          </a:bodyPr>
          <a:lstStyle/>
          <a:p>
            <a:pPr marL="0" marR="0" lvl="0" indent="0" algn="ctr" defTabSz="914400" rtl="0" fontAlgn="auto" hangingPunct="1">
              <a:lnSpc>
                <a:spcPct val="100000"/>
              </a:lnSpc>
              <a:spcBef>
                <a:spcPts val="800"/>
              </a:spcBef>
              <a:spcAft>
                <a:spcPts val="0"/>
              </a:spcAft>
              <a:buNone/>
              <a:tabLst/>
              <a:defRPr sz="1800" b="0" i="0" u="none" strike="noStrike" kern="0" cap="none" spc="0" baseline="0">
                <a:solidFill>
                  <a:srgbClr val="000000"/>
                </a:solidFill>
                <a:uFillTx/>
              </a:defRPr>
            </a:pPr>
            <a:r>
              <a:rPr lang="en-US" sz="3200" dirty="0" smtClean="0">
                <a:solidFill>
                  <a:srgbClr val="898989"/>
                </a:solidFill>
                <a:latin typeface="Times New Roman" panose="02020603050405020304" pitchFamily="18" charset="0"/>
                <a:ea typeface="新細明體"/>
                <a:cs typeface="Times New Roman" panose="02020603050405020304" pitchFamily="18" charset="0"/>
              </a:rPr>
              <a:t>25</a:t>
            </a:r>
            <a:endParaRPr lang="en-US" sz="3200" b="0" i="0" u="none" strike="noStrike" kern="1200" cap="none" spc="0" baseline="0" dirty="0">
              <a:solidFill>
                <a:srgbClr val="898989"/>
              </a:solidFill>
              <a:uFillTx/>
              <a:latin typeface="Times New Roman" panose="02020603050405020304" pitchFamily="18" charset="0"/>
              <a:ea typeface="新細明體"/>
              <a:cs typeface="Times New Roman" panose="02020603050405020304" pitchFamily="18" charset="0"/>
            </a:endParaRPr>
          </a:p>
        </p:txBody>
      </p:sp>
      <p:sp>
        <p:nvSpPr>
          <p:cNvPr id="7" name="投影片編號版面配置區 6"/>
          <p:cNvSpPr>
            <a:spLocks noGrp="1"/>
          </p:cNvSpPr>
          <p:nvPr>
            <p:ph type="sldNum" sz="quarter" idx="8"/>
          </p:nvPr>
        </p:nvSpPr>
        <p:spPr/>
        <p:txBody>
          <a:bodyPr/>
          <a:lstStyle/>
          <a:p>
            <a:pPr lvl="0"/>
            <a:fld id="{8A7106E3-4FB2-47FA-B9DA-0CA402FF67C7}" type="slidenum">
              <a:rPr lang="en-US" altLang="zh-TW" smtClean="0">
                <a:latin typeface="Times New Roman" panose="02020603050405020304" pitchFamily="18" charset="0"/>
                <a:cs typeface="Times New Roman" panose="02020603050405020304" pitchFamily="18" charset="0"/>
              </a:rPr>
              <a:t>1</a:t>
            </a:fld>
            <a:endParaRPr lang="zh-TW" altLang="en-US" dirty="0">
              <a:latin typeface="Times New Roman" panose="02020603050405020304" pitchFamily="18" charset="0"/>
              <a:cs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a:xfrm>
            <a:off x="457200" y="1464402"/>
            <a:ext cx="8229599" cy="4525959"/>
          </a:xfrm>
        </p:spPr>
        <p:txBody>
          <a:bodyPr/>
          <a:lstStyle/>
          <a:p>
            <a:pPr algn="just"/>
            <a:r>
              <a:rPr lang="zh-TW" altLang="en-US" sz="2800" dirty="0" smtClean="0"/>
              <a:t>除大</a:t>
            </a:r>
            <a:r>
              <a:rPr lang="zh-TW" altLang="en-US" sz="2800" dirty="0"/>
              <a:t>學堂</a:t>
            </a:r>
            <a:r>
              <a:rPr lang="en-US" altLang="zh-TW" sz="2800" dirty="0"/>
              <a:t>(</a:t>
            </a:r>
            <a:r>
              <a:rPr lang="zh-TW" altLang="en-US" sz="2800" dirty="0"/>
              <a:t>相當於現今研究所程度</a:t>
            </a:r>
            <a:r>
              <a:rPr lang="en-US" altLang="zh-TW" sz="2800" dirty="0"/>
              <a:t>)</a:t>
            </a:r>
            <a:r>
              <a:rPr lang="zh-TW" altLang="en-US" sz="2800" dirty="0"/>
              <a:t>之外，餘均將「體操」列為必授科目，每週授課節數</a:t>
            </a:r>
            <a:r>
              <a:rPr lang="en-US" altLang="zh-TW" sz="2800" dirty="0" smtClean="0"/>
              <a:t>2</a:t>
            </a:r>
            <a:r>
              <a:rPr lang="zh-TW" altLang="en-US" sz="2800" dirty="0" smtClean="0"/>
              <a:t>～</a:t>
            </a:r>
            <a:r>
              <a:rPr lang="en-US" altLang="zh-TW" sz="2800" dirty="0" smtClean="0"/>
              <a:t>4</a:t>
            </a:r>
            <a:r>
              <a:rPr lang="zh-TW" altLang="en-US" sz="2800" dirty="0"/>
              <a:t>節不等，教材內容有遊戲、普通體操和兵式體操，其中遊戲的分量偏重小學以下，兵式體操只限於高等小學堂以上的男生。這時的「體操科」制度可以說是抄襲自日本</a:t>
            </a:r>
            <a:r>
              <a:rPr lang="zh-TW" altLang="en-US" sz="2800" dirty="0" smtClean="0"/>
              <a:t>。</a:t>
            </a:r>
            <a:endParaRPr lang="en-US" altLang="zh-TW" sz="2800" dirty="0" smtClean="0"/>
          </a:p>
          <a:p>
            <a:r>
              <a:rPr lang="zh-TW" altLang="en-US" sz="2800" dirty="0"/>
              <a:t>可見，「體操」是我國新制學校教育創始初期，最具代表性的用語，也是我國學校教育將「體育教育」首度列為教學科目的用語</a:t>
            </a:r>
            <a:r>
              <a:rPr lang="zh-TW" altLang="en-US" sz="2800" dirty="0" smtClean="0"/>
              <a:t>。</a:t>
            </a:r>
            <a:endParaRPr lang="zh-TW" altLang="en-US" sz="2800" dirty="0"/>
          </a:p>
        </p:txBody>
      </p:sp>
      <p:sp>
        <p:nvSpPr>
          <p:cNvPr id="4" name="投影片編號版面配置區 3"/>
          <p:cNvSpPr>
            <a:spLocks noGrp="1"/>
          </p:cNvSpPr>
          <p:nvPr>
            <p:ph type="sldNum" sz="quarter" idx="8"/>
          </p:nvPr>
        </p:nvSpPr>
        <p:spPr/>
        <p:txBody>
          <a:bodyPr/>
          <a:lstStyle/>
          <a:p>
            <a:pPr lvl="0"/>
            <a:fld id="{A985501C-BE7C-4A2D-ABC7-A8F0EC08F371}" type="slidenum">
              <a:rPr lang="en-US" altLang="zh-TW" smtClean="0"/>
              <a:t>10</a:t>
            </a:fld>
            <a:endParaRPr lang="zh-TW" altLang="en-US"/>
          </a:p>
        </p:txBody>
      </p:sp>
    </p:spTree>
    <p:extLst>
      <p:ext uri="{BB962C8B-B14F-4D97-AF65-F5344CB8AC3E}">
        <p14:creationId xmlns:p14="http://schemas.microsoft.com/office/powerpoint/2010/main" val="2895846592"/>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a:xfrm>
            <a:off x="457200" y="1464402"/>
            <a:ext cx="8229599" cy="4525959"/>
          </a:xfrm>
        </p:spPr>
        <p:txBody>
          <a:bodyPr/>
          <a:lstStyle/>
          <a:p>
            <a:pPr algn="just"/>
            <a:r>
              <a:rPr lang="zh-TW" altLang="en-US" sz="2800" dirty="0" smtClean="0">
                <a:latin typeface="Times New Roman" panose="02020603050405020304" pitchFamily="18" charset="0"/>
                <a:cs typeface="Times New Roman" panose="02020603050405020304" pitchFamily="18" charset="0"/>
              </a:rPr>
              <a:t>歐</a:t>
            </a:r>
            <a:r>
              <a:rPr lang="zh-TW" altLang="en-US" sz="2800" dirty="0">
                <a:latin typeface="Times New Roman" panose="02020603050405020304" pitchFamily="18" charset="0"/>
                <a:cs typeface="Times New Roman" panose="02020603050405020304" pitchFamily="18" charset="0"/>
              </a:rPr>
              <a:t>戰結束後，在反戰聲浪下反對軍國民教育之主張四起，加以</a:t>
            </a:r>
            <a:r>
              <a:rPr lang="en-US" altLang="zh-TW" sz="2800" dirty="0">
                <a:latin typeface="Times New Roman" panose="02020603050405020304" pitchFamily="18" charset="0"/>
                <a:ea typeface="SimSun-ExtB" panose="02010609060101010101" pitchFamily="49" charset="-122"/>
                <a:cs typeface="Times New Roman" panose="02020603050405020304" pitchFamily="18" charset="0"/>
              </a:rPr>
              <a:t>1919</a:t>
            </a:r>
            <a:r>
              <a:rPr lang="zh-TW" altLang="en-US" sz="2800" dirty="0">
                <a:latin typeface="Times New Roman" panose="02020603050405020304" pitchFamily="18" charset="0"/>
                <a:cs typeface="Times New Roman" panose="02020603050405020304" pitchFamily="18" charset="0"/>
              </a:rPr>
              <a:t>年</a:t>
            </a:r>
            <a:r>
              <a:rPr lang="zh-TW" altLang="en-US" sz="2800" dirty="0" smtClean="0">
                <a:latin typeface="Times New Roman" panose="02020603050405020304" pitchFamily="18" charset="0"/>
                <a:cs typeface="Times New Roman" panose="02020603050405020304" pitchFamily="18" charset="0"/>
              </a:rPr>
              <a:t>發生</a:t>
            </a:r>
            <a:r>
              <a:rPr lang="zh-TW" altLang="en-US" sz="2800" dirty="0">
                <a:latin typeface="Times New Roman" panose="02020603050405020304" pitchFamily="18" charset="0"/>
                <a:cs typeface="Times New Roman" panose="02020603050405020304" pitchFamily="18" charset="0"/>
              </a:rPr>
              <a:t>五四運動，提倡民主與科學，「體操」反被視為「軍國民教育」的遺毒之一，而遭致質疑，部分學校的「</a:t>
            </a:r>
            <a:r>
              <a:rPr lang="zh-TW" altLang="en-US" sz="2800" dirty="0" smtClean="0">
                <a:latin typeface="Times New Roman" panose="02020603050405020304" pitchFamily="18" charset="0"/>
                <a:cs typeface="Times New Roman" panose="02020603050405020304" pitchFamily="18" charset="0"/>
              </a:rPr>
              <a:t>體操科」也</a:t>
            </a:r>
            <a:r>
              <a:rPr lang="zh-TW" altLang="en-US" sz="2800" dirty="0">
                <a:latin typeface="Times New Roman" panose="02020603050405020304" pitchFamily="18" charset="0"/>
                <a:cs typeface="Times New Roman" panose="02020603050405020304" pitchFamily="18" charset="0"/>
              </a:rPr>
              <a:t>變更為「</a:t>
            </a:r>
            <a:r>
              <a:rPr lang="zh-TW" altLang="en-US" sz="2800" dirty="0" smtClean="0">
                <a:latin typeface="Times New Roman" panose="02020603050405020304" pitchFamily="18" charset="0"/>
                <a:cs typeface="Times New Roman" panose="02020603050405020304" pitchFamily="18" charset="0"/>
              </a:rPr>
              <a:t>體育科」</a:t>
            </a:r>
            <a:r>
              <a:rPr lang="zh-TW" altLang="en-US" sz="2800" dirty="0">
                <a:latin typeface="Times New Roman" panose="02020603050405020304" pitchFamily="18" charset="0"/>
                <a:cs typeface="Times New Roman" panose="02020603050405020304" pitchFamily="18" charset="0"/>
              </a:rPr>
              <a:t>一語，並於</a:t>
            </a:r>
            <a:r>
              <a:rPr lang="en-US" altLang="zh-TW" sz="2800" dirty="0">
                <a:latin typeface="Times New Roman" panose="02020603050405020304" pitchFamily="18" charset="0"/>
                <a:ea typeface="SimSun-ExtB" panose="02010609060101010101" pitchFamily="49" charset="-122"/>
                <a:cs typeface="Times New Roman" panose="02020603050405020304" pitchFamily="18" charset="0"/>
              </a:rPr>
              <a:t>1923</a:t>
            </a:r>
            <a:r>
              <a:rPr lang="zh-TW" altLang="en-US" sz="2800" dirty="0">
                <a:latin typeface="Times New Roman" panose="02020603050405020304" pitchFamily="18" charset="0"/>
                <a:cs typeface="Times New Roman" panose="02020603050405020304" pitchFamily="18" charset="0"/>
              </a:rPr>
              <a:t>年正式走入歷史，此時</a:t>
            </a:r>
            <a:r>
              <a:rPr lang="zh-TW" altLang="en-US" sz="2800" dirty="0" smtClean="0">
                <a:latin typeface="Times New Roman" panose="02020603050405020304" pitchFamily="18" charset="0"/>
                <a:cs typeface="Times New Roman" panose="02020603050405020304" pitchFamily="18" charset="0"/>
              </a:rPr>
              <a:t>廢除兵</a:t>
            </a:r>
            <a:r>
              <a:rPr lang="zh-TW" altLang="en-US" sz="2800" dirty="0">
                <a:latin typeface="Times New Roman" panose="02020603050405020304" pitchFamily="18" charset="0"/>
                <a:cs typeface="Times New Roman" panose="02020603050405020304" pitchFamily="18" charset="0"/>
              </a:rPr>
              <a:t>式體操，但仍維持遊戲和普通體操在「體育教材」之中</a:t>
            </a:r>
            <a:r>
              <a:rPr lang="zh-TW" altLang="en-US" sz="2800" dirty="0" smtClean="0">
                <a:latin typeface="Times New Roman" panose="02020603050405020304" pitchFamily="18" charset="0"/>
                <a:cs typeface="Times New Roman" panose="02020603050405020304" pitchFamily="18" charset="0"/>
              </a:rPr>
              <a:t>。</a:t>
            </a:r>
            <a:endParaRPr lang="en-US" altLang="zh-TW" sz="2800" dirty="0" smtClean="0">
              <a:latin typeface="Times New Roman" panose="02020603050405020304" pitchFamily="18" charset="0"/>
              <a:cs typeface="Times New Roman" panose="02020603050405020304" pitchFamily="18" charset="0"/>
            </a:endParaRPr>
          </a:p>
          <a:p>
            <a:pPr algn="just"/>
            <a:r>
              <a:rPr lang="zh-TW" altLang="en-US" sz="2800" dirty="0">
                <a:latin typeface="Times New Roman" panose="02020603050405020304" pitchFamily="18" charset="0"/>
                <a:cs typeface="Times New Roman" panose="02020603050405020304" pitchFamily="18" charset="0"/>
              </a:rPr>
              <a:t>而在日本統治下</a:t>
            </a:r>
            <a:r>
              <a:rPr lang="zh-TW" altLang="en-US" sz="2800" dirty="0" smtClean="0">
                <a:latin typeface="Times New Roman" panose="02020603050405020304" pitchFamily="18" charset="0"/>
                <a:cs typeface="Times New Roman" panose="02020603050405020304" pitchFamily="18" charset="0"/>
              </a:rPr>
              <a:t>的臺灣</a:t>
            </a:r>
            <a:r>
              <a:rPr lang="zh-TW" altLang="en-US" sz="2800" dirty="0">
                <a:latin typeface="Times New Roman" panose="02020603050405020304" pitchFamily="18" charset="0"/>
                <a:cs typeface="Times New Roman" panose="02020603050405020304" pitchFamily="18" charset="0"/>
              </a:rPr>
              <a:t>一直沿用「體操科」，並於</a:t>
            </a:r>
            <a:r>
              <a:rPr lang="en-US" altLang="zh-TW" sz="2800" dirty="0" smtClean="0">
                <a:latin typeface="Times New Roman" panose="02020603050405020304" pitchFamily="18" charset="0"/>
                <a:cs typeface="Times New Roman" panose="02020603050405020304" pitchFamily="18" charset="0"/>
              </a:rPr>
              <a:t>1941</a:t>
            </a:r>
            <a:r>
              <a:rPr lang="zh-TW" altLang="en-US" sz="2800" dirty="0" smtClean="0">
                <a:latin typeface="Times New Roman" panose="02020603050405020304" pitchFamily="18" charset="0"/>
                <a:cs typeface="Times New Roman" panose="02020603050405020304" pitchFamily="18" charset="0"/>
              </a:rPr>
              <a:t>年因應戰爭時局的變化，</a:t>
            </a:r>
            <a:r>
              <a:rPr lang="zh-TW" altLang="en-US" sz="2800" dirty="0">
                <a:latin typeface="Times New Roman" panose="02020603050405020304" pitchFamily="18" charset="0"/>
                <a:cs typeface="Times New Roman" panose="02020603050405020304" pitchFamily="18" charset="0"/>
              </a:rPr>
              <a:t>將「體操科」更為「體鍊科」</a:t>
            </a:r>
            <a:r>
              <a:rPr lang="zh-TW" altLang="en-US" sz="2800" dirty="0" smtClean="0">
                <a:latin typeface="Times New Roman" panose="02020603050405020304" pitchFamily="18" charset="0"/>
                <a:cs typeface="Times New Roman" panose="02020603050405020304" pitchFamily="18" charset="0"/>
              </a:rPr>
              <a:t>。</a:t>
            </a:r>
            <a:endParaRPr lang="zh-TW" altLang="en-US" sz="2800" dirty="0">
              <a:latin typeface="Times New Roman" panose="02020603050405020304" pitchFamily="18" charset="0"/>
              <a:cs typeface="Times New Roman" panose="02020603050405020304" pitchFamily="18" charset="0"/>
            </a:endParaRPr>
          </a:p>
          <a:p>
            <a:pPr algn="just"/>
            <a:endParaRPr lang="en-US" altLang="zh-TW" sz="2800" dirty="0" smtClean="0"/>
          </a:p>
        </p:txBody>
      </p:sp>
      <p:sp>
        <p:nvSpPr>
          <p:cNvPr id="4" name="投影片編號版面配置區 3"/>
          <p:cNvSpPr>
            <a:spLocks noGrp="1"/>
          </p:cNvSpPr>
          <p:nvPr>
            <p:ph type="sldNum" sz="quarter" idx="8"/>
          </p:nvPr>
        </p:nvSpPr>
        <p:spPr/>
        <p:txBody>
          <a:bodyPr/>
          <a:lstStyle/>
          <a:p>
            <a:pPr lvl="0"/>
            <a:fld id="{A985501C-BE7C-4A2D-ABC7-A8F0EC08F371}" type="slidenum">
              <a:rPr lang="en-US" altLang="zh-TW" smtClean="0"/>
              <a:t>11</a:t>
            </a:fld>
            <a:endParaRPr lang="zh-TW" altLang="en-US"/>
          </a:p>
        </p:txBody>
      </p:sp>
    </p:spTree>
    <p:extLst>
      <p:ext uri="{BB962C8B-B14F-4D97-AF65-F5344CB8AC3E}">
        <p14:creationId xmlns:p14="http://schemas.microsoft.com/office/powerpoint/2010/main" val="1796741317"/>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二、體育科時期</a:t>
            </a:r>
          </a:p>
        </p:txBody>
      </p:sp>
      <p:sp>
        <p:nvSpPr>
          <p:cNvPr id="3" name="內容版面配置區 2"/>
          <p:cNvSpPr>
            <a:spLocks noGrp="1"/>
          </p:cNvSpPr>
          <p:nvPr>
            <p:ph idx="1"/>
          </p:nvPr>
        </p:nvSpPr>
        <p:spPr/>
        <p:txBody>
          <a:bodyPr/>
          <a:lstStyle/>
          <a:p>
            <a:pPr algn="just"/>
            <a:r>
              <a:rPr lang="zh-TW" altLang="en-US" sz="2800" dirty="0">
                <a:latin typeface="Times New Roman" panose="02020603050405020304" pitchFamily="18" charset="0"/>
                <a:cs typeface="Times New Roman" panose="02020603050405020304" pitchFamily="18" charset="0"/>
              </a:rPr>
              <a:t>在</a:t>
            </a:r>
            <a:r>
              <a:rPr lang="en-US" altLang="zh-TW" sz="2800" dirty="0">
                <a:latin typeface="Times New Roman" panose="02020603050405020304" pitchFamily="18" charset="0"/>
                <a:cs typeface="Times New Roman" panose="02020603050405020304" pitchFamily="18" charset="0"/>
              </a:rPr>
              <a:t>1923</a:t>
            </a:r>
            <a:r>
              <a:rPr lang="zh-TW" altLang="en-US" sz="2800" dirty="0">
                <a:latin typeface="Times New Roman" panose="02020603050405020304" pitchFamily="18" charset="0"/>
                <a:cs typeface="Times New Roman" panose="02020603050405020304" pitchFamily="18" charset="0"/>
              </a:rPr>
              <a:t>年教育部正式將學校教育的「體操科」更為「體育科」</a:t>
            </a:r>
            <a:r>
              <a:rPr lang="zh-TW" altLang="en-US" sz="2800" dirty="0" smtClean="0">
                <a:latin typeface="Times New Roman" panose="02020603050405020304" pitchFamily="18" charset="0"/>
                <a:cs typeface="Times New Roman" panose="02020603050405020304" pitchFamily="18" charset="0"/>
              </a:rPr>
              <a:t>之後，學校</a:t>
            </a:r>
            <a:r>
              <a:rPr lang="zh-TW" altLang="en-US" sz="2800" dirty="0">
                <a:latin typeface="Times New Roman" panose="02020603050405020304" pitchFamily="18" charset="0"/>
                <a:cs typeface="Times New Roman" panose="02020603050405020304" pitchFamily="18" charset="0"/>
              </a:rPr>
              <a:t>教育中的</a:t>
            </a:r>
            <a:r>
              <a:rPr lang="zh-TW" altLang="en-US" sz="2800" dirty="0" smtClean="0">
                <a:latin typeface="Times New Roman" panose="02020603050405020304" pitchFamily="18" charset="0"/>
                <a:cs typeface="Times New Roman" panose="02020603050405020304" pitchFamily="18" charset="0"/>
              </a:rPr>
              <a:t>體育科就</a:t>
            </a:r>
            <a:r>
              <a:rPr lang="zh-TW" altLang="en-US" sz="2800" dirty="0">
                <a:latin typeface="Times New Roman" panose="02020603050405020304" pitchFamily="18" charset="0"/>
                <a:cs typeface="Times New Roman" panose="02020603050405020304" pitchFamily="18" charset="0"/>
              </a:rPr>
              <a:t>一直沿用到</a:t>
            </a:r>
            <a:r>
              <a:rPr lang="en-US" altLang="zh-TW" sz="2800" dirty="0">
                <a:latin typeface="Times New Roman" panose="02020603050405020304" pitchFamily="18" charset="0"/>
                <a:cs typeface="Times New Roman" panose="02020603050405020304" pitchFamily="18" charset="0"/>
              </a:rPr>
              <a:t>1949</a:t>
            </a:r>
            <a:r>
              <a:rPr lang="zh-TW" altLang="en-US" sz="2800" dirty="0">
                <a:latin typeface="Times New Roman" panose="02020603050405020304" pitchFamily="18" charset="0"/>
                <a:cs typeface="Times New Roman" panose="02020603050405020304" pitchFamily="18" charset="0"/>
              </a:rPr>
              <a:t>年政府</a:t>
            </a:r>
            <a:r>
              <a:rPr lang="zh-TW" altLang="en-US" sz="2800" dirty="0" smtClean="0">
                <a:latin typeface="Times New Roman" panose="02020603050405020304" pitchFamily="18" charset="0"/>
                <a:cs typeface="Times New Roman" panose="02020603050405020304" pitchFamily="18" charset="0"/>
              </a:rPr>
              <a:t>遷臺，直到</a:t>
            </a:r>
            <a:r>
              <a:rPr lang="en-US" altLang="zh-TW" sz="2800" dirty="0">
                <a:latin typeface="Times New Roman" panose="02020603050405020304" pitchFamily="18" charset="0"/>
                <a:cs typeface="Times New Roman" panose="02020603050405020304" pitchFamily="18" charset="0"/>
              </a:rPr>
              <a:t>2001</a:t>
            </a:r>
            <a:r>
              <a:rPr lang="zh-TW" altLang="en-US" sz="2800" dirty="0">
                <a:latin typeface="Times New Roman" panose="02020603050405020304" pitchFamily="18" charset="0"/>
                <a:cs typeface="Times New Roman" panose="02020603050405020304" pitchFamily="18" charset="0"/>
              </a:rPr>
              <a:t>午九年一貫課程綱要將「健康教有」與「體育」融合為「健康與體育領域</a:t>
            </a:r>
            <a:r>
              <a:rPr lang="zh-TW" altLang="en-US" sz="2800" dirty="0" smtClean="0">
                <a:latin typeface="Times New Roman" panose="02020603050405020304" pitchFamily="18" charset="0"/>
                <a:cs typeface="Times New Roman" panose="02020603050405020304" pitchFamily="18" charset="0"/>
              </a:rPr>
              <a:t>」共歷經</a:t>
            </a:r>
            <a:r>
              <a:rPr lang="en-US" altLang="zh-TW" sz="2800" dirty="0" smtClean="0">
                <a:latin typeface="Times New Roman" panose="02020603050405020304" pitchFamily="18" charset="0"/>
                <a:cs typeface="Times New Roman" panose="02020603050405020304" pitchFamily="18" charset="0"/>
              </a:rPr>
              <a:t>78</a:t>
            </a:r>
            <a:r>
              <a:rPr lang="zh-TW" altLang="en-US" sz="2800" dirty="0" smtClean="0">
                <a:latin typeface="Times New Roman" panose="02020603050405020304" pitchFamily="18" charset="0"/>
                <a:cs typeface="Times New Roman" panose="02020603050405020304" pitchFamily="18" charset="0"/>
              </a:rPr>
              <a:t>年。</a:t>
            </a:r>
            <a:endParaRPr lang="en-US" altLang="zh-TW" sz="2800" dirty="0" smtClean="0">
              <a:latin typeface="Times New Roman" panose="02020603050405020304" pitchFamily="18" charset="0"/>
              <a:cs typeface="Times New Roman" panose="02020603050405020304" pitchFamily="18" charset="0"/>
            </a:endParaRPr>
          </a:p>
          <a:p>
            <a:pPr algn="just"/>
            <a:r>
              <a:rPr lang="zh-TW" altLang="en-US" sz="2800" dirty="0" smtClean="0">
                <a:latin typeface="Times New Roman" panose="02020603050405020304" pitchFamily="18" charset="0"/>
                <a:cs typeface="Times New Roman" panose="02020603050405020304" pitchFamily="18" charset="0"/>
              </a:rPr>
              <a:t>臺灣</a:t>
            </a:r>
            <a:r>
              <a:rPr lang="zh-TW" altLang="en-US" sz="2800" dirty="0">
                <a:latin typeface="Times New Roman" panose="02020603050405020304" pitchFamily="18" charset="0"/>
                <a:cs typeface="Times New Roman" panose="02020603050405020304" pitchFamily="18" charset="0"/>
              </a:rPr>
              <a:t>則是在</a:t>
            </a:r>
            <a:r>
              <a:rPr lang="en-US" altLang="zh-TW" sz="2800" dirty="0">
                <a:latin typeface="Times New Roman" panose="02020603050405020304" pitchFamily="18" charset="0"/>
                <a:cs typeface="Times New Roman" panose="02020603050405020304" pitchFamily="18" charset="0"/>
              </a:rPr>
              <a:t>1945</a:t>
            </a:r>
            <a:r>
              <a:rPr lang="zh-TW" altLang="en-US" sz="2800" dirty="0">
                <a:latin typeface="Times New Roman" panose="02020603050405020304" pitchFamily="18" charset="0"/>
                <a:cs typeface="Times New Roman" panose="02020603050405020304" pitchFamily="18" charset="0"/>
              </a:rPr>
              <a:t>年日本戰敗後，學校教育的「體鍊科」才隨國民政府的教育政策更名為「體育科」；而中國大陸在</a:t>
            </a:r>
            <a:r>
              <a:rPr lang="en-US" altLang="zh-TW" sz="2800" dirty="0">
                <a:latin typeface="Times New Roman" panose="02020603050405020304" pitchFamily="18" charset="0"/>
                <a:cs typeface="Times New Roman" panose="02020603050405020304" pitchFamily="18" charset="0"/>
              </a:rPr>
              <a:t>1949</a:t>
            </a:r>
            <a:r>
              <a:rPr lang="zh-TW" altLang="en-US" sz="2800" dirty="0">
                <a:latin typeface="Times New Roman" panose="02020603050405020304" pitchFamily="18" charset="0"/>
                <a:cs typeface="Times New Roman" panose="02020603050405020304" pitchFamily="18" charset="0"/>
              </a:rPr>
              <a:t>年之後，學校教育也一直以「體育科」稱之</a:t>
            </a:r>
            <a:r>
              <a:rPr lang="zh-TW" altLang="en-US" sz="2800" dirty="0" smtClean="0">
                <a:latin typeface="Times New Roman" panose="02020603050405020304" pitchFamily="18" charset="0"/>
                <a:cs typeface="Times New Roman" panose="02020603050405020304" pitchFamily="18" charset="0"/>
              </a:rPr>
              <a:t>。</a:t>
            </a:r>
            <a:endParaRPr lang="en-US" altLang="zh-TW" sz="2800" dirty="0">
              <a:latin typeface="Times New Roman" panose="02020603050405020304" pitchFamily="18" charset="0"/>
              <a:cs typeface="Times New Roman" panose="02020603050405020304" pitchFamily="18" charset="0"/>
            </a:endParaRPr>
          </a:p>
          <a:p>
            <a:pPr algn="just"/>
            <a:r>
              <a:rPr lang="zh-TW" altLang="en-US" sz="2800" dirty="0" smtClean="0">
                <a:latin typeface="Times New Roman" panose="02020603050405020304" pitchFamily="18" charset="0"/>
                <a:cs typeface="Times New Roman" panose="02020603050405020304" pitchFamily="18" charset="0"/>
              </a:rPr>
              <a:t>此時期「</a:t>
            </a:r>
            <a:r>
              <a:rPr lang="zh-TW" altLang="en-US" sz="2800" dirty="0">
                <a:latin typeface="Times New Roman" panose="02020603050405020304" pitchFamily="18" charset="0"/>
                <a:cs typeface="Times New Roman" panose="02020603050405020304" pitchFamily="18" charset="0"/>
              </a:rPr>
              <a:t>體育科」的教育理念基本上取自於美國</a:t>
            </a:r>
            <a:r>
              <a:rPr lang="zh-TW" altLang="en-US" sz="2800" dirty="0" smtClean="0">
                <a:latin typeface="Times New Roman" panose="02020603050405020304" pitchFamily="18" charset="0"/>
                <a:cs typeface="Times New Roman" panose="02020603050405020304" pitchFamily="18" charset="0"/>
              </a:rPr>
              <a:t>。</a:t>
            </a:r>
            <a:endParaRPr lang="en-US" altLang="zh-TW" sz="2800" dirty="0" smtClean="0">
              <a:latin typeface="Times New Roman" panose="02020603050405020304" pitchFamily="18" charset="0"/>
              <a:cs typeface="Times New Roman" panose="02020603050405020304" pitchFamily="18" charset="0"/>
            </a:endParaRPr>
          </a:p>
          <a:p>
            <a:endParaRPr lang="zh-TW" altLang="en-US" dirty="0"/>
          </a:p>
        </p:txBody>
      </p:sp>
      <p:sp>
        <p:nvSpPr>
          <p:cNvPr id="4" name="投影片編號版面配置區 3"/>
          <p:cNvSpPr>
            <a:spLocks noGrp="1"/>
          </p:cNvSpPr>
          <p:nvPr>
            <p:ph type="sldNum" sz="quarter" idx="8"/>
          </p:nvPr>
        </p:nvSpPr>
        <p:spPr/>
        <p:txBody>
          <a:bodyPr/>
          <a:lstStyle/>
          <a:p>
            <a:pPr lvl="0"/>
            <a:fld id="{A985501C-BE7C-4A2D-ABC7-A8F0EC08F371}" type="slidenum">
              <a:rPr lang="en-US" altLang="zh-TW" smtClean="0"/>
              <a:t>12</a:t>
            </a:fld>
            <a:endParaRPr lang="zh-TW" altLang="en-US"/>
          </a:p>
        </p:txBody>
      </p:sp>
    </p:spTree>
    <p:extLst>
      <p:ext uri="{BB962C8B-B14F-4D97-AF65-F5344CB8AC3E}">
        <p14:creationId xmlns:p14="http://schemas.microsoft.com/office/powerpoint/2010/main" val="743910826"/>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pPr algn="just"/>
            <a:r>
              <a:rPr lang="zh-TW" altLang="en-US" sz="2800" dirty="0"/>
              <a:t>學校教育中「體育科」的教學目標，是在國民政府統一全國之後，於</a:t>
            </a:r>
            <a:r>
              <a:rPr lang="en-US" altLang="zh-TW" sz="2800" dirty="0"/>
              <a:t>1932</a:t>
            </a:r>
            <a:r>
              <a:rPr lang="zh-TW" altLang="en-US" sz="2800" dirty="0"/>
              <a:t>年召開第一次全國體育會議才陸續明確</a:t>
            </a:r>
            <a:r>
              <a:rPr lang="zh-TW" altLang="en-US" sz="2800" dirty="0" smtClean="0"/>
              <a:t>化。</a:t>
            </a:r>
            <a:endParaRPr lang="en-US" altLang="zh-TW" sz="2800" dirty="0" smtClean="0"/>
          </a:p>
          <a:p>
            <a:pPr algn="just"/>
            <a:r>
              <a:rPr lang="zh-TW" altLang="en-US" sz="2800" dirty="0"/>
              <a:t>充分地呈現在</a:t>
            </a:r>
            <a:r>
              <a:rPr lang="en-US" altLang="zh-TW" sz="2800" dirty="0"/>
              <a:t>〈</a:t>
            </a:r>
            <a:r>
              <a:rPr lang="zh-TW" altLang="en-US" sz="2800" dirty="0"/>
              <a:t>小學體育課程標準</a:t>
            </a:r>
            <a:r>
              <a:rPr lang="en-US" altLang="zh-TW" sz="2800" dirty="0" smtClean="0"/>
              <a:t>〉(</a:t>
            </a:r>
            <a:r>
              <a:rPr lang="en-US" altLang="zh-TW" sz="2800" dirty="0"/>
              <a:t>1932</a:t>
            </a:r>
            <a:r>
              <a:rPr lang="zh-TW" altLang="en-US" sz="2800" dirty="0"/>
              <a:t>年</a:t>
            </a:r>
            <a:r>
              <a:rPr lang="en-US" altLang="zh-TW" sz="2800" dirty="0" smtClean="0"/>
              <a:t>)</a:t>
            </a:r>
            <a:r>
              <a:rPr lang="zh-TW" altLang="en-US" sz="2800" dirty="0"/>
              <a:t>、</a:t>
            </a:r>
            <a:r>
              <a:rPr lang="en-US" altLang="zh-TW" sz="2800" dirty="0" smtClean="0"/>
              <a:t>〈</a:t>
            </a:r>
            <a:r>
              <a:rPr lang="zh-TW" altLang="en-US" sz="2800" dirty="0"/>
              <a:t>中學體育課程標準</a:t>
            </a:r>
            <a:r>
              <a:rPr lang="en-US" altLang="zh-TW" sz="2800" dirty="0" smtClean="0"/>
              <a:t>〉(</a:t>
            </a:r>
            <a:r>
              <a:rPr lang="en-US" altLang="zh-TW" sz="2800" dirty="0"/>
              <a:t>1932</a:t>
            </a:r>
            <a:r>
              <a:rPr lang="zh-TW" altLang="en-US" sz="2800" dirty="0"/>
              <a:t>年</a:t>
            </a:r>
            <a:r>
              <a:rPr lang="en-US" altLang="zh-TW" sz="2800" dirty="0"/>
              <a:t>)</a:t>
            </a:r>
            <a:r>
              <a:rPr lang="zh-TW" altLang="en-US" sz="2800" dirty="0"/>
              <a:t>之中。該等課程標準中所訂定的體育目標直到政府</a:t>
            </a:r>
            <a:r>
              <a:rPr lang="zh-TW" altLang="en-US" sz="2800" dirty="0" smtClean="0"/>
              <a:t>遷臺之後</a:t>
            </a:r>
            <a:r>
              <a:rPr lang="zh-TW" altLang="en-US" sz="2800" dirty="0"/>
              <a:t>仍然沿用，顯見對「體育科」的概念並未</a:t>
            </a:r>
            <a:r>
              <a:rPr lang="zh-TW" altLang="en-US" sz="2800" dirty="0" smtClean="0"/>
              <a:t>改變。</a:t>
            </a:r>
            <a:endParaRPr lang="zh-TW" altLang="en-US" sz="2800" dirty="0"/>
          </a:p>
        </p:txBody>
      </p:sp>
      <p:sp>
        <p:nvSpPr>
          <p:cNvPr id="4" name="投影片編號版面配置區 3"/>
          <p:cNvSpPr>
            <a:spLocks noGrp="1"/>
          </p:cNvSpPr>
          <p:nvPr>
            <p:ph type="sldNum" sz="quarter" idx="8"/>
          </p:nvPr>
        </p:nvSpPr>
        <p:spPr/>
        <p:txBody>
          <a:bodyPr/>
          <a:lstStyle/>
          <a:p>
            <a:pPr lvl="0"/>
            <a:fld id="{A985501C-BE7C-4A2D-ABC7-A8F0EC08F371}" type="slidenum">
              <a:rPr lang="en-US" altLang="zh-TW" smtClean="0"/>
              <a:t>13</a:t>
            </a:fld>
            <a:endParaRPr lang="zh-TW" altLang="en-US"/>
          </a:p>
        </p:txBody>
      </p:sp>
    </p:spTree>
    <p:extLst>
      <p:ext uri="{BB962C8B-B14F-4D97-AF65-F5344CB8AC3E}">
        <p14:creationId xmlns:p14="http://schemas.microsoft.com/office/powerpoint/2010/main" val="1840560040"/>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三、健康與體育領域時期</a:t>
            </a:r>
          </a:p>
        </p:txBody>
      </p:sp>
      <p:sp>
        <p:nvSpPr>
          <p:cNvPr id="3" name="內容版面配置區 2"/>
          <p:cNvSpPr>
            <a:spLocks noGrp="1"/>
          </p:cNvSpPr>
          <p:nvPr>
            <p:ph idx="1"/>
          </p:nvPr>
        </p:nvSpPr>
        <p:spPr>
          <a:xfrm>
            <a:off x="457200" y="1600200"/>
            <a:ext cx="8229599" cy="4525959"/>
          </a:xfrm>
        </p:spPr>
        <p:txBody>
          <a:bodyPr/>
          <a:lstStyle/>
          <a:p>
            <a:pPr algn="just"/>
            <a:r>
              <a:rPr lang="en-US" altLang="zh-TW" sz="2800" dirty="0"/>
              <a:t>1997</a:t>
            </a:r>
            <a:r>
              <a:rPr lang="zh-TW" altLang="en-US" sz="2800" dirty="0"/>
              <a:t>年起，教育部開始進行國民教育階段之課程與教學革新，朝向國民中小學九年一貫課程的規劃與實施修訂之，以期整體提升國民之素質，以及提國家的競爭力</a:t>
            </a:r>
            <a:r>
              <a:rPr lang="zh-TW" altLang="en-US" sz="2800" dirty="0" smtClean="0"/>
              <a:t>。</a:t>
            </a:r>
            <a:endParaRPr lang="en-US" altLang="zh-TW" sz="2800" dirty="0" smtClean="0"/>
          </a:p>
          <a:p>
            <a:pPr algn="just"/>
            <a:r>
              <a:rPr lang="zh-TW" altLang="en-US" sz="2800" dirty="0"/>
              <a:t>為此，乃將國民教育階段之課程以個體發展、社會文化和自然環境三個面向，分成語文、健康與體育、社會、藝術與人文、數學、自然與生活科技、以及綜合活動等七大學習領域，亦即將傳統的學習科目整合成學習領域，原有的「體育科」與「健康教育」合併成「健康與體育」學習領域。 </a:t>
            </a:r>
          </a:p>
        </p:txBody>
      </p:sp>
      <p:sp>
        <p:nvSpPr>
          <p:cNvPr id="4" name="投影片編號版面配置區 3"/>
          <p:cNvSpPr>
            <a:spLocks noGrp="1"/>
          </p:cNvSpPr>
          <p:nvPr>
            <p:ph type="sldNum" sz="quarter" idx="8"/>
          </p:nvPr>
        </p:nvSpPr>
        <p:spPr/>
        <p:txBody>
          <a:bodyPr/>
          <a:lstStyle/>
          <a:p>
            <a:pPr lvl="0"/>
            <a:fld id="{A985501C-BE7C-4A2D-ABC7-A8F0EC08F371}" type="slidenum">
              <a:rPr lang="en-US" altLang="zh-TW" smtClean="0"/>
              <a:t>14</a:t>
            </a:fld>
            <a:endParaRPr lang="zh-TW" altLang="en-US"/>
          </a:p>
        </p:txBody>
      </p:sp>
    </p:spTree>
    <p:extLst>
      <p:ext uri="{BB962C8B-B14F-4D97-AF65-F5344CB8AC3E}">
        <p14:creationId xmlns:p14="http://schemas.microsoft.com/office/powerpoint/2010/main" val="2947844131"/>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三、健康與體育領域時期</a:t>
            </a:r>
          </a:p>
        </p:txBody>
      </p:sp>
      <p:sp>
        <p:nvSpPr>
          <p:cNvPr id="3" name="內容版面配置區 2"/>
          <p:cNvSpPr>
            <a:spLocks noGrp="1"/>
          </p:cNvSpPr>
          <p:nvPr>
            <p:ph idx="1"/>
          </p:nvPr>
        </p:nvSpPr>
        <p:spPr>
          <a:xfrm>
            <a:off x="457200" y="1600200"/>
            <a:ext cx="8229599" cy="4525959"/>
          </a:xfrm>
        </p:spPr>
        <p:txBody>
          <a:bodyPr/>
          <a:lstStyle/>
          <a:p>
            <a:pPr algn="just"/>
            <a:r>
              <a:rPr lang="zh-TW" altLang="en-US" sz="2800" dirty="0"/>
              <a:t>「健康與體育」學習領域的主要內涵</a:t>
            </a:r>
            <a:r>
              <a:rPr lang="zh-TW" altLang="en-US" sz="2800" dirty="0" smtClean="0"/>
              <a:t>包括：身心</a:t>
            </a:r>
            <a:r>
              <a:rPr lang="zh-TW" altLang="en-US" sz="2800" dirty="0"/>
              <a:t>發展與保健、運動技能、健康環境、運動與健康的生活習慣等方面的學習</a:t>
            </a:r>
            <a:r>
              <a:rPr lang="zh-TW" altLang="en-US" sz="2800" dirty="0" smtClean="0"/>
              <a:t>。</a:t>
            </a:r>
            <a:endParaRPr lang="en-US" altLang="zh-TW" sz="2800" dirty="0" smtClean="0"/>
          </a:p>
          <a:p>
            <a:pPr algn="just"/>
            <a:r>
              <a:rPr lang="zh-TW" altLang="en-US" sz="2800" dirty="0" smtClean="0"/>
              <a:t>這</a:t>
            </a:r>
            <a:r>
              <a:rPr lang="zh-TW" altLang="en-US" sz="2800" dirty="0"/>
              <a:t>種將「健康與體育」整合在一起的學習領域，使得傳統的體育教育之五育兼備的目標，轉向偏重「身體發展」和「運動技能」兩個目標，</a:t>
            </a:r>
            <a:r>
              <a:rPr lang="zh-TW" altLang="en-US" sz="2800" dirty="0" smtClean="0"/>
              <a:t>忽略傳統</a:t>
            </a:r>
            <a:r>
              <a:rPr lang="zh-TW" altLang="en-US" sz="2800" dirty="0"/>
              <a:t>的運動規範行為和康樂生活之目標，</a:t>
            </a:r>
            <a:r>
              <a:rPr lang="zh-TW" altLang="en-US" sz="2800" dirty="0" smtClean="0"/>
              <a:t>降低運動</a:t>
            </a:r>
            <a:r>
              <a:rPr lang="zh-TW" altLang="en-US" sz="2800" dirty="0"/>
              <a:t>樂趣的因素</a:t>
            </a:r>
            <a:r>
              <a:rPr lang="zh-TW" altLang="en-US" sz="2800" dirty="0" smtClean="0"/>
              <a:t>。</a:t>
            </a:r>
            <a:endParaRPr lang="en-US" altLang="zh-TW" sz="2800" dirty="0" smtClean="0"/>
          </a:p>
          <a:p>
            <a:pPr algn="just"/>
            <a:r>
              <a:rPr lang="en-US" altLang="zh-TW" sz="2800" dirty="0">
                <a:latin typeface="Times New Roman" panose="02020603050405020304" pitchFamily="18" charset="0"/>
                <a:ea typeface="UD Digi Kyokasho N-B" panose="02020700000000000000" pitchFamily="17" charset="-128"/>
                <a:cs typeface="Times New Roman" panose="02020603050405020304" pitchFamily="18" charset="0"/>
                <a:hlinkClick r:id="rId2"/>
              </a:rPr>
              <a:t>https://</a:t>
            </a:r>
            <a:r>
              <a:rPr lang="en-US" altLang="zh-TW" sz="2800" dirty="0" smtClean="0">
                <a:latin typeface="Times New Roman" panose="02020603050405020304" pitchFamily="18" charset="0"/>
                <a:ea typeface="UD Digi Kyokasho N-B" panose="02020700000000000000" pitchFamily="17" charset="-128"/>
                <a:cs typeface="Times New Roman" panose="02020603050405020304" pitchFamily="18" charset="0"/>
                <a:hlinkClick r:id="rId2"/>
              </a:rPr>
              <a:t>www.youtube.com/watch?v=A2tz7zfMq14</a:t>
            </a:r>
            <a:r>
              <a:rPr lang="zh-TW" altLang="en-US" sz="2800" dirty="0" smtClean="0">
                <a:latin typeface="Times New Roman" panose="02020603050405020304" pitchFamily="18" charset="0"/>
                <a:ea typeface="UD Digi Kyokasho N-B" panose="02020700000000000000" pitchFamily="17" charset="-128"/>
                <a:cs typeface="Times New Roman" panose="02020603050405020304" pitchFamily="18" charset="0"/>
              </a:rPr>
              <a:t> </a:t>
            </a:r>
            <a:endParaRPr lang="zh-TW" altLang="en-US" sz="2800" dirty="0">
              <a:latin typeface="Times New Roman" panose="02020603050405020304" pitchFamily="18" charset="0"/>
              <a:ea typeface="UD Digi Kyokasho N-B" panose="02020700000000000000" pitchFamily="17" charset="-128"/>
              <a:cs typeface="Times New Roman" panose="02020603050405020304" pitchFamily="18" charset="0"/>
            </a:endParaRPr>
          </a:p>
        </p:txBody>
      </p:sp>
      <p:sp>
        <p:nvSpPr>
          <p:cNvPr id="4" name="投影片編號版面配置區 3"/>
          <p:cNvSpPr>
            <a:spLocks noGrp="1"/>
          </p:cNvSpPr>
          <p:nvPr>
            <p:ph type="sldNum" sz="quarter" idx="8"/>
          </p:nvPr>
        </p:nvSpPr>
        <p:spPr/>
        <p:txBody>
          <a:bodyPr/>
          <a:lstStyle/>
          <a:p>
            <a:pPr lvl="0"/>
            <a:fld id="{A985501C-BE7C-4A2D-ABC7-A8F0EC08F371}" type="slidenum">
              <a:rPr lang="en-US" altLang="zh-TW" smtClean="0"/>
              <a:t>15</a:t>
            </a:fld>
            <a:endParaRPr lang="zh-TW" altLang="en-US"/>
          </a:p>
        </p:txBody>
      </p:sp>
    </p:spTree>
    <p:extLst>
      <p:ext uri="{BB962C8B-B14F-4D97-AF65-F5344CB8AC3E}">
        <p14:creationId xmlns:p14="http://schemas.microsoft.com/office/powerpoint/2010/main" val="2997605476"/>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a:t>體育教育的目標</a:t>
            </a:r>
          </a:p>
        </p:txBody>
      </p:sp>
      <p:sp>
        <p:nvSpPr>
          <p:cNvPr id="3" name="內容版面配置區 2"/>
          <p:cNvSpPr txBox="1">
            <a:spLocks noGrp="1"/>
          </p:cNvSpPr>
          <p:nvPr>
            <p:ph idx="1"/>
          </p:nvPr>
        </p:nvSpPr>
        <p:spPr>
          <a:xfrm>
            <a:off x="457201" y="1600200"/>
            <a:ext cx="3644020" cy="4525959"/>
          </a:xfrm>
        </p:spPr>
        <p:txBody>
          <a:bodyPr/>
          <a:lstStyle/>
          <a:p>
            <a:pPr algn="just"/>
            <a:r>
              <a:rPr lang="zh-TW" altLang="en-US" sz="2400" dirty="0"/>
              <a:t>一、養生保健的目標</a:t>
            </a:r>
          </a:p>
          <a:p>
            <a:pPr algn="just"/>
            <a:r>
              <a:rPr lang="zh-TW" altLang="en-US" sz="2400" dirty="0">
                <a:solidFill>
                  <a:schemeClr val="tx1"/>
                </a:solidFill>
              </a:rPr>
              <a:t>    </a:t>
            </a:r>
            <a:r>
              <a:rPr lang="en-US" altLang="zh-TW" sz="2400" dirty="0">
                <a:solidFill>
                  <a:schemeClr val="tx1"/>
                </a:solidFill>
              </a:rPr>
              <a:t>(</a:t>
            </a:r>
            <a:r>
              <a:rPr lang="zh-TW" altLang="en-US" sz="2400" dirty="0">
                <a:solidFill>
                  <a:schemeClr val="tx1"/>
                </a:solidFill>
              </a:rPr>
              <a:t>一</a:t>
            </a:r>
            <a:r>
              <a:rPr lang="en-US" altLang="zh-TW" sz="2400" dirty="0">
                <a:solidFill>
                  <a:schemeClr val="tx1"/>
                </a:solidFill>
              </a:rPr>
              <a:t>)</a:t>
            </a:r>
            <a:r>
              <a:rPr lang="zh-TW" altLang="en-US" sz="2400" dirty="0">
                <a:solidFill>
                  <a:schemeClr val="tx1"/>
                </a:solidFill>
              </a:rPr>
              <a:t>運動的均衡性</a:t>
            </a:r>
          </a:p>
          <a:p>
            <a:pPr algn="just"/>
            <a:r>
              <a:rPr lang="zh-TW" altLang="en-US" sz="2400" dirty="0">
                <a:solidFill>
                  <a:schemeClr val="tx1"/>
                </a:solidFill>
              </a:rPr>
              <a:t>    </a:t>
            </a:r>
            <a:r>
              <a:rPr lang="en-US" altLang="zh-TW" sz="2400" dirty="0">
                <a:solidFill>
                  <a:schemeClr val="tx1"/>
                </a:solidFill>
              </a:rPr>
              <a:t>(</a:t>
            </a:r>
            <a:r>
              <a:rPr lang="zh-TW" altLang="en-US" sz="2400" dirty="0">
                <a:solidFill>
                  <a:schemeClr val="tx1"/>
                </a:solidFill>
              </a:rPr>
              <a:t>二</a:t>
            </a:r>
            <a:r>
              <a:rPr lang="en-US" altLang="zh-TW" sz="2400" dirty="0">
                <a:solidFill>
                  <a:schemeClr val="tx1"/>
                </a:solidFill>
              </a:rPr>
              <a:t>)</a:t>
            </a:r>
            <a:r>
              <a:rPr lang="zh-TW" altLang="en-US" sz="2400" dirty="0">
                <a:solidFill>
                  <a:schemeClr val="tx1"/>
                </a:solidFill>
              </a:rPr>
              <a:t>運動的適量性</a:t>
            </a:r>
          </a:p>
          <a:p>
            <a:pPr algn="just"/>
            <a:r>
              <a:rPr lang="zh-TW" altLang="en-US" sz="2400" dirty="0"/>
              <a:t>二、運動技能的目標</a:t>
            </a:r>
          </a:p>
          <a:p>
            <a:pPr algn="just"/>
            <a:r>
              <a:rPr lang="zh-TW" altLang="en-US" sz="2400" dirty="0">
                <a:solidFill>
                  <a:schemeClr val="tx1"/>
                </a:solidFill>
              </a:rPr>
              <a:t>    </a:t>
            </a:r>
            <a:r>
              <a:rPr lang="en-US" altLang="zh-TW" sz="2400" dirty="0">
                <a:solidFill>
                  <a:schemeClr val="tx1"/>
                </a:solidFill>
              </a:rPr>
              <a:t>(</a:t>
            </a:r>
            <a:r>
              <a:rPr lang="zh-TW" altLang="en-US" sz="2400" dirty="0">
                <a:solidFill>
                  <a:schemeClr val="tx1"/>
                </a:solidFill>
              </a:rPr>
              <a:t>一</a:t>
            </a:r>
            <a:r>
              <a:rPr lang="en-US" altLang="zh-TW" sz="2400" dirty="0">
                <a:solidFill>
                  <a:schemeClr val="tx1"/>
                </a:solidFill>
              </a:rPr>
              <a:t>)</a:t>
            </a:r>
            <a:r>
              <a:rPr lang="zh-TW" altLang="en-US" sz="2400" dirty="0">
                <a:solidFill>
                  <a:schemeClr val="tx1"/>
                </a:solidFill>
              </a:rPr>
              <a:t>運動的循序性</a:t>
            </a:r>
          </a:p>
          <a:p>
            <a:pPr algn="just"/>
            <a:r>
              <a:rPr lang="zh-TW" altLang="en-US" sz="2400" dirty="0">
                <a:solidFill>
                  <a:schemeClr val="tx1"/>
                </a:solidFill>
              </a:rPr>
              <a:t>    </a:t>
            </a:r>
            <a:r>
              <a:rPr lang="en-US" altLang="zh-TW" sz="2400" dirty="0">
                <a:solidFill>
                  <a:schemeClr val="tx1"/>
                </a:solidFill>
              </a:rPr>
              <a:t>(</a:t>
            </a:r>
            <a:r>
              <a:rPr lang="zh-TW" altLang="en-US" sz="2400" dirty="0">
                <a:solidFill>
                  <a:schemeClr val="tx1"/>
                </a:solidFill>
              </a:rPr>
              <a:t>二</a:t>
            </a:r>
            <a:r>
              <a:rPr lang="en-US" altLang="zh-TW" sz="2400" dirty="0">
                <a:solidFill>
                  <a:schemeClr val="tx1"/>
                </a:solidFill>
              </a:rPr>
              <a:t>)</a:t>
            </a:r>
            <a:r>
              <a:rPr lang="zh-TW" altLang="en-US" sz="2400" dirty="0">
                <a:solidFill>
                  <a:schemeClr val="tx1"/>
                </a:solidFill>
              </a:rPr>
              <a:t>運動的應用性</a:t>
            </a:r>
          </a:p>
          <a:p>
            <a:pPr marL="0" indent="0" algn="just">
              <a:buNone/>
            </a:pPr>
            <a:endParaRPr lang="en-US" altLang="zh-TW" sz="2400" dirty="0" smtClean="0"/>
          </a:p>
          <a:p>
            <a:pPr marL="0" indent="0" algn="just">
              <a:buNone/>
            </a:pPr>
            <a:endParaRPr lang="en-US" altLang="zh-TW" sz="2400" dirty="0" smtClean="0"/>
          </a:p>
          <a:p>
            <a:pPr algn="just"/>
            <a:endParaRPr lang="en-US" altLang="zh-TW" sz="2400" dirty="0" smtClean="0"/>
          </a:p>
          <a:p>
            <a:pPr algn="just"/>
            <a:endParaRPr lang="zh-TW" altLang="en-US" sz="2400" dirty="0"/>
          </a:p>
        </p:txBody>
      </p:sp>
      <p:sp>
        <p:nvSpPr>
          <p:cNvPr id="6" name="投影片編號版面配置區 5"/>
          <p:cNvSpPr>
            <a:spLocks noGrp="1"/>
          </p:cNvSpPr>
          <p:nvPr>
            <p:ph type="sldNum" sz="quarter" idx="8"/>
          </p:nvPr>
        </p:nvSpPr>
        <p:spPr/>
        <p:txBody>
          <a:bodyPr/>
          <a:lstStyle/>
          <a:p>
            <a:pPr lvl="0"/>
            <a:fld id="{A985501C-BE7C-4A2D-ABC7-A8F0EC08F371}" type="slidenum">
              <a:rPr lang="en-US" altLang="zh-TW" smtClean="0"/>
              <a:t>16</a:t>
            </a:fld>
            <a:endParaRPr lang="zh-TW" altLang="en-US"/>
          </a:p>
        </p:txBody>
      </p:sp>
      <p:sp>
        <p:nvSpPr>
          <p:cNvPr id="7" name="內容版面配置區 2"/>
          <p:cNvSpPr txBox="1">
            <a:spLocks/>
          </p:cNvSpPr>
          <p:nvPr/>
        </p:nvSpPr>
        <p:spPr>
          <a:xfrm>
            <a:off x="4101221" y="1624016"/>
            <a:ext cx="3644020" cy="4525959"/>
          </a:xfrm>
          <a:prstGeom prst="rect">
            <a:avLst/>
          </a:prstGeom>
          <a:noFill/>
          <a:ln>
            <a:noFill/>
          </a:ln>
        </p:spPr>
        <p:txBody>
          <a:bodyPr vert="horz" wrap="square" lIns="91440" tIns="45720" rIns="91440" bIns="45720" anchor="t" anchorCtr="0" compatLnSpc="1">
            <a:noAutofit/>
          </a:bodyPr>
          <a:lstStyle>
            <a:lvl1pPr marL="342900" marR="0" lvl="0" indent="-342900" algn="l" defTabSz="914400" rtl="0" fontAlgn="auto" hangingPunct="1">
              <a:lnSpc>
                <a:spcPct val="100000"/>
              </a:lnSpc>
              <a:spcBef>
                <a:spcPts val="800"/>
              </a:spcBef>
              <a:spcAft>
                <a:spcPts val="0"/>
              </a:spcAft>
              <a:buSzPct val="100000"/>
              <a:buFont typeface="Arial" pitchFamily="34"/>
              <a:buChar char="•"/>
              <a:tabLst/>
              <a:defRPr lang="zh-TW" sz="3200" b="0" i="0" u="none" strike="noStrike" kern="1200" cap="none" spc="0" baseline="0">
                <a:solidFill>
                  <a:srgbClr val="0000FF"/>
                </a:solidFill>
                <a:uFillTx/>
                <a:latin typeface="標楷體" pitchFamily="65"/>
                <a:ea typeface="標楷體" pitchFamily="65"/>
                <a:cs typeface="標楷體" pitchFamily="65"/>
              </a:defRPr>
            </a:lvl1pPr>
            <a:lvl2pPr marL="742950" marR="0" lvl="1" indent="-285750" algn="l" defTabSz="914400" rtl="0" fontAlgn="auto" hangingPunct="1">
              <a:lnSpc>
                <a:spcPct val="100000"/>
              </a:lnSpc>
              <a:spcBef>
                <a:spcPts val="700"/>
              </a:spcBef>
              <a:spcAft>
                <a:spcPts val="0"/>
              </a:spcAft>
              <a:buSzPct val="100000"/>
              <a:buFont typeface="Arial" pitchFamily="34"/>
              <a:buChar char="–"/>
              <a:tabLst/>
              <a:defRPr lang="zh-TW" sz="2800" b="0" i="0" u="none" strike="noStrike" kern="1200" cap="none" spc="0" baseline="0">
                <a:solidFill>
                  <a:srgbClr val="000000"/>
                </a:solidFill>
                <a:uFillTx/>
                <a:latin typeface="Calibri"/>
                <a:ea typeface="新細明體"/>
                <a:cs typeface=""/>
              </a:defRPr>
            </a:lvl2pPr>
            <a:lvl3pPr marL="1143000" marR="0" lvl="2" indent="-228600" algn="l" defTabSz="914400" rtl="0" fontAlgn="auto" hangingPunct="1">
              <a:lnSpc>
                <a:spcPct val="100000"/>
              </a:lnSpc>
              <a:spcBef>
                <a:spcPts val="600"/>
              </a:spcBef>
              <a:spcAft>
                <a:spcPts val="0"/>
              </a:spcAft>
              <a:buSzPct val="100000"/>
              <a:buFont typeface="Arial" pitchFamily="34"/>
              <a:buChar char="•"/>
              <a:tabLst/>
              <a:defRPr lang="zh-TW" sz="2400" b="0" i="0" u="none" strike="noStrike" kern="1200" cap="none" spc="0" baseline="0">
                <a:solidFill>
                  <a:srgbClr val="000000"/>
                </a:solidFill>
                <a:uFillTx/>
                <a:latin typeface="Calibri"/>
                <a:ea typeface="新細明體"/>
                <a:cs typeface=""/>
              </a:defRPr>
            </a:lvl3pPr>
            <a:lvl4pPr marL="1600200" marR="0" lvl="3" indent="-228600" algn="l" defTabSz="914400" rtl="0" fontAlgn="auto" hangingPunct="1">
              <a:lnSpc>
                <a:spcPct val="100000"/>
              </a:lnSpc>
              <a:spcBef>
                <a:spcPts val="500"/>
              </a:spcBef>
              <a:spcAft>
                <a:spcPts val="0"/>
              </a:spcAft>
              <a:buSzPct val="100000"/>
              <a:buFont typeface="Arial" pitchFamily="34"/>
              <a:buChar char="–"/>
              <a:tabLst/>
              <a:defRPr lang="zh-TW" sz="2000" b="0" i="0" u="none" strike="noStrike" kern="1200" cap="none" spc="0" baseline="0">
                <a:solidFill>
                  <a:srgbClr val="000000"/>
                </a:solidFill>
                <a:uFillTx/>
                <a:latin typeface="Calibri"/>
                <a:ea typeface="新細明體"/>
                <a:cs typeface=""/>
              </a:defRPr>
            </a:lvl4pPr>
            <a:lvl5pPr marL="2057400" marR="0" lvl="4" indent="-228600" algn="l" defTabSz="914400" rtl="0" fontAlgn="auto" hangingPunct="1">
              <a:lnSpc>
                <a:spcPct val="100000"/>
              </a:lnSpc>
              <a:spcBef>
                <a:spcPts val="500"/>
              </a:spcBef>
              <a:spcAft>
                <a:spcPts val="0"/>
              </a:spcAft>
              <a:buSzPct val="100000"/>
              <a:buFont typeface="Arial" pitchFamily="34"/>
              <a:buChar char="»"/>
              <a:tabLst/>
              <a:defRPr lang="zh-TW" sz="2000" b="0" i="0" u="none" strike="noStrike" kern="1200" cap="none" spc="0" baseline="0">
                <a:solidFill>
                  <a:srgbClr val="000000"/>
                </a:solidFill>
                <a:uFillTx/>
                <a:latin typeface="Calibri"/>
                <a:ea typeface="新細明體"/>
                <a:cs typeface=""/>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zh-TW" altLang="en-US" sz="2400" dirty="0"/>
              <a:t>三、規範行為的目標</a:t>
            </a:r>
          </a:p>
          <a:p>
            <a:pPr algn="just"/>
            <a:r>
              <a:rPr lang="zh-TW" altLang="en-US" sz="2400" dirty="0">
                <a:solidFill>
                  <a:schemeClr val="tx1"/>
                </a:solidFill>
              </a:rPr>
              <a:t>    </a:t>
            </a:r>
            <a:r>
              <a:rPr lang="en-US" altLang="zh-TW" sz="2400" dirty="0">
                <a:solidFill>
                  <a:schemeClr val="tx1"/>
                </a:solidFill>
              </a:rPr>
              <a:t>(</a:t>
            </a:r>
            <a:r>
              <a:rPr lang="zh-TW" altLang="en-US" sz="2400" dirty="0">
                <a:solidFill>
                  <a:schemeClr val="tx1"/>
                </a:solidFill>
              </a:rPr>
              <a:t>一</a:t>
            </a:r>
            <a:r>
              <a:rPr lang="en-US" altLang="zh-TW" sz="2400" dirty="0">
                <a:solidFill>
                  <a:schemeClr val="tx1"/>
                </a:solidFill>
              </a:rPr>
              <a:t>)</a:t>
            </a:r>
            <a:r>
              <a:rPr lang="zh-TW" altLang="en-US" sz="2400" dirty="0">
                <a:solidFill>
                  <a:schemeClr val="tx1"/>
                </a:solidFill>
              </a:rPr>
              <a:t>個人的修養</a:t>
            </a:r>
          </a:p>
          <a:p>
            <a:pPr algn="just"/>
            <a:r>
              <a:rPr lang="zh-TW" altLang="en-US" sz="2400" dirty="0">
                <a:solidFill>
                  <a:schemeClr val="tx1"/>
                </a:solidFill>
              </a:rPr>
              <a:t>    </a:t>
            </a:r>
            <a:r>
              <a:rPr lang="en-US" altLang="zh-TW" sz="2400" dirty="0">
                <a:solidFill>
                  <a:schemeClr val="tx1"/>
                </a:solidFill>
              </a:rPr>
              <a:t>(</a:t>
            </a:r>
            <a:r>
              <a:rPr lang="zh-TW" altLang="en-US" sz="2400" dirty="0">
                <a:solidFill>
                  <a:schemeClr val="tx1"/>
                </a:solidFill>
              </a:rPr>
              <a:t>二</a:t>
            </a:r>
            <a:r>
              <a:rPr lang="en-US" altLang="zh-TW" sz="2400" dirty="0">
                <a:solidFill>
                  <a:schemeClr val="tx1"/>
                </a:solidFill>
              </a:rPr>
              <a:t>)</a:t>
            </a:r>
            <a:r>
              <a:rPr lang="zh-TW" altLang="en-US" sz="2400" dirty="0">
                <a:solidFill>
                  <a:schemeClr val="tx1"/>
                </a:solidFill>
              </a:rPr>
              <a:t>人際的互動</a:t>
            </a:r>
          </a:p>
          <a:p>
            <a:pPr algn="just"/>
            <a:r>
              <a:rPr lang="zh-TW" altLang="en-US" sz="2400" dirty="0"/>
              <a:t>四、實現自我的目標</a:t>
            </a:r>
          </a:p>
          <a:p>
            <a:pPr algn="just"/>
            <a:r>
              <a:rPr lang="zh-TW" altLang="en-US" sz="2400" dirty="0">
                <a:solidFill>
                  <a:schemeClr val="tx1"/>
                </a:solidFill>
              </a:rPr>
              <a:t>    </a:t>
            </a:r>
            <a:r>
              <a:rPr lang="en-US" altLang="zh-TW" sz="2400" dirty="0">
                <a:solidFill>
                  <a:schemeClr val="tx1"/>
                </a:solidFill>
              </a:rPr>
              <a:t>(</a:t>
            </a:r>
            <a:r>
              <a:rPr lang="zh-TW" altLang="en-US" sz="2400" dirty="0">
                <a:solidFill>
                  <a:schemeClr val="tx1"/>
                </a:solidFill>
              </a:rPr>
              <a:t>一</a:t>
            </a:r>
            <a:r>
              <a:rPr lang="en-US" altLang="zh-TW" sz="2400" dirty="0">
                <a:solidFill>
                  <a:schemeClr val="tx1"/>
                </a:solidFill>
              </a:rPr>
              <a:t>)</a:t>
            </a:r>
            <a:r>
              <a:rPr lang="zh-TW" altLang="en-US" sz="2400" dirty="0">
                <a:solidFill>
                  <a:schemeClr val="tx1"/>
                </a:solidFill>
              </a:rPr>
              <a:t>享受運動樂趣</a:t>
            </a:r>
          </a:p>
          <a:p>
            <a:pPr algn="just"/>
            <a:r>
              <a:rPr lang="zh-TW" altLang="en-US" sz="2400" dirty="0">
                <a:solidFill>
                  <a:schemeClr val="tx1"/>
                </a:solidFill>
              </a:rPr>
              <a:t>    </a:t>
            </a:r>
            <a:r>
              <a:rPr lang="en-US" altLang="zh-TW" sz="2400" dirty="0">
                <a:solidFill>
                  <a:schemeClr val="tx1"/>
                </a:solidFill>
              </a:rPr>
              <a:t>(</a:t>
            </a:r>
            <a:r>
              <a:rPr lang="zh-TW" altLang="en-US" sz="2400" dirty="0">
                <a:solidFill>
                  <a:schemeClr val="tx1"/>
                </a:solidFill>
              </a:rPr>
              <a:t>二</a:t>
            </a:r>
            <a:r>
              <a:rPr lang="en-US" altLang="zh-TW" sz="2400" dirty="0">
                <a:solidFill>
                  <a:schemeClr val="tx1"/>
                </a:solidFill>
              </a:rPr>
              <a:t>)</a:t>
            </a:r>
            <a:r>
              <a:rPr lang="zh-TW" altLang="en-US" sz="2400" dirty="0">
                <a:solidFill>
                  <a:schemeClr val="tx1"/>
                </a:solidFill>
              </a:rPr>
              <a:t>獲得運動經驗</a:t>
            </a:r>
          </a:p>
          <a:p>
            <a:pPr marL="0" indent="0" algn="just">
              <a:buFont typeface="Arial" pitchFamily="34"/>
              <a:buNone/>
            </a:pPr>
            <a:endParaRPr lang="zh-TW" altLang="en-US" sz="2400" dirty="0" smtClean="0"/>
          </a:p>
          <a:p>
            <a:pPr marL="0" indent="0" algn="just">
              <a:buFont typeface="Arial" pitchFamily="34"/>
              <a:buNone/>
            </a:pPr>
            <a:endParaRPr lang="zh-TW" altLang="en-US" sz="2400" dirty="0" smtClean="0"/>
          </a:p>
          <a:p>
            <a:pPr algn="just"/>
            <a:endParaRPr lang="zh-TW" altLang="en-US" sz="2400" dirty="0" smtClean="0"/>
          </a:p>
          <a:p>
            <a:pPr algn="just"/>
            <a:endParaRPr lang="zh-TW" altLang="en-US" sz="2400" dirty="0"/>
          </a:p>
        </p:txBody>
      </p:sp>
    </p:spTree>
    <p:extLst>
      <p:ext uri="{BB962C8B-B14F-4D97-AF65-F5344CB8AC3E}">
        <p14:creationId xmlns:p14="http://schemas.microsoft.com/office/powerpoint/2010/main" val="907576502"/>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smtClean="0"/>
              <a:t>體育</a:t>
            </a:r>
            <a:r>
              <a:rPr lang="zh-TW" altLang="en-US" dirty="0"/>
              <a:t>教育的目標</a:t>
            </a:r>
          </a:p>
        </p:txBody>
      </p:sp>
      <p:sp>
        <p:nvSpPr>
          <p:cNvPr id="3" name="內容版面配置區 2"/>
          <p:cNvSpPr txBox="1">
            <a:spLocks noGrp="1"/>
          </p:cNvSpPr>
          <p:nvPr>
            <p:ph idx="1"/>
          </p:nvPr>
        </p:nvSpPr>
        <p:spPr/>
        <p:txBody>
          <a:bodyPr/>
          <a:lstStyle/>
          <a:p>
            <a:pPr algn="just"/>
            <a:r>
              <a:rPr lang="zh-TW" altLang="en-US" sz="2400" dirty="0" smtClean="0">
                <a:latin typeface="Times New Roman" panose="02020603050405020304" pitchFamily="18" charset="0"/>
                <a:cs typeface="Times New Roman" panose="02020603050405020304" pitchFamily="18" charset="0"/>
              </a:rPr>
              <a:t>我國體育</a:t>
            </a:r>
            <a:r>
              <a:rPr lang="zh-TW" altLang="en-US" sz="2400" dirty="0">
                <a:latin typeface="Times New Roman" panose="02020603050405020304" pitchFamily="18" charset="0"/>
                <a:cs typeface="Times New Roman" panose="02020603050405020304" pitchFamily="18" charset="0"/>
              </a:rPr>
              <a:t>教育目標經過北伐、抗戰以及政府</a:t>
            </a:r>
            <a:r>
              <a:rPr lang="zh-TW" altLang="en-US" sz="2400" dirty="0" smtClean="0">
                <a:latin typeface="Times New Roman" panose="02020603050405020304" pitchFamily="18" charset="0"/>
                <a:cs typeface="Times New Roman" panose="02020603050405020304" pitchFamily="18" charset="0"/>
              </a:rPr>
              <a:t>遷臺等</a:t>
            </a:r>
            <a:r>
              <a:rPr lang="zh-TW" altLang="en-US" sz="2400" dirty="0">
                <a:latin typeface="Times New Roman" panose="02020603050405020304" pitchFamily="18" charset="0"/>
                <a:cs typeface="Times New Roman" panose="02020603050405020304" pitchFamily="18" charset="0"/>
              </a:rPr>
              <a:t>政治不穩定之影響，歷經多次的修正，經許義雄教授的歸納，分成以下五個取向：</a:t>
            </a:r>
            <a:endParaRPr lang="en-US" altLang="zh-TW" sz="2400" dirty="0" smtClean="0">
              <a:latin typeface="Times New Roman" panose="02020603050405020304" pitchFamily="18" charset="0"/>
              <a:cs typeface="Times New Roman" panose="02020603050405020304" pitchFamily="18" charset="0"/>
            </a:endParaRPr>
          </a:p>
          <a:p>
            <a:pPr algn="just"/>
            <a:r>
              <a:rPr lang="en-US" altLang="zh-TW" sz="2400" dirty="0">
                <a:latin typeface="Times New Roman" panose="02020603050405020304" pitchFamily="18" charset="0"/>
                <a:cs typeface="Times New Roman" panose="02020603050405020304" pitchFamily="18" charset="0"/>
              </a:rPr>
              <a:t>1.</a:t>
            </a:r>
            <a:r>
              <a:rPr lang="zh-TW" altLang="en-US" sz="2400" dirty="0">
                <a:latin typeface="Times New Roman" panose="02020603050405020304" pitchFamily="18" charset="0"/>
                <a:cs typeface="Times New Roman" panose="02020603050405020304" pitchFamily="18" charset="0"/>
              </a:rPr>
              <a:t>身體的發展：包含身體的發育、發達、發展、適應等。</a:t>
            </a:r>
          </a:p>
          <a:p>
            <a:pPr algn="just"/>
            <a:r>
              <a:rPr lang="en-US" altLang="zh-TW" sz="2400" dirty="0">
                <a:latin typeface="Times New Roman" panose="02020603050405020304" pitchFamily="18" charset="0"/>
                <a:cs typeface="Times New Roman" panose="02020603050405020304" pitchFamily="18" charset="0"/>
              </a:rPr>
              <a:t>2.</a:t>
            </a:r>
            <a:r>
              <a:rPr lang="zh-TW" altLang="en-US" sz="2400" dirty="0">
                <a:latin typeface="Times New Roman" panose="02020603050405020304" pitchFamily="18" charset="0"/>
                <a:cs typeface="Times New Roman" panose="02020603050405020304" pitchFamily="18" charset="0"/>
              </a:rPr>
              <a:t>規範的行為：包含個人的修養，如負責、誠實、耐勞、勇敢等，以及社會的道德如服從、自治、互助、守紀、公正、團結等。</a:t>
            </a:r>
          </a:p>
          <a:p>
            <a:pPr algn="just"/>
            <a:r>
              <a:rPr lang="en-US" altLang="zh-TW" sz="2400" dirty="0">
                <a:latin typeface="Times New Roman" panose="02020603050405020304" pitchFamily="18" charset="0"/>
                <a:cs typeface="Times New Roman" panose="02020603050405020304" pitchFamily="18" charset="0"/>
              </a:rPr>
              <a:t>3.</a:t>
            </a:r>
            <a:r>
              <a:rPr lang="zh-TW" altLang="en-US" sz="2400" dirty="0">
                <a:latin typeface="Times New Roman" panose="02020603050405020304" pitchFamily="18" charset="0"/>
                <a:cs typeface="Times New Roman" panose="02020603050405020304" pitchFamily="18" charset="0"/>
              </a:rPr>
              <a:t>運動的技能：包括運動的技巧、表現、成就等。</a:t>
            </a:r>
          </a:p>
          <a:p>
            <a:pPr algn="just"/>
            <a:r>
              <a:rPr lang="en-US" altLang="zh-TW" sz="2400" dirty="0">
                <a:latin typeface="Times New Roman" panose="02020603050405020304" pitchFamily="18" charset="0"/>
                <a:cs typeface="Times New Roman" panose="02020603050405020304" pitchFamily="18" charset="0"/>
              </a:rPr>
              <a:t>4.</a:t>
            </a:r>
            <a:r>
              <a:rPr lang="zh-TW" altLang="en-US" sz="2400" dirty="0">
                <a:latin typeface="Times New Roman" panose="02020603050405020304" pitchFamily="18" charset="0"/>
                <a:cs typeface="Times New Roman" panose="02020603050405020304" pitchFamily="18" charset="0"/>
              </a:rPr>
              <a:t>休閒的生活：包含喜愛運動、運動習慣、康樂生活等。</a:t>
            </a:r>
          </a:p>
          <a:p>
            <a:pPr algn="just"/>
            <a:r>
              <a:rPr lang="en-US" altLang="zh-TW" sz="2400" dirty="0">
                <a:latin typeface="Times New Roman" panose="02020603050405020304" pitchFamily="18" charset="0"/>
                <a:cs typeface="Times New Roman" panose="02020603050405020304" pitchFamily="18" charset="0"/>
              </a:rPr>
              <a:t>5.</a:t>
            </a:r>
            <a:r>
              <a:rPr lang="zh-TW" altLang="en-US" sz="2400" dirty="0">
                <a:latin typeface="Times New Roman" panose="02020603050405020304" pitchFamily="18" charset="0"/>
                <a:cs typeface="Times New Roman" panose="02020603050405020304" pitchFamily="18" charset="0"/>
              </a:rPr>
              <a:t>國防的需求：包含愛國情操、國防體能、戰鬥技能等</a:t>
            </a:r>
            <a:r>
              <a:rPr lang="zh-TW" altLang="en-US" sz="2400" dirty="0" smtClean="0">
                <a:latin typeface="Times New Roman" panose="02020603050405020304" pitchFamily="18" charset="0"/>
                <a:cs typeface="Times New Roman" panose="02020603050405020304" pitchFamily="18" charset="0"/>
              </a:rPr>
              <a:t>。</a:t>
            </a:r>
            <a:endParaRPr lang="en-US" altLang="zh-TW" sz="2400" dirty="0" smtClean="0">
              <a:latin typeface="Times New Roman" panose="02020603050405020304" pitchFamily="18" charset="0"/>
              <a:cs typeface="Times New Roman" panose="02020603050405020304" pitchFamily="18" charset="0"/>
            </a:endParaRPr>
          </a:p>
          <a:p>
            <a:pPr algn="just"/>
            <a:endParaRPr lang="en-US" altLang="zh-TW" sz="2400" dirty="0" smtClean="0"/>
          </a:p>
          <a:p>
            <a:pPr algn="just"/>
            <a:endParaRPr lang="zh-TW" altLang="en-US" sz="2400" dirty="0"/>
          </a:p>
        </p:txBody>
      </p:sp>
      <p:sp>
        <p:nvSpPr>
          <p:cNvPr id="4" name="投影片編號版面配置區 3"/>
          <p:cNvSpPr>
            <a:spLocks noGrp="1"/>
          </p:cNvSpPr>
          <p:nvPr>
            <p:ph type="sldNum" sz="quarter" idx="8"/>
          </p:nvPr>
        </p:nvSpPr>
        <p:spPr/>
        <p:txBody>
          <a:bodyPr/>
          <a:lstStyle/>
          <a:p>
            <a:pPr lvl="0"/>
            <a:fld id="{A985501C-BE7C-4A2D-ABC7-A8F0EC08F371}" type="slidenum">
              <a:rPr lang="en-US" altLang="zh-TW" smtClean="0"/>
              <a:t>17</a:t>
            </a:fld>
            <a:endParaRPr lang="zh-TW" altLang="en-US"/>
          </a:p>
        </p:txBody>
      </p:sp>
    </p:spTree>
    <p:extLst>
      <p:ext uri="{BB962C8B-B14F-4D97-AF65-F5344CB8AC3E}">
        <p14:creationId xmlns:p14="http://schemas.microsoft.com/office/powerpoint/2010/main" val="2814620643"/>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r>
              <a:rPr lang="zh-TW" altLang="en-US" sz="2800" dirty="0" smtClean="0">
                <a:latin typeface="Times New Roman" panose="02020603050405020304" pitchFamily="18" charset="0"/>
                <a:cs typeface="Times New Roman" panose="02020603050405020304" pitchFamily="18" charset="0"/>
              </a:rPr>
              <a:t>教育部於</a:t>
            </a:r>
            <a:r>
              <a:rPr lang="en-US" altLang="zh-TW" sz="2800" dirty="0" smtClean="0">
                <a:latin typeface="Times New Roman" panose="02020603050405020304" pitchFamily="18" charset="0"/>
                <a:cs typeface="Times New Roman" panose="02020603050405020304" pitchFamily="18" charset="0"/>
              </a:rPr>
              <a:t>1986</a:t>
            </a:r>
            <a:r>
              <a:rPr lang="zh-TW" altLang="en-US" sz="2800" dirty="0" smtClean="0">
                <a:latin typeface="Times New Roman" panose="02020603050405020304" pitchFamily="18" charset="0"/>
                <a:cs typeface="Times New Roman" panose="02020603050405020304" pitchFamily="18" charset="0"/>
              </a:rPr>
              <a:t>年整合各級學校的體育法令，並於同年公布的</a:t>
            </a:r>
            <a:r>
              <a:rPr lang="en-US" altLang="zh-TW" sz="2800" dirty="0" smtClean="0">
                <a:solidFill>
                  <a:srgbClr val="FF0000"/>
                </a:solidFill>
                <a:latin typeface="Times New Roman" panose="02020603050405020304" pitchFamily="18" charset="0"/>
                <a:cs typeface="Times New Roman" panose="02020603050405020304" pitchFamily="18" charset="0"/>
              </a:rPr>
              <a:t>《</a:t>
            </a:r>
            <a:r>
              <a:rPr lang="zh-TW" altLang="en-US" sz="2800" dirty="0" smtClean="0">
                <a:solidFill>
                  <a:srgbClr val="FF0000"/>
                </a:solidFill>
                <a:latin typeface="Times New Roman" panose="02020603050405020304" pitchFamily="18" charset="0"/>
                <a:cs typeface="Times New Roman" panose="02020603050405020304" pitchFamily="18" charset="0"/>
              </a:rPr>
              <a:t>各級學校體育實施辦法</a:t>
            </a:r>
            <a:r>
              <a:rPr lang="en-US" altLang="zh-TW" sz="2800" dirty="0" smtClean="0">
                <a:solidFill>
                  <a:srgbClr val="FF0000"/>
                </a:solidFill>
                <a:latin typeface="Times New Roman" panose="02020603050405020304" pitchFamily="18" charset="0"/>
                <a:cs typeface="Times New Roman" panose="02020603050405020304" pitchFamily="18" charset="0"/>
              </a:rPr>
              <a:t>》</a:t>
            </a:r>
            <a:r>
              <a:rPr lang="zh-TW" altLang="en-US" sz="2800" dirty="0" smtClean="0">
                <a:latin typeface="Times New Roman" panose="02020603050405020304" pitchFamily="18" charset="0"/>
                <a:cs typeface="Times New Roman" panose="02020603050405020304" pitchFamily="18" charset="0"/>
              </a:rPr>
              <a:t>中，設定的體育目標便包括：德、智、體、群、美五育之內涵，辦法中第三條所訂各級學校實施體育之目標如下：</a:t>
            </a:r>
          </a:p>
          <a:p>
            <a:r>
              <a:rPr lang="en-US" altLang="zh-TW" sz="2800" dirty="0" smtClean="0">
                <a:solidFill>
                  <a:srgbClr val="FF00FF"/>
                </a:solidFill>
                <a:latin typeface="Times New Roman" panose="02020603050405020304" pitchFamily="18" charset="0"/>
                <a:cs typeface="Times New Roman" panose="02020603050405020304" pitchFamily="18" charset="0"/>
              </a:rPr>
              <a:t>1.</a:t>
            </a:r>
            <a:r>
              <a:rPr lang="zh-TW" altLang="en-US" sz="2800" dirty="0" smtClean="0">
                <a:solidFill>
                  <a:srgbClr val="FF00FF"/>
                </a:solidFill>
                <a:latin typeface="Times New Roman" panose="02020603050405020304" pitchFamily="18" charset="0"/>
                <a:cs typeface="Times New Roman" panose="02020603050405020304" pitchFamily="18" charset="0"/>
              </a:rPr>
              <a:t>鍛鍊健全身心，促進均衡發展。</a:t>
            </a:r>
          </a:p>
          <a:p>
            <a:r>
              <a:rPr lang="en-US" altLang="zh-TW" sz="2800" dirty="0" smtClean="0">
                <a:solidFill>
                  <a:srgbClr val="FF00FF"/>
                </a:solidFill>
                <a:latin typeface="Times New Roman" panose="02020603050405020304" pitchFamily="18" charset="0"/>
                <a:cs typeface="Times New Roman" panose="02020603050405020304" pitchFamily="18" charset="0"/>
              </a:rPr>
              <a:t>2.</a:t>
            </a:r>
            <a:r>
              <a:rPr lang="zh-TW" altLang="en-US" sz="2800" dirty="0" smtClean="0">
                <a:solidFill>
                  <a:srgbClr val="FF00FF"/>
                </a:solidFill>
                <a:latin typeface="Times New Roman" panose="02020603050405020304" pitchFamily="18" charset="0"/>
                <a:cs typeface="Times New Roman" panose="02020603050405020304" pitchFamily="18" charset="0"/>
              </a:rPr>
              <a:t>培養運動道德，建立團體精神。</a:t>
            </a:r>
          </a:p>
          <a:p>
            <a:r>
              <a:rPr lang="en-US" altLang="zh-TW" sz="2800" dirty="0" smtClean="0">
                <a:solidFill>
                  <a:srgbClr val="FF00FF"/>
                </a:solidFill>
                <a:latin typeface="Times New Roman" panose="02020603050405020304" pitchFamily="18" charset="0"/>
                <a:cs typeface="Times New Roman" panose="02020603050405020304" pitchFamily="18" charset="0"/>
              </a:rPr>
              <a:t>3.</a:t>
            </a:r>
            <a:r>
              <a:rPr lang="zh-TW" altLang="en-US" sz="2800" dirty="0" smtClean="0">
                <a:solidFill>
                  <a:srgbClr val="FF00FF"/>
                </a:solidFill>
                <a:latin typeface="Times New Roman" panose="02020603050405020304" pitchFamily="18" charset="0"/>
                <a:cs typeface="Times New Roman" panose="02020603050405020304" pitchFamily="18" charset="0"/>
              </a:rPr>
              <a:t>增進體育知識，建立運動習慣。</a:t>
            </a:r>
          </a:p>
          <a:p>
            <a:r>
              <a:rPr lang="en-US" altLang="zh-TW" sz="2800" dirty="0" smtClean="0">
                <a:solidFill>
                  <a:srgbClr val="FF00FF"/>
                </a:solidFill>
                <a:latin typeface="Times New Roman" panose="02020603050405020304" pitchFamily="18" charset="0"/>
                <a:cs typeface="Times New Roman" panose="02020603050405020304" pitchFamily="18" charset="0"/>
              </a:rPr>
              <a:t>4.</a:t>
            </a:r>
            <a:r>
              <a:rPr lang="zh-TW" altLang="en-US" sz="2800" dirty="0" smtClean="0">
                <a:solidFill>
                  <a:srgbClr val="FF00FF"/>
                </a:solidFill>
                <a:latin typeface="Times New Roman" panose="02020603050405020304" pitchFamily="18" charset="0"/>
                <a:cs typeface="Times New Roman" panose="02020603050405020304" pitchFamily="18" charset="0"/>
              </a:rPr>
              <a:t>瞭解運動方法，提升運動水準。</a:t>
            </a:r>
          </a:p>
          <a:p>
            <a:r>
              <a:rPr lang="en-US" altLang="zh-TW" sz="2800" dirty="0" smtClean="0">
                <a:solidFill>
                  <a:srgbClr val="FF00FF"/>
                </a:solidFill>
                <a:latin typeface="Times New Roman" panose="02020603050405020304" pitchFamily="18" charset="0"/>
                <a:cs typeface="Times New Roman" panose="02020603050405020304" pitchFamily="18" charset="0"/>
              </a:rPr>
              <a:t>5.</a:t>
            </a:r>
            <a:r>
              <a:rPr lang="zh-TW" altLang="en-US" sz="2800" dirty="0" smtClean="0">
                <a:solidFill>
                  <a:srgbClr val="FF00FF"/>
                </a:solidFill>
                <a:latin typeface="Times New Roman" panose="02020603050405020304" pitchFamily="18" charset="0"/>
                <a:cs typeface="Times New Roman" panose="02020603050405020304" pitchFamily="18" charset="0"/>
              </a:rPr>
              <a:t>培育運動興趣，養成愛美情操。</a:t>
            </a:r>
          </a:p>
          <a:p>
            <a:endParaRPr lang="zh-TW" altLang="en-US" sz="2400" dirty="0"/>
          </a:p>
        </p:txBody>
      </p:sp>
      <p:sp>
        <p:nvSpPr>
          <p:cNvPr id="4" name="投影片編號版面配置區 3"/>
          <p:cNvSpPr>
            <a:spLocks noGrp="1"/>
          </p:cNvSpPr>
          <p:nvPr>
            <p:ph type="sldNum" sz="quarter" idx="8"/>
          </p:nvPr>
        </p:nvSpPr>
        <p:spPr/>
        <p:txBody>
          <a:bodyPr/>
          <a:lstStyle/>
          <a:p>
            <a:pPr lvl="0"/>
            <a:fld id="{A985501C-BE7C-4A2D-ABC7-A8F0EC08F371}" type="slidenum">
              <a:rPr lang="en-US" altLang="zh-TW" smtClean="0">
                <a:latin typeface="Times New Roman" panose="02020603050405020304" pitchFamily="18" charset="0"/>
                <a:cs typeface="Times New Roman" panose="02020603050405020304" pitchFamily="18" charset="0"/>
              </a:rPr>
              <a:t>18</a:t>
            </a:fld>
            <a:endParaRPr lang="zh-TW" alt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25089724"/>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pPr algn="just"/>
            <a:r>
              <a:rPr lang="zh-TW" altLang="en-US" sz="2800" dirty="0" smtClean="0">
                <a:latin typeface="Times New Roman" panose="02020603050405020304" pitchFamily="18" charset="0"/>
                <a:cs typeface="Times New Roman" panose="02020603050405020304" pitchFamily="18" charset="0"/>
              </a:rPr>
              <a:t>運動</a:t>
            </a:r>
            <a:r>
              <a:rPr lang="zh-TW" altLang="en-US" sz="2800" dirty="0">
                <a:latin typeface="Times New Roman" panose="02020603050405020304" pitchFamily="18" charset="0"/>
                <a:cs typeface="Times New Roman" panose="02020603050405020304" pitchFamily="18" charset="0"/>
              </a:rPr>
              <a:t>的目的</a:t>
            </a:r>
            <a:r>
              <a:rPr lang="zh-TW" altLang="en-US" sz="2800" dirty="0" smtClean="0">
                <a:latin typeface="Times New Roman" panose="02020603050405020304" pitchFamily="18" charset="0"/>
                <a:cs typeface="Times New Roman" panose="02020603050405020304" pitchFamily="18" charset="0"/>
              </a:rPr>
              <a:t>相當多元</a:t>
            </a:r>
            <a:r>
              <a:rPr lang="zh-TW" altLang="en-US" sz="2800" dirty="0">
                <a:latin typeface="Times New Roman" panose="02020603050405020304" pitchFamily="18" charset="0"/>
                <a:cs typeface="Times New Roman" panose="02020603050405020304" pitchFamily="18" charset="0"/>
              </a:rPr>
              <a:t>，當我們「替」學生設定體育教育的目標時，當然必須要以「學生本位」想，其次才去考量週</a:t>
            </a:r>
            <a:r>
              <a:rPr lang="zh-TW" altLang="en-US" sz="2800" dirty="0" smtClean="0">
                <a:latin typeface="Times New Roman" panose="02020603050405020304" pitchFamily="18" charset="0"/>
                <a:cs typeface="Times New Roman" panose="02020603050405020304" pitchFamily="18" charset="0"/>
              </a:rPr>
              <a:t>邊環境</a:t>
            </a:r>
            <a:r>
              <a:rPr lang="zh-TW" altLang="en-US" sz="2800" dirty="0">
                <a:latin typeface="Times New Roman" panose="02020603050405020304" pitchFamily="18" charset="0"/>
                <a:cs typeface="Times New Roman" panose="02020603050405020304" pitchFamily="18" charset="0"/>
              </a:rPr>
              <a:t>條件，</a:t>
            </a:r>
            <a:r>
              <a:rPr lang="zh-TW" altLang="en-US" sz="2800" dirty="0" smtClean="0">
                <a:latin typeface="Times New Roman" panose="02020603050405020304" pitchFamily="18" charset="0"/>
                <a:cs typeface="Times New Roman" panose="02020603050405020304" pitchFamily="18" charset="0"/>
              </a:rPr>
              <a:t>包括：場地</a:t>
            </a:r>
            <a:r>
              <a:rPr lang="zh-TW" altLang="en-US" sz="2800" dirty="0">
                <a:latin typeface="Times New Roman" panose="02020603050405020304" pitchFamily="18" charset="0"/>
                <a:cs typeface="Times New Roman" panose="02020603050405020304" pitchFamily="18" charset="0"/>
              </a:rPr>
              <a:t>設備、師資條件、社會環境等因素。</a:t>
            </a:r>
          </a:p>
          <a:p>
            <a:pPr algn="just"/>
            <a:r>
              <a:rPr lang="zh-TW" altLang="en-US" sz="2800" dirty="0" smtClean="0">
                <a:latin typeface="Times New Roman" panose="02020603050405020304" pitchFamily="18" charset="0"/>
                <a:cs typeface="Times New Roman" panose="02020603050405020304" pitchFamily="18" charset="0"/>
              </a:rPr>
              <a:t>就</a:t>
            </a:r>
            <a:r>
              <a:rPr lang="zh-TW" altLang="en-US" sz="2800" dirty="0">
                <a:latin typeface="Times New Roman" panose="02020603050405020304" pitchFamily="18" charset="0"/>
                <a:cs typeface="Times New Roman" panose="02020603050405020304" pitchFamily="18" charset="0"/>
              </a:rPr>
              <a:t>「學生本位」的立場而言，中小學生的年齡層在</a:t>
            </a:r>
            <a:r>
              <a:rPr lang="en-US" altLang="zh-TW" sz="2800" dirty="0">
                <a:latin typeface="Times New Roman" panose="02020603050405020304" pitchFamily="18" charset="0"/>
                <a:cs typeface="Times New Roman" panose="02020603050405020304" pitchFamily="18" charset="0"/>
              </a:rPr>
              <a:t>6</a:t>
            </a:r>
            <a:r>
              <a:rPr lang="zh-TW" altLang="en-US" sz="2800" dirty="0">
                <a:latin typeface="Times New Roman" panose="02020603050405020304" pitchFamily="18" charset="0"/>
                <a:cs typeface="Times New Roman" panose="02020603050405020304" pitchFamily="18" charset="0"/>
              </a:rPr>
              <a:t>～</a:t>
            </a:r>
            <a:r>
              <a:rPr lang="en-US" altLang="zh-TW" sz="2800" dirty="0">
                <a:latin typeface="Times New Roman" panose="02020603050405020304" pitchFamily="18" charset="0"/>
                <a:cs typeface="Times New Roman" panose="02020603050405020304" pitchFamily="18" charset="0"/>
              </a:rPr>
              <a:t>18</a:t>
            </a:r>
            <a:r>
              <a:rPr lang="zh-TW" altLang="en-US" sz="2800" dirty="0">
                <a:latin typeface="Times New Roman" panose="02020603050405020304" pitchFamily="18" charset="0"/>
                <a:cs typeface="Times New Roman" panose="02020603050405020304" pitchFamily="18" charset="0"/>
              </a:rPr>
              <a:t>歲之間，既然重視其本位，那麼就要重視各不同年齡的</a:t>
            </a:r>
            <a:r>
              <a:rPr lang="zh-TW" altLang="en-US" sz="2800" dirty="0" smtClean="0">
                <a:latin typeface="Times New Roman" panose="02020603050405020304" pitchFamily="18" charset="0"/>
                <a:cs typeface="Times New Roman" panose="02020603050405020304" pitchFamily="18" charset="0"/>
              </a:rPr>
              <a:t>個別差異</a:t>
            </a:r>
            <a:r>
              <a:rPr lang="zh-TW" altLang="en-US" sz="2800" dirty="0">
                <a:latin typeface="Times New Roman" panose="02020603050405020304" pitchFamily="18" charset="0"/>
                <a:cs typeface="Times New Roman" panose="02020603050405020304" pitchFamily="18" charset="0"/>
              </a:rPr>
              <a:t>。</a:t>
            </a:r>
            <a:r>
              <a:rPr lang="zh-TW" altLang="en-US" sz="2800" dirty="0" smtClean="0">
                <a:latin typeface="Times New Roman" panose="02020603050405020304" pitchFamily="18" charset="0"/>
                <a:cs typeface="Times New Roman" panose="02020603050405020304" pitchFamily="18" charset="0"/>
              </a:rPr>
              <a:t>因此</a:t>
            </a:r>
            <a:r>
              <a:rPr lang="zh-TW" altLang="en-US" sz="2800" dirty="0">
                <a:latin typeface="Times New Roman" panose="02020603050405020304" pitchFamily="18" charset="0"/>
                <a:cs typeface="Times New Roman" panose="02020603050405020304" pitchFamily="18" charset="0"/>
              </a:rPr>
              <a:t>，不同的年齡層，所設定的體育教育目標也不盡相同，而須保有其「本位」的立場。</a:t>
            </a:r>
          </a:p>
          <a:p>
            <a:endParaRPr lang="zh-TW" altLang="en-US" dirty="0"/>
          </a:p>
        </p:txBody>
      </p:sp>
      <p:sp>
        <p:nvSpPr>
          <p:cNvPr id="4" name="投影片編號版面配置區 3"/>
          <p:cNvSpPr>
            <a:spLocks noGrp="1"/>
          </p:cNvSpPr>
          <p:nvPr>
            <p:ph type="sldNum" sz="quarter" idx="8"/>
          </p:nvPr>
        </p:nvSpPr>
        <p:spPr/>
        <p:txBody>
          <a:bodyPr/>
          <a:lstStyle/>
          <a:p>
            <a:pPr lvl="0"/>
            <a:fld id="{A985501C-BE7C-4A2D-ABC7-A8F0EC08F371}" type="slidenum">
              <a:rPr lang="en-US" altLang="zh-TW" smtClean="0"/>
              <a:t>19</a:t>
            </a:fld>
            <a:endParaRPr lang="zh-TW" altLang="en-US"/>
          </a:p>
        </p:txBody>
      </p:sp>
    </p:spTree>
    <p:extLst>
      <p:ext uri="{BB962C8B-B14F-4D97-AF65-F5344CB8AC3E}">
        <p14:creationId xmlns:p14="http://schemas.microsoft.com/office/powerpoint/2010/main" val="3677338957"/>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name="Slide3">
    <p:spTree>
      <p:nvGrpSpPr>
        <p:cNvPr id="1" name=""/>
        <p:cNvGrpSpPr/>
        <p:nvPr/>
      </p:nvGrpSpPr>
      <p:grpSpPr>
        <a:xfrm>
          <a:off x="0" y="0"/>
          <a:ext cx="0" cy="0"/>
          <a:chOff x="0" y="0"/>
          <a:chExt cx="0" cy="0"/>
        </a:xfrm>
      </p:grpSpPr>
      <p:sp>
        <p:nvSpPr>
          <p:cNvPr id="2" name="標題 1"/>
          <p:cNvSpPr txBox="1">
            <a:spLocks noGrp="1"/>
          </p:cNvSpPr>
          <p:nvPr>
            <p:ph type="ctrTitle"/>
          </p:nvPr>
        </p:nvSpPr>
        <p:spPr>
          <a:xfrm>
            <a:off x="737829" y="476667"/>
            <a:ext cx="7772400" cy="1470026"/>
          </a:xfrm>
        </p:spPr>
        <p:txBody>
          <a:bodyPr/>
          <a:lstStyle/>
          <a:p>
            <a:r>
              <a:rPr lang="zh-TW" altLang="en-US" dirty="0">
                <a:solidFill>
                  <a:srgbClr val="FF0000"/>
                </a:solidFill>
              </a:rPr>
              <a:t>體育教育的概念</a:t>
            </a:r>
          </a:p>
        </p:txBody>
      </p:sp>
      <p:sp>
        <p:nvSpPr>
          <p:cNvPr id="3" name="副標題 2"/>
          <p:cNvSpPr txBox="1">
            <a:spLocks noGrp="1"/>
          </p:cNvSpPr>
          <p:nvPr>
            <p:ph type="subTitle" idx="1"/>
          </p:nvPr>
        </p:nvSpPr>
        <p:spPr>
          <a:xfrm>
            <a:off x="1475657" y="1988838"/>
            <a:ext cx="7324311" cy="648071"/>
          </a:xfrm>
        </p:spPr>
        <p:txBody>
          <a:bodyPr/>
          <a:lstStyle/>
          <a:p>
            <a:pPr algn="just"/>
            <a:r>
              <a:rPr lang="zh-TW" altLang="en-US" dirty="0">
                <a:solidFill>
                  <a:srgbClr val="0000FF"/>
                </a:solidFill>
              </a:rPr>
              <a:t>第一部分：體育教育的</a:t>
            </a:r>
            <a:r>
              <a:rPr lang="zh-TW" altLang="en-US" dirty="0" smtClean="0">
                <a:solidFill>
                  <a:srgbClr val="0000FF"/>
                </a:solidFill>
              </a:rPr>
              <a:t>演變</a:t>
            </a:r>
            <a:endParaRPr lang="en-US" altLang="zh-TW" dirty="0" smtClean="0">
              <a:solidFill>
                <a:srgbClr val="0000FF"/>
              </a:solidFill>
            </a:endParaRPr>
          </a:p>
          <a:p>
            <a:pPr algn="just"/>
            <a:r>
              <a:rPr lang="zh-TW" altLang="en-US" sz="2400" dirty="0">
                <a:solidFill>
                  <a:schemeClr val="tx1"/>
                </a:solidFill>
              </a:rPr>
              <a:t>一、體操科</a:t>
            </a:r>
            <a:r>
              <a:rPr lang="zh-TW" altLang="en-US" sz="2400" dirty="0" smtClean="0">
                <a:solidFill>
                  <a:schemeClr val="tx1"/>
                </a:solidFill>
              </a:rPr>
              <a:t>時期</a:t>
            </a:r>
            <a:endParaRPr lang="en-US" altLang="zh-TW" sz="2400" dirty="0" smtClean="0">
              <a:solidFill>
                <a:schemeClr val="tx1"/>
              </a:solidFill>
            </a:endParaRPr>
          </a:p>
          <a:p>
            <a:pPr algn="just"/>
            <a:r>
              <a:rPr lang="zh-TW" altLang="en-US" sz="2400" dirty="0">
                <a:solidFill>
                  <a:schemeClr val="tx1"/>
                </a:solidFill>
              </a:rPr>
              <a:t>二、體育科</a:t>
            </a:r>
            <a:r>
              <a:rPr lang="zh-TW" altLang="en-US" sz="2400" dirty="0" smtClean="0">
                <a:solidFill>
                  <a:schemeClr val="tx1"/>
                </a:solidFill>
              </a:rPr>
              <a:t>時期</a:t>
            </a:r>
            <a:endParaRPr lang="en-US" altLang="zh-TW" sz="2400" dirty="0" smtClean="0">
              <a:solidFill>
                <a:schemeClr val="tx1"/>
              </a:solidFill>
            </a:endParaRPr>
          </a:p>
          <a:p>
            <a:pPr algn="just"/>
            <a:r>
              <a:rPr lang="zh-TW" altLang="en-US" sz="2400" dirty="0">
                <a:solidFill>
                  <a:schemeClr val="tx1"/>
                </a:solidFill>
              </a:rPr>
              <a:t>三、健康與體育領域時期</a:t>
            </a:r>
            <a:endParaRPr lang="en-US" altLang="zh-TW" sz="2400" dirty="0" smtClean="0">
              <a:solidFill>
                <a:schemeClr val="tx1"/>
              </a:solidFill>
            </a:endParaRPr>
          </a:p>
          <a:p>
            <a:pPr algn="just"/>
            <a:r>
              <a:rPr lang="zh-TW" altLang="en-US" dirty="0" smtClean="0">
                <a:solidFill>
                  <a:srgbClr val="0000FF"/>
                </a:solidFill>
              </a:rPr>
              <a:t>第二</a:t>
            </a:r>
            <a:r>
              <a:rPr lang="zh-TW" altLang="en-US" dirty="0">
                <a:solidFill>
                  <a:srgbClr val="0000FF"/>
                </a:solidFill>
              </a:rPr>
              <a:t>部分：體育教育的目標</a:t>
            </a:r>
          </a:p>
          <a:p>
            <a:pPr algn="just"/>
            <a:r>
              <a:rPr lang="zh-TW" altLang="en-US" sz="2400" dirty="0">
                <a:solidFill>
                  <a:schemeClr val="tx1"/>
                </a:solidFill>
              </a:rPr>
              <a:t>一、養生保健的</a:t>
            </a:r>
            <a:r>
              <a:rPr lang="zh-TW" altLang="en-US" sz="2400" dirty="0" smtClean="0">
                <a:solidFill>
                  <a:schemeClr val="tx1"/>
                </a:solidFill>
              </a:rPr>
              <a:t>目標</a:t>
            </a:r>
            <a:endParaRPr lang="en-US" altLang="zh-TW" sz="2400" dirty="0" smtClean="0">
              <a:solidFill>
                <a:schemeClr val="tx1"/>
              </a:solidFill>
            </a:endParaRPr>
          </a:p>
          <a:p>
            <a:pPr algn="just"/>
            <a:r>
              <a:rPr lang="zh-TW" altLang="en-US" sz="2400" dirty="0">
                <a:solidFill>
                  <a:schemeClr val="tx1"/>
                </a:solidFill>
              </a:rPr>
              <a:t>二、運動技能的目標</a:t>
            </a:r>
          </a:p>
          <a:p>
            <a:pPr algn="just"/>
            <a:r>
              <a:rPr lang="zh-TW" altLang="en-US" sz="2400" dirty="0">
                <a:solidFill>
                  <a:schemeClr val="tx1"/>
                </a:solidFill>
              </a:rPr>
              <a:t>三、規範行為的目標</a:t>
            </a:r>
          </a:p>
          <a:p>
            <a:pPr algn="just"/>
            <a:r>
              <a:rPr lang="zh-TW" altLang="en-US" sz="2400" dirty="0">
                <a:solidFill>
                  <a:schemeClr val="tx1"/>
                </a:solidFill>
              </a:rPr>
              <a:t>四、實現自我的目標</a:t>
            </a:r>
          </a:p>
          <a:p>
            <a:pPr algn="just"/>
            <a:endParaRPr lang="zh-TW" altLang="en-US" sz="2400" dirty="0">
              <a:solidFill>
                <a:schemeClr val="tx1"/>
              </a:solidFill>
            </a:endParaRPr>
          </a:p>
          <a:p>
            <a:pPr algn="just"/>
            <a:endParaRPr lang="zh-TW" altLang="en-US" dirty="0" smtClean="0">
              <a:solidFill>
                <a:srgbClr val="0000FF"/>
              </a:solidFill>
            </a:endParaRPr>
          </a:p>
        </p:txBody>
      </p:sp>
      <p:pic>
        <p:nvPicPr>
          <p:cNvPr id="4" name="Picture 2" descr="C:\Users\BPC\Downloads\教育部logo991006-1.png"/>
          <p:cNvPicPr>
            <a:picLocks noChangeAspect="1"/>
          </p:cNvPicPr>
          <p:nvPr/>
        </p:nvPicPr>
        <p:blipFill>
          <a:blip r:embed="rId2"/>
          <a:srcRect/>
          <a:stretch>
            <a:fillRect/>
          </a:stretch>
        </p:blipFill>
        <p:spPr>
          <a:xfrm>
            <a:off x="0" y="6411443"/>
            <a:ext cx="1475658" cy="446556"/>
          </a:xfrm>
          <a:prstGeom prst="rect">
            <a:avLst/>
          </a:prstGeom>
          <a:noFill/>
          <a:ln cap="flat">
            <a:noFill/>
          </a:ln>
        </p:spPr>
      </p:pic>
      <p:pic>
        <p:nvPicPr>
          <p:cNvPr id="5" name="Picture 3" descr="C:\Users\BPC\AppData\Local\Temp\Rar$DR60.735\A703(修正型).png"/>
          <p:cNvPicPr>
            <a:picLocks noChangeAspect="1"/>
          </p:cNvPicPr>
          <p:nvPr/>
        </p:nvPicPr>
        <p:blipFill>
          <a:blip r:embed="rId3"/>
          <a:srcRect/>
          <a:stretch>
            <a:fillRect/>
          </a:stretch>
        </p:blipFill>
        <p:spPr>
          <a:xfrm>
            <a:off x="1547667" y="6508351"/>
            <a:ext cx="1263682" cy="252740"/>
          </a:xfrm>
          <a:prstGeom prst="rect">
            <a:avLst/>
          </a:prstGeom>
          <a:noFill/>
          <a:ln cap="flat">
            <a:noFill/>
          </a:ln>
        </p:spPr>
      </p:pic>
      <p:sp>
        <p:nvSpPr>
          <p:cNvPr id="6" name="投影片編號版面配置區 5"/>
          <p:cNvSpPr>
            <a:spLocks noGrp="1"/>
          </p:cNvSpPr>
          <p:nvPr>
            <p:ph type="sldNum" sz="quarter" idx="8"/>
          </p:nvPr>
        </p:nvSpPr>
        <p:spPr/>
        <p:txBody>
          <a:bodyPr/>
          <a:lstStyle/>
          <a:p>
            <a:pPr lvl="0"/>
            <a:fld id="{8A7106E3-4FB2-47FA-B9DA-0CA402FF67C7}" type="slidenum">
              <a:rPr lang="en-US" altLang="zh-TW" smtClean="0"/>
              <a:t>2</a:t>
            </a:fld>
            <a:endParaRPr lang="zh-TW" altLang="en-US"/>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一、養生保健的目標</a:t>
            </a:r>
          </a:p>
        </p:txBody>
      </p:sp>
      <p:sp>
        <p:nvSpPr>
          <p:cNvPr id="3" name="內容版面配置區 2"/>
          <p:cNvSpPr>
            <a:spLocks noGrp="1"/>
          </p:cNvSpPr>
          <p:nvPr>
            <p:ph idx="1"/>
          </p:nvPr>
        </p:nvSpPr>
        <p:spPr>
          <a:xfrm>
            <a:off x="452674" y="1600200"/>
            <a:ext cx="8234126" cy="4525959"/>
          </a:xfrm>
        </p:spPr>
        <p:txBody>
          <a:bodyPr/>
          <a:lstStyle/>
          <a:p>
            <a:pPr algn="just"/>
            <a:r>
              <a:rPr lang="en-US" altLang="zh-TW" sz="2800" dirty="0">
                <a:latin typeface="Times New Roman" panose="02020603050405020304" pitchFamily="18" charset="0"/>
                <a:cs typeface="Times New Roman" panose="02020603050405020304" pitchFamily="18" charset="0"/>
              </a:rPr>
              <a:t>6</a:t>
            </a:r>
            <a:r>
              <a:rPr lang="zh-TW" altLang="en-US" sz="2800" dirty="0">
                <a:latin typeface="Times New Roman" panose="02020603050405020304" pitchFamily="18" charset="0"/>
                <a:cs typeface="Times New Roman" panose="02020603050405020304" pitchFamily="18" charset="0"/>
              </a:rPr>
              <a:t>～</a:t>
            </a:r>
            <a:r>
              <a:rPr lang="en-US" altLang="zh-TW" sz="2800" dirty="0">
                <a:latin typeface="Times New Roman" panose="02020603050405020304" pitchFamily="18" charset="0"/>
                <a:cs typeface="Times New Roman" panose="02020603050405020304" pitchFamily="18" charset="0"/>
              </a:rPr>
              <a:t>18</a:t>
            </a:r>
            <a:r>
              <a:rPr lang="zh-TW" altLang="en-US" sz="2800" dirty="0">
                <a:latin typeface="Times New Roman" panose="02020603050405020304" pitchFamily="18" charset="0"/>
                <a:cs typeface="Times New Roman" panose="02020603050405020304" pitchFamily="18" charset="0"/>
              </a:rPr>
              <a:t>歲之間的中小學生正值身體的發育期，提供正確的體育教育的教學，可以促進生長與發展的生理現象</a:t>
            </a:r>
            <a:r>
              <a:rPr lang="zh-TW" altLang="en-US" sz="2800" dirty="0" smtClean="0">
                <a:latin typeface="Times New Roman" panose="02020603050405020304" pitchFamily="18" charset="0"/>
                <a:cs typeface="Times New Roman" panose="02020603050405020304" pitchFamily="18" charset="0"/>
              </a:rPr>
              <a:t>。</a:t>
            </a:r>
            <a:endParaRPr lang="en-US" altLang="zh-TW" sz="2800" dirty="0" smtClean="0">
              <a:latin typeface="Times New Roman" panose="02020603050405020304" pitchFamily="18" charset="0"/>
              <a:cs typeface="Times New Roman" panose="02020603050405020304" pitchFamily="18" charset="0"/>
            </a:endParaRPr>
          </a:p>
          <a:p>
            <a:pPr algn="just"/>
            <a:r>
              <a:rPr lang="en-US" altLang="zh-TW" sz="2800" dirty="0">
                <a:latin typeface="Times New Roman" panose="02020603050405020304" pitchFamily="18" charset="0"/>
                <a:cs typeface="Times New Roman" panose="02020603050405020304" pitchFamily="18" charset="0"/>
              </a:rPr>
              <a:t>(</a:t>
            </a:r>
            <a:r>
              <a:rPr lang="zh-TW" altLang="en-US" sz="2800" dirty="0">
                <a:latin typeface="Times New Roman" panose="02020603050405020304" pitchFamily="18" charset="0"/>
                <a:cs typeface="Times New Roman" panose="02020603050405020304" pitchFamily="18" charset="0"/>
              </a:rPr>
              <a:t>一</a:t>
            </a:r>
            <a:r>
              <a:rPr lang="en-US" altLang="zh-TW" sz="2800" dirty="0">
                <a:latin typeface="Times New Roman" panose="02020603050405020304" pitchFamily="18" charset="0"/>
                <a:cs typeface="Times New Roman" panose="02020603050405020304" pitchFamily="18" charset="0"/>
              </a:rPr>
              <a:t>)</a:t>
            </a:r>
            <a:r>
              <a:rPr lang="zh-TW" altLang="en-US" sz="2800" dirty="0">
                <a:latin typeface="Times New Roman" panose="02020603050405020304" pitchFamily="18" charset="0"/>
                <a:cs typeface="Times New Roman" panose="02020603050405020304" pitchFamily="18" charset="0"/>
              </a:rPr>
              <a:t>運動的均衡</a:t>
            </a:r>
            <a:r>
              <a:rPr lang="zh-TW" altLang="en-US" sz="2800" dirty="0" smtClean="0">
                <a:latin typeface="Times New Roman" panose="02020603050405020304" pitchFamily="18" charset="0"/>
                <a:cs typeface="Times New Roman" panose="02020603050405020304" pitchFamily="18" charset="0"/>
              </a:rPr>
              <a:t>性</a:t>
            </a:r>
            <a:r>
              <a:rPr lang="zh-TW" altLang="en-US" sz="2800" dirty="0">
                <a:latin typeface="Times New Roman" panose="02020603050405020304" pitchFamily="18" charset="0"/>
                <a:cs typeface="Times New Roman" panose="02020603050405020304" pitchFamily="18" charset="0"/>
              </a:rPr>
              <a:t>：</a:t>
            </a:r>
            <a:r>
              <a:rPr lang="zh-TW" altLang="en-US" sz="2800" dirty="0" smtClean="0">
                <a:latin typeface="Times New Roman" panose="02020603050405020304" pitchFamily="18" charset="0"/>
                <a:cs typeface="Times New Roman" panose="02020603050405020304" pitchFamily="18" charset="0"/>
              </a:rPr>
              <a:t>尤其是設計</a:t>
            </a:r>
            <a:r>
              <a:rPr lang="zh-TW" altLang="en-US" sz="2800" dirty="0">
                <a:latin typeface="Times New Roman" panose="02020603050405020304" pitchFamily="18" charset="0"/>
                <a:cs typeface="Times New Roman" panose="02020603050405020304" pitchFamily="18" charset="0"/>
              </a:rPr>
              <a:t>小學生低年級的教材時，都會提供多樣性的運動項目，</a:t>
            </a:r>
            <a:r>
              <a:rPr lang="zh-TW" altLang="en-US" sz="2800" dirty="0">
                <a:solidFill>
                  <a:srgbClr val="FF0000"/>
                </a:solidFill>
                <a:latin typeface="Times New Roman" panose="02020603050405020304" pitchFamily="18" charset="0"/>
                <a:cs typeface="Times New Roman" panose="02020603050405020304" pitchFamily="18" charset="0"/>
              </a:rPr>
              <a:t>而暫不讓他們「專項化」發展</a:t>
            </a:r>
            <a:r>
              <a:rPr lang="zh-TW" altLang="en-US" sz="2800" dirty="0" smtClean="0">
                <a:solidFill>
                  <a:srgbClr val="FF0000"/>
                </a:solidFill>
                <a:latin typeface="Times New Roman" panose="02020603050405020304" pitchFamily="18" charset="0"/>
                <a:cs typeface="Times New Roman" panose="02020603050405020304" pitchFamily="18" charset="0"/>
              </a:rPr>
              <a:t>。</a:t>
            </a:r>
            <a:endParaRPr lang="en-US" altLang="zh-TW" sz="2800" dirty="0" smtClean="0">
              <a:solidFill>
                <a:srgbClr val="FF0000"/>
              </a:solidFill>
              <a:latin typeface="Times New Roman" panose="02020603050405020304" pitchFamily="18" charset="0"/>
              <a:cs typeface="Times New Roman" panose="02020603050405020304" pitchFamily="18" charset="0"/>
            </a:endParaRPr>
          </a:p>
          <a:p>
            <a:pPr algn="just"/>
            <a:r>
              <a:rPr lang="en-US" altLang="zh-TW" sz="2800" dirty="0">
                <a:latin typeface="Times New Roman" panose="02020603050405020304" pitchFamily="18" charset="0"/>
                <a:cs typeface="Times New Roman" panose="02020603050405020304" pitchFamily="18" charset="0"/>
              </a:rPr>
              <a:t>(</a:t>
            </a:r>
            <a:r>
              <a:rPr lang="zh-TW" altLang="en-US" sz="2800" dirty="0">
                <a:latin typeface="Times New Roman" panose="02020603050405020304" pitchFamily="18" charset="0"/>
                <a:cs typeface="Times New Roman" panose="02020603050405020304" pitchFamily="18" charset="0"/>
              </a:rPr>
              <a:t>二</a:t>
            </a:r>
            <a:r>
              <a:rPr lang="en-US" altLang="zh-TW" sz="2800" dirty="0">
                <a:latin typeface="Times New Roman" panose="02020603050405020304" pitchFamily="18" charset="0"/>
                <a:cs typeface="Times New Roman" panose="02020603050405020304" pitchFamily="18" charset="0"/>
              </a:rPr>
              <a:t>)</a:t>
            </a:r>
            <a:r>
              <a:rPr lang="zh-TW" altLang="en-US" sz="2800" dirty="0" smtClean="0">
                <a:latin typeface="Times New Roman" panose="02020603050405020304" pitchFamily="18" charset="0"/>
                <a:cs typeface="Times New Roman" panose="02020603050405020304" pitchFamily="18" charset="0"/>
              </a:rPr>
              <a:t>運動</a:t>
            </a:r>
            <a:r>
              <a:rPr lang="zh-TW" altLang="en-US" sz="2800" dirty="0">
                <a:latin typeface="Times New Roman" panose="02020603050405020304" pitchFamily="18" charset="0"/>
                <a:cs typeface="Times New Roman" panose="02020603050405020304" pitchFamily="18" charset="0"/>
              </a:rPr>
              <a:t>的適量</a:t>
            </a:r>
            <a:r>
              <a:rPr lang="zh-TW" altLang="en-US" sz="2800" dirty="0" smtClean="0">
                <a:latin typeface="Times New Roman" panose="02020603050405020304" pitchFamily="18" charset="0"/>
                <a:cs typeface="Times New Roman" panose="02020603050405020304" pitchFamily="18" charset="0"/>
              </a:rPr>
              <a:t>性</a:t>
            </a:r>
            <a:r>
              <a:rPr lang="zh-TW" altLang="en-US" sz="2800" dirty="0">
                <a:latin typeface="Times New Roman" panose="02020603050405020304" pitchFamily="18" charset="0"/>
                <a:cs typeface="Times New Roman" panose="02020603050405020304" pitchFamily="18" charset="0"/>
              </a:rPr>
              <a:t>：由於中小學生正值發育期，他們所需要的運動也要遵循低強度、高頻率的原則，尤其是年齡愈小，愈顯得重要。</a:t>
            </a:r>
            <a:endParaRPr lang="zh-TW" altLang="en-US" dirty="0"/>
          </a:p>
        </p:txBody>
      </p:sp>
      <p:sp>
        <p:nvSpPr>
          <p:cNvPr id="4" name="投影片編號版面配置區 3"/>
          <p:cNvSpPr>
            <a:spLocks noGrp="1"/>
          </p:cNvSpPr>
          <p:nvPr>
            <p:ph type="sldNum" sz="quarter" idx="8"/>
          </p:nvPr>
        </p:nvSpPr>
        <p:spPr/>
        <p:txBody>
          <a:bodyPr/>
          <a:lstStyle/>
          <a:p>
            <a:pPr lvl="0"/>
            <a:fld id="{A985501C-BE7C-4A2D-ABC7-A8F0EC08F371}" type="slidenum">
              <a:rPr lang="en-US" altLang="zh-TW" smtClean="0"/>
              <a:t>20</a:t>
            </a:fld>
            <a:endParaRPr lang="zh-TW" altLang="en-US"/>
          </a:p>
        </p:txBody>
      </p:sp>
    </p:spTree>
    <p:extLst>
      <p:ext uri="{BB962C8B-B14F-4D97-AF65-F5344CB8AC3E}">
        <p14:creationId xmlns:p14="http://schemas.microsoft.com/office/powerpoint/2010/main" val="1386873957"/>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二、運動技能的目標</a:t>
            </a:r>
          </a:p>
        </p:txBody>
      </p:sp>
      <p:sp>
        <p:nvSpPr>
          <p:cNvPr id="3" name="內容版面配置區 2"/>
          <p:cNvSpPr>
            <a:spLocks noGrp="1"/>
          </p:cNvSpPr>
          <p:nvPr>
            <p:ph idx="1"/>
          </p:nvPr>
        </p:nvSpPr>
        <p:spPr>
          <a:xfrm>
            <a:off x="457200" y="1600200"/>
            <a:ext cx="8229599" cy="4525959"/>
          </a:xfrm>
        </p:spPr>
        <p:txBody>
          <a:bodyPr/>
          <a:lstStyle/>
          <a:p>
            <a:pPr algn="just"/>
            <a:r>
              <a:rPr lang="zh-TW" altLang="en-US" sz="2800" dirty="0">
                <a:latin typeface="Times New Roman" panose="02020603050405020304" pitchFamily="18" charset="0"/>
                <a:cs typeface="Times New Roman" panose="02020603050405020304" pitchFamily="18" charset="0"/>
              </a:rPr>
              <a:t>正值發育期的中小學生，知識、情意與技能都並行在成長。運動技能的學習不僅有助於參與運動，也可遷移至生活上所需之技能</a:t>
            </a:r>
            <a:r>
              <a:rPr lang="zh-TW" altLang="en-US" sz="2800" dirty="0" smtClean="0">
                <a:latin typeface="Times New Roman" panose="02020603050405020304" pitchFamily="18" charset="0"/>
                <a:cs typeface="Times New Roman" panose="02020603050405020304" pitchFamily="18" charset="0"/>
              </a:rPr>
              <a:t>。</a:t>
            </a:r>
            <a:endParaRPr lang="en-US" altLang="zh-TW" sz="2800" dirty="0" smtClean="0">
              <a:latin typeface="Times New Roman" panose="02020603050405020304" pitchFamily="18" charset="0"/>
              <a:cs typeface="Times New Roman" panose="02020603050405020304" pitchFamily="18" charset="0"/>
            </a:endParaRPr>
          </a:p>
          <a:p>
            <a:r>
              <a:rPr lang="en-US" altLang="zh-TW" sz="2800" b="1" dirty="0">
                <a:solidFill>
                  <a:srgbClr val="FF0000"/>
                </a:solidFill>
              </a:rPr>
              <a:t>(</a:t>
            </a:r>
            <a:r>
              <a:rPr lang="zh-TW" altLang="en-US" sz="2800" b="1" dirty="0">
                <a:solidFill>
                  <a:srgbClr val="FF0000"/>
                </a:solidFill>
              </a:rPr>
              <a:t>一</a:t>
            </a:r>
            <a:r>
              <a:rPr lang="en-US" altLang="zh-TW" sz="2800" b="1" dirty="0">
                <a:solidFill>
                  <a:srgbClr val="FF0000"/>
                </a:solidFill>
              </a:rPr>
              <a:t>)</a:t>
            </a:r>
            <a:r>
              <a:rPr lang="zh-TW" altLang="en-US" sz="2800" b="1" dirty="0">
                <a:solidFill>
                  <a:srgbClr val="FF0000"/>
                </a:solidFill>
              </a:rPr>
              <a:t>運動的循序性</a:t>
            </a:r>
          </a:p>
          <a:p>
            <a:r>
              <a:rPr lang="zh-TW" altLang="en-US" sz="2800" dirty="0"/>
              <a:t>要完成複雜的運動技能之前，必須先練習基本的動作技能，如此循序漸進，才能順利學習複雜的動作，並提升各種運動的流暢性和效率。因此，愈是基本的動作技能，愈需要自小學起，然後依年齡的增長，而增加動作的複雜性</a:t>
            </a:r>
            <a:r>
              <a:rPr lang="zh-TW" altLang="en-US" sz="2800" dirty="0" smtClean="0"/>
              <a:t>。</a:t>
            </a:r>
            <a:endParaRPr lang="zh-TW" altLang="en-US" sz="2800" dirty="0"/>
          </a:p>
          <a:p>
            <a:endParaRPr lang="zh-TW" altLang="en-US" dirty="0"/>
          </a:p>
        </p:txBody>
      </p:sp>
      <p:sp>
        <p:nvSpPr>
          <p:cNvPr id="4" name="投影片編號版面配置區 3"/>
          <p:cNvSpPr>
            <a:spLocks noGrp="1"/>
          </p:cNvSpPr>
          <p:nvPr>
            <p:ph type="sldNum" sz="quarter" idx="8"/>
          </p:nvPr>
        </p:nvSpPr>
        <p:spPr/>
        <p:txBody>
          <a:bodyPr/>
          <a:lstStyle/>
          <a:p>
            <a:pPr lvl="0"/>
            <a:fld id="{A985501C-BE7C-4A2D-ABC7-A8F0EC08F371}" type="slidenum">
              <a:rPr lang="en-US" altLang="zh-TW" smtClean="0"/>
              <a:t>21</a:t>
            </a:fld>
            <a:endParaRPr lang="zh-TW" altLang="en-US"/>
          </a:p>
        </p:txBody>
      </p:sp>
    </p:spTree>
    <p:extLst>
      <p:ext uri="{BB962C8B-B14F-4D97-AF65-F5344CB8AC3E}">
        <p14:creationId xmlns:p14="http://schemas.microsoft.com/office/powerpoint/2010/main" val="1451384746"/>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pPr algn="just"/>
            <a:r>
              <a:rPr lang="en-US" altLang="zh-TW" sz="2800" b="1" dirty="0">
                <a:solidFill>
                  <a:srgbClr val="FF0000"/>
                </a:solidFill>
              </a:rPr>
              <a:t>(</a:t>
            </a:r>
            <a:r>
              <a:rPr lang="zh-TW" altLang="en-US" sz="2800" b="1" dirty="0">
                <a:solidFill>
                  <a:srgbClr val="FF0000"/>
                </a:solidFill>
              </a:rPr>
              <a:t>二</a:t>
            </a:r>
            <a:r>
              <a:rPr lang="en-US" altLang="zh-TW" sz="2800" b="1" dirty="0">
                <a:solidFill>
                  <a:srgbClr val="FF0000"/>
                </a:solidFill>
              </a:rPr>
              <a:t>)</a:t>
            </a:r>
            <a:r>
              <a:rPr lang="zh-TW" altLang="en-US" sz="2800" b="1" dirty="0">
                <a:solidFill>
                  <a:srgbClr val="FF0000"/>
                </a:solidFill>
              </a:rPr>
              <a:t>運動的應用性</a:t>
            </a:r>
          </a:p>
          <a:p>
            <a:pPr algn="just"/>
            <a:r>
              <a:rPr lang="zh-TW" altLang="en-US" sz="2800" dirty="0" smtClean="0"/>
              <a:t>將</a:t>
            </a:r>
            <a:r>
              <a:rPr lang="zh-TW" altLang="en-US" sz="2800" dirty="0"/>
              <a:t>小學時期的基本動作技能組合成複雜的連續動作，</a:t>
            </a:r>
            <a:r>
              <a:rPr lang="zh-TW" altLang="en-US" sz="2800" dirty="0" smtClean="0"/>
              <a:t>例如：各種</a:t>
            </a:r>
            <a:r>
              <a:rPr lang="zh-TW" altLang="en-US" sz="2800" dirty="0"/>
              <a:t>球類運動、平衡運動、體操運動</a:t>
            </a:r>
            <a:r>
              <a:rPr lang="zh-TW" altLang="en-US" sz="2800" dirty="0" smtClean="0"/>
              <a:t>等，都</a:t>
            </a:r>
            <a:r>
              <a:rPr lang="zh-TW" altLang="en-US" sz="2800" dirty="0"/>
              <a:t>是運動技能的具體表現，經由精熟的練習，還可以相互的遷移，並應用在生活上的需求。</a:t>
            </a:r>
          </a:p>
        </p:txBody>
      </p:sp>
      <p:sp>
        <p:nvSpPr>
          <p:cNvPr id="4" name="投影片編號版面配置區 3"/>
          <p:cNvSpPr>
            <a:spLocks noGrp="1"/>
          </p:cNvSpPr>
          <p:nvPr>
            <p:ph type="sldNum" sz="quarter" idx="8"/>
          </p:nvPr>
        </p:nvSpPr>
        <p:spPr/>
        <p:txBody>
          <a:bodyPr/>
          <a:lstStyle/>
          <a:p>
            <a:pPr lvl="0"/>
            <a:fld id="{A985501C-BE7C-4A2D-ABC7-A8F0EC08F371}" type="slidenum">
              <a:rPr lang="en-US" altLang="zh-TW" smtClean="0"/>
              <a:t>22</a:t>
            </a:fld>
            <a:endParaRPr lang="zh-TW" altLang="en-US"/>
          </a:p>
        </p:txBody>
      </p:sp>
    </p:spTree>
    <p:extLst>
      <p:ext uri="{BB962C8B-B14F-4D97-AF65-F5344CB8AC3E}">
        <p14:creationId xmlns:p14="http://schemas.microsoft.com/office/powerpoint/2010/main" val="3527445056"/>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三、規範行為的目標</a:t>
            </a:r>
          </a:p>
        </p:txBody>
      </p:sp>
      <p:sp>
        <p:nvSpPr>
          <p:cNvPr id="3" name="內容版面配置區 2"/>
          <p:cNvSpPr>
            <a:spLocks noGrp="1"/>
          </p:cNvSpPr>
          <p:nvPr>
            <p:ph idx="1"/>
          </p:nvPr>
        </p:nvSpPr>
        <p:spPr>
          <a:xfrm>
            <a:off x="457200" y="1600200"/>
            <a:ext cx="8229599" cy="4525959"/>
          </a:xfrm>
        </p:spPr>
        <p:txBody>
          <a:bodyPr/>
          <a:lstStyle/>
          <a:p>
            <a:pPr algn="just"/>
            <a:r>
              <a:rPr lang="zh-TW" altLang="en-US" sz="2800" dirty="0"/>
              <a:t>人出生之後，所建立的第一個人際互動對象就是母親，之後慢慢地擴大人際互動的範圍，從家庭、鄰居、學校的場合逐漸地增加。在與人互動的過程當中，可習得許多他人的</a:t>
            </a:r>
            <a:r>
              <a:rPr lang="zh-TW" altLang="en-US" sz="2800" dirty="0" smtClean="0"/>
              <a:t>經驗。同時</a:t>
            </a:r>
            <a:r>
              <a:rPr lang="zh-TW" altLang="en-US" sz="2800" dirty="0"/>
              <a:t>，也必須學習與人互動的一些規範與方法，這就是所謂的「做人處事」之道，也是「學校教育中重要的學習領域」，「體育教育在這個領域上自然不容缺席。</a:t>
            </a:r>
          </a:p>
          <a:p>
            <a:endParaRPr lang="zh-TW" altLang="en-US" dirty="0"/>
          </a:p>
        </p:txBody>
      </p:sp>
      <p:sp>
        <p:nvSpPr>
          <p:cNvPr id="4" name="投影片編號版面配置區 3"/>
          <p:cNvSpPr>
            <a:spLocks noGrp="1"/>
          </p:cNvSpPr>
          <p:nvPr>
            <p:ph type="sldNum" sz="quarter" idx="8"/>
          </p:nvPr>
        </p:nvSpPr>
        <p:spPr/>
        <p:txBody>
          <a:bodyPr/>
          <a:lstStyle/>
          <a:p>
            <a:pPr lvl="0"/>
            <a:fld id="{A985501C-BE7C-4A2D-ABC7-A8F0EC08F371}" type="slidenum">
              <a:rPr lang="en-US" altLang="zh-TW" smtClean="0"/>
              <a:t>23</a:t>
            </a:fld>
            <a:endParaRPr lang="zh-TW" altLang="en-US"/>
          </a:p>
        </p:txBody>
      </p:sp>
    </p:spTree>
    <p:extLst>
      <p:ext uri="{BB962C8B-B14F-4D97-AF65-F5344CB8AC3E}">
        <p14:creationId xmlns:p14="http://schemas.microsoft.com/office/powerpoint/2010/main" val="2119169214"/>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a:xfrm>
            <a:off x="457200" y="1600200"/>
            <a:ext cx="8229599" cy="4525959"/>
          </a:xfrm>
        </p:spPr>
        <p:txBody>
          <a:bodyPr/>
          <a:lstStyle/>
          <a:p>
            <a:pPr algn="just"/>
            <a:r>
              <a:rPr lang="zh-TW" altLang="en-US" sz="2800" dirty="0"/>
              <a:t>由於「體育課」的教學方式相當地活潑，人際關係的互動機會遠多於其他教室裹的科目。以下分個人的修養和人際的互動說明之。</a:t>
            </a:r>
            <a:r>
              <a:rPr lang="en-US" altLang="zh-TW" sz="2800" dirty="0"/>
              <a:t>(</a:t>
            </a:r>
            <a:r>
              <a:rPr lang="zh-TW" altLang="en-US" sz="2800" dirty="0"/>
              <a:t>互動性高</a:t>
            </a:r>
            <a:r>
              <a:rPr lang="en-US" altLang="zh-TW" sz="2800" dirty="0" smtClean="0"/>
              <a:t>)</a:t>
            </a:r>
          </a:p>
          <a:p>
            <a:pPr algn="just"/>
            <a:r>
              <a:rPr lang="en-US" altLang="zh-TW" sz="2800" dirty="0"/>
              <a:t>(</a:t>
            </a:r>
            <a:r>
              <a:rPr lang="zh-TW" altLang="en-US" sz="2800" dirty="0"/>
              <a:t>一</a:t>
            </a:r>
            <a:r>
              <a:rPr lang="en-US" altLang="zh-TW" sz="2800" dirty="0"/>
              <a:t>)</a:t>
            </a:r>
            <a:r>
              <a:rPr lang="zh-TW" altLang="en-US" sz="2800" dirty="0"/>
              <a:t>個人的修養：體育教育的教學過程，設計了許多「模仿性」的、「摹擬性」的社會現象，讓學生去面對，去思索解決的方式。</a:t>
            </a:r>
          </a:p>
          <a:p>
            <a:endParaRPr lang="en-US" altLang="zh-TW" dirty="0"/>
          </a:p>
          <a:p>
            <a:endParaRPr lang="zh-TW" altLang="en-US" dirty="0"/>
          </a:p>
        </p:txBody>
      </p:sp>
      <p:sp>
        <p:nvSpPr>
          <p:cNvPr id="4" name="投影片編號版面配置區 3"/>
          <p:cNvSpPr>
            <a:spLocks noGrp="1"/>
          </p:cNvSpPr>
          <p:nvPr>
            <p:ph type="sldNum" sz="quarter" idx="8"/>
          </p:nvPr>
        </p:nvSpPr>
        <p:spPr/>
        <p:txBody>
          <a:bodyPr/>
          <a:lstStyle/>
          <a:p>
            <a:pPr lvl="0"/>
            <a:fld id="{A985501C-BE7C-4A2D-ABC7-A8F0EC08F371}" type="slidenum">
              <a:rPr lang="en-US" altLang="zh-TW" smtClean="0"/>
              <a:t>24</a:t>
            </a:fld>
            <a:endParaRPr lang="zh-TW" altLang="en-US"/>
          </a:p>
        </p:txBody>
      </p:sp>
    </p:spTree>
    <p:extLst>
      <p:ext uri="{BB962C8B-B14F-4D97-AF65-F5344CB8AC3E}">
        <p14:creationId xmlns:p14="http://schemas.microsoft.com/office/powerpoint/2010/main" val="3800074916"/>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pPr algn="just"/>
            <a:r>
              <a:rPr lang="en-US" altLang="zh-TW" sz="2800" dirty="0"/>
              <a:t>(</a:t>
            </a:r>
            <a:r>
              <a:rPr lang="zh-TW" altLang="en-US" sz="2800" dirty="0"/>
              <a:t>二</a:t>
            </a:r>
            <a:r>
              <a:rPr lang="en-US" altLang="zh-TW" sz="2800" dirty="0"/>
              <a:t>)</a:t>
            </a:r>
            <a:r>
              <a:rPr lang="zh-TW" altLang="en-US" sz="2800" dirty="0"/>
              <a:t>人際的互動</a:t>
            </a:r>
          </a:p>
          <a:p>
            <a:pPr algn="just"/>
            <a:r>
              <a:rPr lang="zh-TW" altLang="en-US" sz="2800" dirty="0"/>
              <a:t>發育中的學生不但在生理方面、技能方面的發展，對於人與人之間的發展，也是必要學習的。而體育教育的教學科目，正是學生學習社會規範最佳的實踐場合。在常態分配的團體中，</a:t>
            </a:r>
            <a:r>
              <a:rPr lang="zh-TW" altLang="en-US" sz="2800" dirty="0">
                <a:solidFill>
                  <a:srgbClr val="FF0000"/>
                </a:solidFill>
              </a:rPr>
              <a:t>如何扮演自己在團體中的角色</a:t>
            </a:r>
            <a:r>
              <a:rPr lang="zh-TW" altLang="en-US" sz="2800" dirty="0"/>
              <a:t>，也是學生們必須學習</a:t>
            </a:r>
            <a:r>
              <a:rPr lang="zh-TW" altLang="en-US" sz="2800" dirty="0" smtClean="0"/>
              <a:t>的。</a:t>
            </a:r>
            <a:endParaRPr lang="zh-TW" altLang="en-US" sz="2800" dirty="0"/>
          </a:p>
        </p:txBody>
      </p:sp>
      <p:sp>
        <p:nvSpPr>
          <p:cNvPr id="4" name="投影片編號版面配置區 3"/>
          <p:cNvSpPr>
            <a:spLocks noGrp="1"/>
          </p:cNvSpPr>
          <p:nvPr>
            <p:ph type="sldNum" sz="quarter" idx="8"/>
          </p:nvPr>
        </p:nvSpPr>
        <p:spPr/>
        <p:txBody>
          <a:bodyPr/>
          <a:lstStyle/>
          <a:p>
            <a:pPr lvl="0"/>
            <a:fld id="{A985501C-BE7C-4A2D-ABC7-A8F0EC08F371}" type="slidenum">
              <a:rPr lang="en-US" altLang="zh-TW" smtClean="0"/>
              <a:t>25</a:t>
            </a:fld>
            <a:endParaRPr lang="zh-TW" altLang="en-US"/>
          </a:p>
        </p:txBody>
      </p:sp>
    </p:spTree>
    <p:extLst>
      <p:ext uri="{BB962C8B-B14F-4D97-AF65-F5344CB8AC3E}">
        <p14:creationId xmlns:p14="http://schemas.microsoft.com/office/powerpoint/2010/main" val="1439043372"/>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四、實現自我的目標</a:t>
            </a:r>
          </a:p>
        </p:txBody>
      </p:sp>
      <p:sp>
        <p:nvSpPr>
          <p:cNvPr id="3" name="內容版面配置區 2"/>
          <p:cNvSpPr>
            <a:spLocks noGrp="1"/>
          </p:cNvSpPr>
          <p:nvPr>
            <p:ph idx="1"/>
          </p:nvPr>
        </p:nvSpPr>
        <p:spPr>
          <a:xfrm>
            <a:off x="457200" y="1600200"/>
            <a:ext cx="8229599" cy="4525959"/>
          </a:xfrm>
        </p:spPr>
        <p:txBody>
          <a:bodyPr/>
          <a:lstStyle/>
          <a:p>
            <a:pPr algn="just"/>
            <a:r>
              <a:rPr lang="zh-TW" altLang="en-US" sz="2800" dirty="0"/>
              <a:t>為什麼小學生一聽到下課鈴就往操場上衝，馬上「搶」遊戲設備，「馬上」組成「一群」玩</a:t>
            </a:r>
            <a:r>
              <a:rPr lang="zh-TW" altLang="en-US" sz="2800" dirty="0" smtClean="0"/>
              <a:t>起來，</a:t>
            </a:r>
            <a:r>
              <a:rPr lang="zh-TW" altLang="en-US" sz="2800" dirty="0"/>
              <a:t>全校鬧哄哄的。這正是學生尋求實現自我的最佳印證。相信絕大多數的學生都不喜歡被規範在教室裏「唸書」、「考試」或「寫作業」。</a:t>
            </a:r>
          </a:p>
          <a:p>
            <a:pPr algn="just"/>
            <a:r>
              <a:rPr lang="en-US" altLang="zh-TW" sz="2800" dirty="0">
                <a:solidFill>
                  <a:srgbClr val="FF0000"/>
                </a:solidFill>
              </a:rPr>
              <a:t>(</a:t>
            </a:r>
            <a:r>
              <a:rPr lang="zh-TW" altLang="en-US" sz="2800" dirty="0">
                <a:solidFill>
                  <a:srgbClr val="FF0000"/>
                </a:solidFill>
              </a:rPr>
              <a:t>一</a:t>
            </a:r>
            <a:r>
              <a:rPr lang="en-US" altLang="zh-TW" sz="2800" dirty="0">
                <a:solidFill>
                  <a:srgbClr val="FF0000"/>
                </a:solidFill>
              </a:rPr>
              <a:t>)</a:t>
            </a:r>
            <a:r>
              <a:rPr lang="zh-TW" altLang="en-US" sz="2800" dirty="0">
                <a:solidFill>
                  <a:srgbClr val="FF0000"/>
                </a:solidFill>
              </a:rPr>
              <a:t>享受運動樂趣</a:t>
            </a:r>
          </a:p>
          <a:p>
            <a:pPr algn="just"/>
            <a:r>
              <a:rPr lang="zh-TW" altLang="en-US" sz="2800" dirty="0"/>
              <a:t>由於體育教育的教學場所寬敞，運動方式變化多端，可以</a:t>
            </a:r>
            <a:r>
              <a:rPr lang="zh-TW" altLang="en-US" sz="2800" dirty="0" smtClean="0"/>
              <a:t>自由發揮</a:t>
            </a:r>
            <a:r>
              <a:rPr lang="zh-TW" altLang="en-US" sz="2800" dirty="0"/>
              <a:t>個人想做的，因此容易實現自我，自然也就容易獲得內心的滿足感和樂趣性</a:t>
            </a:r>
            <a:r>
              <a:rPr lang="zh-TW" altLang="en-US" sz="2800" dirty="0" smtClean="0"/>
              <a:t>。</a:t>
            </a:r>
            <a:endParaRPr lang="zh-TW" altLang="en-US" sz="2800" dirty="0"/>
          </a:p>
        </p:txBody>
      </p:sp>
      <p:sp>
        <p:nvSpPr>
          <p:cNvPr id="4" name="投影片編號版面配置區 3"/>
          <p:cNvSpPr>
            <a:spLocks noGrp="1"/>
          </p:cNvSpPr>
          <p:nvPr>
            <p:ph type="sldNum" sz="quarter" idx="8"/>
          </p:nvPr>
        </p:nvSpPr>
        <p:spPr/>
        <p:txBody>
          <a:bodyPr/>
          <a:lstStyle/>
          <a:p>
            <a:pPr lvl="0"/>
            <a:fld id="{A985501C-BE7C-4A2D-ABC7-A8F0EC08F371}" type="slidenum">
              <a:rPr lang="en-US" altLang="zh-TW" smtClean="0"/>
              <a:t>26</a:t>
            </a:fld>
            <a:endParaRPr lang="zh-TW" altLang="en-US"/>
          </a:p>
        </p:txBody>
      </p:sp>
    </p:spTree>
    <p:extLst>
      <p:ext uri="{BB962C8B-B14F-4D97-AF65-F5344CB8AC3E}">
        <p14:creationId xmlns:p14="http://schemas.microsoft.com/office/powerpoint/2010/main" val="327963662"/>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a:xfrm>
            <a:off x="457200" y="1600200"/>
            <a:ext cx="8229599" cy="4525959"/>
          </a:xfrm>
        </p:spPr>
        <p:txBody>
          <a:bodyPr/>
          <a:lstStyle/>
          <a:p>
            <a:pPr algn="just"/>
            <a:r>
              <a:rPr lang="en-US" altLang="zh-TW" sz="2800" dirty="0">
                <a:solidFill>
                  <a:srgbClr val="FF0000"/>
                </a:solidFill>
              </a:rPr>
              <a:t>(</a:t>
            </a:r>
            <a:r>
              <a:rPr lang="zh-TW" altLang="en-US" sz="2800" dirty="0">
                <a:solidFill>
                  <a:srgbClr val="FF0000"/>
                </a:solidFill>
              </a:rPr>
              <a:t>二</a:t>
            </a:r>
            <a:r>
              <a:rPr lang="en-US" altLang="zh-TW" sz="2800" dirty="0">
                <a:solidFill>
                  <a:srgbClr val="FF0000"/>
                </a:solidFill>
              </a:rPr>
              <a:t>)</a:t>
            </a:r>
            <a:r>
              <a:rPr lang="zh-TW" altLang="en-US" sz="2800" dirty="0">
                <a:solidFill>
                  <a:srgbClr val="FF0000"/>
                </a:solidFill>
              </a:rPr>
              <a:t>獲得運動經驗</a:t>
            </a:r>
          </a:p>
          <a:p>
            <a:pPr algn="just"/>
            <a:r>
              <a:rPr lang="zh-TW" altLang="en-US" sz="2800" dirty="0"/>
              <a:t>有些學生會因為「考試」不及格而留下挫折的經驗，有些學生會因為「解開」數學題目而獲得喜悅的經驗。有些經驗會讓人廢寢忘食、津津樂道、時時懷念，</a:t>
            </a:r>
            <a:r>
              <a:rPr lang="zh-TW" altLang="en-US" sz="2800" dirty="0">
                <a:solidFill>
                  <a:srgbClr val="FF0000"/>
                </a:solidFill>
              </a:rPr>
              <a:t>運動的經驗就是會有如此的「魅力」</a:t>
            </a:r>
            <a:r>
              <a:rPr lang="zh-TW" altLang="en-US" sz="2800" dirty="0" smtClean="0"/>
              <a:t>。</a:t>
            </a:r>
            <a:endParaRPr lang="en-US" altLang="zh-TW" sz="2800" dirty="0" smtClean="0"/>
          </a:p>
          <a:p>
            <a:pPr algn="just"/>
            <a:r>
              <a:rPr lang="zh-TW" altLang="en-US" sz="2800" dirty="0" smtClean="0"/>
              <a:t>上</a:t>
            </a:r>
            <a:r>
              <a:rPr lang="zh-TW" altLang="en-US" sz="2800" dirty="0"/>
              <a:t>過體育教育的課程之後，如果能夠讓學生享受到美好的運動經驗，那麼，他肯定會「主動」的再找時間去從事類似的運動，而不必老師「規定」要利用課餘時間練習。</a:t>
            </a:r>
          </a:p>
        </p:txBody>
      </p:sp>
      <p:sp>
        <p:nvSpPr>
          <p:cNvPr id="4" name="投影片編號版面配置區 3"/>
          <p:cNvSpPr>
            <a:spLocks noGrp="1"/>
          </p:cNvSpPr>
          <p:nvPr>
            <p:ph type="sldNum" sz="quarter" idx="8"/>
          </p:nvPr>
        </p:nvSpPr>
        <p:spPr/>
        <p:txBody>
          <a:bodyPr/>
          <a:lstStyle/>
          <a:p>
            <a:pPr lvl="0"/>
            <a:fld id="{A985501C-BE7C-4A2D-ABC7-A8F0EC08F371}" type="slidenum">
              <a:rPr lang="en-US" altLang="zh-TW" smtClean="0"/>
              <a:t>27</a:t>
            </a:fld>
            <a:endParaRPr lang="zh-TW" altLang="en-US"/>
          </a:p>
        </p:txBody>
      </p:sp>
    </p:spTree>
    <p:extLst>
      <p:ext uri="{BB962C8B-B14F-4D97-AF65-F5344CB8AC3E}">
        <p14:creationId xmlns:p14="http://schemas.microsoft.com/office/powerpoint/2010/main" val="451502130"/>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smtClean="0"/>
              <a:t>參考</a:t>
            </a:r>
            <a:r>
              <a:rPr lang="zh-TW" altLang="en-US" dirty="0"/>
              <a:t>資料來源</a:t>
            </a:r>
          </a:p>
        </p:txBody>
      </p:sp>
      <p:sp>
        <p:nvSpPr>
          <p:cNvPr id="3" name="內容版面配置區 2"/>
          <p:cNvSpPr txBox="1">
            <a:spLocks noGrp="1"/>
          </p:cNvSpPr>
          <p:nvPr>
            <p:ph idx="1"/>
          </p:nvPr>
        </p:nvSpPr>
        <p:spPr/>
        <p:txBody>
          <a:bodyPr/>
          <a:lstStyle/>
          <a:p>
            <a:pPr algn="just"/>
            <a:r>
              <a:rPr lang="zh-TW" altLang="en-US" sz="2400" dirty="0" smtClean="0">
                <a:latin typeface="Times New Roman" panose="02020603050405020304" pitchFamily="18" charset="0"/>
                <a:cs typeface="Times New Roman" panose="02020603050405020304" pitchFamily="18" charset="0"/>
              </a:rPr>
              <a:t>許義雄 </a:t>
            </a:r>
            <a:r>
              <a:rPr lang="en-US" altLang="zh-TW" sz="2400" dirty="0" smtClean="0">
                <a:latin typeface="Times New Roman" panose="02020603050405020304" pitchFamily="18" charset="0"/>
                <a:cs typeface="Times New Roman" panose="02020603050405020304" pitchFamily="18" charset="0"/>
              </a:rPr>
              <a:t>(2017)</a:t>
            </a:r>
            <a:r>
              <a:rPr lang="zh-TW" altLang="en-US" sz="2400" dirty="0" smtClean="0">
                <a:latin typeface="Times New Roman" panose="02020603050405020304" pitchFamily="18" charset="0"/>
                <a:cs typeface="Times New Roman" panose="02020603050405020304" pitchFamily="18" charset="0"/>
              </a:rPr>
              <a:t>。現代體育學原理上冊。新北市：揚智文化。</a:t>
            </a:r>
            <a:endParaRPr lang="en-US" altLang="zh-TW" sz="2400" dirty="0" smtClean="0">
              <a:latin typeface="Times New Roman" panose="02020603050405020304" pitchFamily="18" charset="0"/>
              <a:cs typeface="Times New Roman" panose="02020603050405020304" pitchFamily="18" charset="0"/>
            </a:endParaRPr>
          </a:p>
          <a:p>
            <a:pPr algn="just"/>
            <a:r>
              <a:rPr lang="zh-TW" altLang="en-US" sz="2400" dirty="0">
                <a:latin typeface="Times New Roman" panose="02020603050405020304" pitchFamily="18" charset="0"/>
                <a:cs typeface="Times New Roman" panose="02020603050405020304" pitchFamily="18" charset="0"/>
              </a:rPr>
              <a:t>徐元民 </a:t>
            </a:r>
            <a:r>
              <a:rPr lang="en-US" altLang="zh-TW" sz="2400" dirty="0">
                <a:latin typeface="Times New Roman" panose="02020603050405020304" pitchFamily="18" charset="0"/>
                <a:cs typeface="Times New Roman" panose="02020603050405020304" pitchFamily="18" charset="0"/>
              </a:rPr>
              <a:t>(2006)</a:t>
            </a:r>
            <a:r>
              <a:rPr lang="zh-TW" altLang="en-US" sz="2400" dirty="0">
                <a:latin typeface="Times New Roman" panose="02020603050405020304" pitchFamily="18" charset="0"/>
                <a:cs typeface="Times New Roman" panose="02020603050405020304" pitchFamily="18" charset="0"/>
              </a:rPr>
              <a:t>。體育學導論。臺北市：品度</a:t>
            </a:r>
            <a:r>
              <a:rPr lang="zh-TW" altLang="en-US" sz="2400" dirty="0" smtClean="0">
                <a:latin typeface="Times New Roman" panose="02020603050405020304" pitchFamily="18" charset="0"/>
                <a:cs typeface="Times New Roman" panose="02020603050405020304" pitchFamily="18" charset="0"/>
              </a:rPr>
              <a:t>。</a:t>
            </a:r>
            <a:endParaRPr lang="zh-TW" altLang="en-US" sz="2400" dirty="0">
              <a:latin typeface="Times New Roman" panose="02020603050405020304" pitchFamily="18" charset="0"/>
              <a:cs typeface="Times New Roman" panose="02020603050405020304" pitchFamily="18" charset="0"/>
            </a:endParaRPr>
          </a:p>
          <a:p>
            <a:pPr algn="just"/>
            <a:endParaRPr lang="zh-TW" altLang="en-US" sz="2400" dirty="0"/>
          </a:p>
          <a:p>
            <a:pPr algn="just"/>
            <a:endParaRPr lang="en-US" altLang="zh-TW" sz="2400" dirty="0" smtClean="0"/>
          </a:p>
          <a:p>
            <a:pPr algn="just"/>
            <a:endParaRPr lang="en-US" altLang="zh-TW" sz="2400" dirty="0" smtClean="0"/>
          </a:p>
          <a:p>
            <a:pPr algn="just"/>
            <a:endParaRPr lang="en-US" altLang="zh-TW" sz="2400" dirty="0" smtClean="0"/>
          </a:p>
          <a:p>
            <a:pPr algn="just"/>
            <a:endParaRPr lang="zh-TW" altLang="en-US" sz="2400" dirty="0"/>
          </a:p>
        </p:txBody>
      </p:sp>
      <p:sp>
        <p:nvSpPr>
          <p:cNvPr id="4" name="投影片編號版面配置區 3"/>
          <p:cNvSpPr>
            <a:spLocks noGrp="1"/>
          </p:cNvSpPr>
          <p:nvPr>
            <p:ph type="sldNum" sz="quarter" idx="8"/>
          </p:nvPr>
        </p:nvSpPr>
        <p:spPr/>
        <p:txBody>
          <a:bodyPr/>
          <a:lstStyle/>
          <a:p>
            <a:pPr lvl="0"/>
            <a:fld id="{A985501C-BE7C-4A2D-ABC7-A8F0EC08F371}" type="slidenum">
              <a:rPr lang="en-US" altLang="zh-TW" smtClean="0"/>
              <a:t>28</a:t>
            </a:fld>
            <a:endParaRPr lang="zh-TW" altLang="en-US"/>
          </a:p>
        </p:txBody>
      </p:sp>
    </p:spTree>
    <p:extLst>
      <p:ext uri="{BB962C8B-B14F-4D97-AF65-F5344CB8AC3E}">
        <p14:creationId xmlns:p14="http://schemas.microsoft.com/office/powerpoint/2010/main" val="1926158782"/>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a:t>體育教育的演變</a:t>
            </a:r>
          </a:p>
        </p:txBody>
      </p:sp>
      <p:sp>
        <p:nvSpPr>
          <p:cNvPr id="3" name="內容版面配置區 2"/>
          <p:cNvSpPr txBox="1">
            <a:spLocks noGrp="1"/>
          </p:cNvSpPr>
          <p:nvPr>
            <p:ph idx="1"/>
          </p:nvPr>
        </p:nvSpPr>
        <p:spPr/>
        <p:txBody>
          <a:bodyPr/>
          <a:lstStyle/>
          <a:p>
            <a:pPr algn="just"/>
            <a:r>
              <a:rPr lang="zh-TW" altLang="en-US" sz="2800" dirty="0"/>
              <a:t>「體育教育」</a:t>
            </a:r>
            <a:r>
              <a:rPr lang="en-US" altLang="zh-TW" sz="2800" dirty="0"/>
              <a:t>(physical education)</a:t>
            </a:r>
            <a:r>
              <a:rPr lang="zh-TW" altLang="en-US" sz="2800" dirty="0"/>
              <a:t>，指的是一個政治實體，運用其公權力和公務經費設學校、實施國民的教育，在教育的課程當中，所設計的「體育課」教學之謂。從歷史的發展過程，「體育教育」的用語，在西方曾用過的有「身體文化」</a:t>
            </a:r>
            <a:r>
              <a:rPr lang="en-US" altLang="zh-TW" sz="2800" dirty="0"/>
              <a:t>(physical culture)</a:t>
            </a:r>
            <a:r>
              <a:rPr lang="zh-TW" altLang="en-US" sz="2800" dirty="0"/>
              <a:t>、「身體鍛鍊」</a:t>
            </a:r>
            <a:r>
              <a:rPr lang="en-US" altLang="zh-TW" sz="2800" dirty="0"/>
              <a:t>(physical training)</a:t>
            </a:r>
            <a:r>
              <a:rPr lang="zh-TW" altLang="en-US" sz="2800" dirty="0"/>
              <a:t>、「體操」</a:t>
            </a:r>
            <a:r>
              <a:rPr lang="en-US" altLang="zh-TW" sz="2800" dirty="0"/>
              <a:t>(</a:t>
            </a:r>
            <a:r>
              <a:rPr lang="en-US" altLang="zh-TW" sz="2800" dirty="0" err="1"/>
              <a:t>gymnnastics</a:t>
            </a:r>
            <a:r>
              <a:rPr lang="en-US" altLang="zh-TW" sz="2800" dirty="0"/>
              <a:t>)</a:t>
            </a:r>
            <a:r>
              <a:rPr lang="zh-TW" altLang="en-US" sz="2800" dirty="0"/>
              <a:t>、「體育」</a:t>
            </a:r>
            <a:r>
              <a:rPr lang="en-US" altLang="zh-TW" sz="2800" dirty="0"/>
              <a:t>(physical </a:t>
            </a:r>
            <a:r>
              <a:rPr lang="en-US" altLang="zh-TW" sz="2800" dirty="0" err="1"/>
              <a:t>educalion</a:t>
            </a:r>
            <a:r>
              <a:rPr lang="en-US" altLang="zh-TW" sz="2800" dirty="0"/>
              <a:t>)</a:t>
            </a:r>
            <a:r>
              <a:rPr lang="zh-TW" altLang="en-US" sz="2800" dirty="0"/>
              <a:t>、「運動教育」</a:t>
            </a:r>
            <a:r>
              <a:rPr lang="en-US" altLang="zh-TW" sz="2800" dirty="0"/>
              <a:t>(Sport education)</a:t>
            </a:r>
            <a:r>
              <a:rPr lang="zh-TW" altLang="en-US" sz="2800" dirty="0"/>
              <a:t>，在我國曾使用過較為正式的用語只有「體操」、「體育」二種。</a:t>
            </a:r>
          </a:p>
          <a:p>
            <a:pPr algn="just"/>
            <a:endParaRPr lang="en-US" altLang="zh-TW" sz="2400" dirty="0" smtClean="0"/>
          </a:p>
          <a:p>
            <a:pPr algn="just"/>
            <a:endParaRPr lang="zh-TW" altLang="en-US" sz="2400" dirty="0"/>
          </a:p>
        </p:txBody>
      </p:sp>
      <p:sp>
        <p:nvSpPr>
          <p:cNvPr id="4" name="投影片編號版面配置區 3"/>
          <p:cNvSpPr>
            <a:spLocks noGrp="1"/>
          </p:cNvSpPr>
          <p:nvPr>
            <p:ph type="sldNum" sz="quarter" idx="8"/>
          </p:nvPr>
        </p:nvSpPr>
        <p:spPr/>
        <p:txBody>
          <a:bodyPr/>
          <a:lstStyle/>
          <a:p>
            <a:pPr lvl="0"/>
            <a:fld id="{A985501C-BE7C-4A2D-ABC7-A8F0EC08F371}" type="slidenum">
              <a:rPr lang="en-US" altLang="zh-TW" smtClean="0"/>
              <a:t>3</a:t>
            </a:fld>
            <a:endParaRPr lang="zh-TW" altLang="en-US"/>
          </a:p>
        </p:txBody>
      </p:sp>
    </p:spTree>
    <p:extLst>
      <p:ext uri="{BB962C8B-B14F-4D97-AF65-F5344CB8AC3E}">
        <p14:creationId xmlns:p14="http://schemas.microsoft.com/office/powerpoint/2010/main" val="1217353343"/>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a:t>體育教育的演變</a:t>
            </a:r>
          </a:p>
        </p:txBody>
      </p:sp>
      <p:sp>
        <p:nvSpPr>
          <p:cNvPr id="3" name="內容版面配置區 2"/>
          <p:cNvSpPr txBox="1">
            <a:spLocks noGrp="1"/>
          </p:cNvSpPr>
          <p:nvPr>
            <p:ph idx="1"/>
          </p:nvPr>
        </p:nvSpPr>
        <p:spPr/>
        <p:txBody>
          <a:bodyPr/>
          <a:lstStyle/>
          <a:p>
            <a:pPr algn="just"/>
            <a:r>
              <a:rPr lang="zh-TW" altLang="en-US" sz="2800" dirty="0"/>
              <a:t>受到社會變遷和政府政策轉變的影響，</a:t>
            </a:r>
            <a:r>
              <a:rPr lang="zh-TW" altLang="en-US" sz="2800" dirty="0" smtClean="0"/>
              <a:t>學校體育</a:t>
            </a:r>
            <a:r>
              <a:rPr lang="zh-TW" altLang="en-US" sz="2800" dirty="0"/>
              <a:t>課之範疇時有更迭，</a:t>
            </a:r>
            <a:r>
              <a:rPr lang="zh-TW" altLang="en-US" sz="2800" dirty="0" smtClean="0"/>
              <a:t>尤其是臺灣經濟</a:t>
            </a:r>
            <a:r>
              <a:rPr lang="zh-TW" altLang="en-US" sz="2800" dirty="0"/>
              <a:t>發展達到已開發國家之際，競技運動蓬勃發展，為了發掘運動選手的幼苗，便找</a:t>
            </a:r>
            <a:r>
              <a:rPr lang="zh-TW" altLang="en-US" sz="2800" dirty="0" smtClean="0"/>
              <a:t>上中小</a:t>
            </a:r>
            <a:r>
              <a:rPr lang="zh-TW" altLang="en-US" sz="2800" dirty="0"/>
              <a:t>學校裹的學生，並利用體育課之教學，從事選訓選手之實，造成「喧賓奪主」之嫌，使得體育教育的範疇</a:t>
            </a:r>
            <a:r>
              <a:rPr lang="zh-TW" altLang="en-US" sz="2800" dirty="0" smtClean="0"/>
              <a:t>受到扭曲</a:t>
            </a:r>
            <a:r>
              <a:rPr lang="zh-TW" altLang="en-US" sz="2800" dirty="0"/>
              <a:t>。</a:t>
            </a:r>
          </a:p>
          <a:p>
            <a:pPr algn="just"/>
            <a:endParaRPr lang="en-US" altLang="zh-TW" sz="2400" dirty="0" smtClean="0"/>
          </a:p>
          <a:p>
            <a:pPr algn="just"/>
            <a:endParaRPr lang="zh-TW" altLang="en-US" sz="2400" dirty="0"/>
          </a:p>
        </p:txBody>
      </p:sp>
      <p:sp>
        <p:nvSpPr>
          <p:cNvPr id="4" name="投影片編號版面配置區 3"/>
          <p:cNvSpPr>
            <a:spLocks noGrp="1"/>
          </p:cNvSpPr>
          <p:nvPr>
            <p:ph type="sldNum" sz="quarter" idx="8"/>
          </p:nvPr>
        </p:nvSpPr>
        <p:spPr/>
        <p:txBody>
          <a:bodyPr/>
          <a:lstStyle/>
          <a:p>
            <a:pPr lvl="0"/>
            <a:fld id="{A985501C-BE7C-4A2D-ABC7-A8F0EC08F371}" type="slidenum">
              <a:rPr lang="en-US" altLang="zh-TW" smtClean="0"/>
              <a:t>4</a:t>
            </a:fld>
            <a:endParaRPr lang="zh-TW" altLang="en-US"/>
          </a:p>
        </p:txBody>
      </p:sp>
    </p:spTree>
    <p:extLst>
      <p:ext uri="{BB962C8B-B14F-4D97-AF65-F5344CB8AC3E}">
        <p14:creationId xmlns:p14="http://schemas.microsoft.com/office/powerpoint/2010/main" val="3896419674"/>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a:t>體育教育的演變</a:t>
            </a:r>
          </a:p>
        </p:txBody>
      </p:sp>
      <p:sp>
        <p:nvSpPr>
          <p:cNvPr id="3" name="內容版面配置區 2"/>
          <p:cNvSpPr txBox="1">
            <a:spLocks noGrp="1"/>
          </p:cNvSpPr>
          <p:nvPr>
            <p:ph idx="1"/>
          </p:nvPr>
        </p:nvSpPr>
        <p:spPr/>
        <p:txBody>
          <a:bodyPr/>
          <a:lstStyle/>
          <a:p>
            <a:pPr algn="just"/>
            <a:r>
              <a:rPr lang="zh-TW" altLang="en-US" sz="2800" dirty="0"/>
              <a:t>大環境的改變，喚醒了人們對體適能的重視，此一風潮也吹進校園，</a:t>
            </a:r>
            <a:r>
              <a:rPr lang="zh-TW" altLang="en-US" sz="2800" dirty="0" smtClean="0"/>
              <a:t>為改善</a:t>
            </a:r>
            <a:r>
              <a:rPr lang="zh-TW" altLang="en-US" sz="2800" dirty="0"/>
              <a:t>中小學生的體適能，也在體育課的教學中大行其道，利用體育課鍛鍊學生的體魄，卻也因此</a:t>
            </a:r>
            <a:r>
              <a:rPr lang="zh-TW" altLang="en-US" sz="2800" dirty="0" smtClean="0"/>
              <a:t>剝奪學生</a:t>
            </a:r>
            <a:r>
              <a:rPr lang="zh-TW" altLang="en-US" sz="2800" dirty="0"/>
              <a:t>上體育課的受教機會。</a:t>
            </a:r>
          </a:p>
          <a:p>
            <a:pPr algn="just"/>
            <a:r>
              <a:rPr lang="zh-TW" altLang="en-US" sz="2800" dirty="0"/>
              <a:t>為此，本單元將從歷史的演變過程，以及社會的變遷來為體育教育的範疇重新定位，以釐清體育教育正確的概念</a:t>
            </a:r>
            <a:r>
              <a:rPr lang="zh-TW" altLang="en-US" sz="2800" dirty="0" smtClean="0"/>
              <a:t>。</a:t>
            </a:r>
            <a:endParaRPr lang="en-US" altLang="zh-TW" sz="2400" dirty="0" smtClean="0"/>
          </a:p>
          <a:p>
            <a:pPr algn="just"/>
            <a:endParaRPr lang="zh-TW" altLang="en-US" sz="2400" dirty="0"/>
          </a:p>
        </p:txBody>
      </p:sp>
      <p:sp>
        <p:nvSpPr>
          <p:cNvPr id="4" name="投影片編號版面配置區 3"/>
          <p:cNvSpPr>
            <a:spLocks noGrp="1"/>
          </p:cNvSpPr>
          <p:nvPr>
            <p:ph type="sldNum" sz="quarter" idx="8"/>
          </p:nvPr>
        </p:nvSpPr>
        <p:spPr/>
        <p:txBody>
          <a:bodyPr/>
          <a:lstStyle/>
          <a:p>
            <a:pPr lvl="0"/>
            <a:fld id="{A985501C-BE7C-4A2D-ABC7-A8F0EC08F371}" type="slidenum">
              <a:rPr lang="en-US" altLang="zh-TW" smtClean="0"/>
              <a:t>5</a:t>
            </a:fld>
            <a:endParaRPr lang="zh-TW" altLang="en-US"/>
          </a:p>
        </p:txBody>
      </p:sp>
    </p:spTree>
    <p:extLst>
      <p:ext uri="{BB962C8B-B14F-4D97-AF65-F5344CB8AC3E}">
        <p14:creationId xmlns:p14="http://schemas.microsoft.com/office/powerpoint/2010/main" val="1256730552"/>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name="Slide4">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a:t>體育教育的演變</a:t>
            </a:r>
          </a:p>
        </p:txBody>
      </p:sp>
      <p:sp>
        <p:nvSpPr>
          <p:cNvPr id="3" name="內容版面配置區 2"/>
          <p:cNvSpPr txBox="1">
            <a:spLocks noGrp="1"/>
          </p:cNvSpPr>
          <p:nvPr>
            <p:ph idx="1"/>
          </p:nvPr>
        </p:nvSpPr>
        <p:spPr/>
        <p:txBody>
          <a:bodyPr/>
          <a:lstStyle/>
          <a:p>
            <a:pPr algn="just"/>
            <a:r>
              <a:rPr lang="zh-TW" altLang="en-US" sz="2800" dirty="0"/>
              <a:t>西方學者認為，最先有「公立學校」雛型的可追溯至古希臘時期。</a:t>
            </a:r>
            <a:endParaRPr lang="en-US" altLang="zh-TW" sz="2800" dirty="0" smtClean="0"/>
          </a:p>
          <a:p>
            <a:pPr algn="just"/>
            <a:r>
              <a:rPr lang="zh-TW" altLang="en-US" sz="2800" dirty="0" smtClean="0"/>
              <a:t>斯</a:t>
            </a:r>
            <a:r>
              <a:rPr lang="zh-TW" altLang="en-US" sz="2800" dirty="0"/>
              <a:t>巴達人必須在二十歲之前接受嚴格的身體訓練和</a:t>
            </a:r>
            <a:r>
              <a:rPr lang="zh-TW" altLang="en-US" sz="2800" dirty="0" smtClean="0"/>
              <a:t>軍事訓練。</a:t>
            </a:r>
            <a:endParaRPr lang="en-US" altLang="zh-TW" sz="2800" dirty="0" smtClean="0"/>
          </a:p>
          <a:p>
            <a:pPr algn="just"/>
            <a:r>
              <a:rPr lang="zh-TW" altLang="en-US" sz="2800" dirty="0"/>
              <a:t>雅典</a:t>
            </a:r>
            <a:r>
              <a:rPr lang="zh-TW" altLang="en-US" sz="2800" dirty="0" smtClean="0"/>
              <a:t>人設</a:t>
            </a:r>
            <a:r>
              <a:rPr lang="zh-TW" altLang="en-US" sz="2800" dirty="0"/>
              <a:t>公立學校教育國民，</a:t>
            </a:r>
            <a:r>
              <a:rPr lang="zh-TW" altLang="en-US" sz="2800" dirty="0" smtClean="0"/>
              <a:t>但不像</a:t>
            </a:r>
            <a:r>
              <a:rPr lang="zh-TW" altLang="en-US" sz="2800" dirty="0"/>
              <a:t>斯巴達人是</a:t>
            </a:r>
            <a:r>
              <a:rPr lang="zh-TW" altLang="en-US" sz="2800" dirty="0" smtClean="0"/>
              <a:t>為培育軍人</a:t>
            </a:r>
            <a:r>
              <a:rPr lang="zh-TW" altLang="en-US" sz="2800" dirty="0"/>
              <a:t>而教育</a:t>
            </a:r>
            <a:r>
              <a:rPr lang="zh-TW" altLang="en-US" sz="2800" dirty="0" smtClean="0"/>
              <a:t>國民</a:t>
            </a:r>
            <a:r>
              <a:rPr lang="zh-TW" altLang="en-US" sz="2800" dirty="0"/>
              <a:t>。</a:t>
            </a:r>
            <a:r>
              <a:rPr lang="zh-TW" altLang="en-US" sz="2800" dirty="0" smtClean="0"/>
              <a:t>因此，在</a:t>
            </a:r>
            <a:r>
              <a:rPr lang="zh-TW" altLang="en-US" sz="2800" dirty="0"/>
              <a:t>學校的課程中，</a:t>
            </a:r>
            <a:r>
              <a:rPr lang="zh-TW" altLang="en-US" sz="2800" dirty="0" smtClean="0"/>
              <a:t>除進行運動</a:t>
            </a:r>
            <a:r>
              <a:rPr lang="zh-TW" altLang="en-US" sz="2800" dirty="0"/>
              <a:t>訓練與軍事訓練之外，也</a:t>
            </a:r>
            <a:r>
              <a:rPr lang="zh-TW" altLang="en-US" sz="2800" dirty="0" smtClean="0"/>
              <a:t>加入音樂。</a:t>
            </a:r>
            <a:endParaRPr lang="en-US" altLang="zh-TW" sz="2800" dirty="0" smtClean="0"/>
          </a:p>
          <a:p>
            <a:pPr algn="just"/>
            <a:r>
              <a:rPr lang="zh-TW" altLang="en-US" sz="2800" dirty="0" smtClean="0"/>
              <a:t>斯</a:t>
            </a:r>
            <a:r>
              <a:rPr lang="zh-TW" altLang="en-US" sz="2800" dirty="0"/>
              <a:t>巴達的體育教育偏重於軍事訓練之目的，雅典的體育教育可謂是「文武合一」下的產品。</a:t>
            </a:r>
          </a:p>
          <a:p>
            <a:pPr algn="just"/>
            <a:endParaRPr lang="en-US" altLang="zh-TW" sz="2400" dirty="0" smtClean="0"/>
          </a:p>
          <a:p>
            <a:pPr algn="just"/>
            <a:endParaRPr lang="zh-TW" altLang="en-US" sz="2400" dirty="0"/>
          </a:p>
        </p:txBody>
      </p:sp>
      <p:sp>
        <p:nvSpPr>
          <p:cNvPr id="4" name="投影片編號版面配置區 3"/>
          <p:cNvSpPr>
            <a:spLocks noGrp="1"/>
          </p:cNvSpPr>
          <p:nvPr>
            <p:ph type="sldNum" sz="quarter" idx="8"/>
          </p:nvPr>
        </p:nvSpPr>
        <p:spPr/>
        <p:txBody>
          <a:bodyPr/>
          <a:lstStyle/>
          <a:p>
            <a:pPr lvl="0"/>
            <a:fld id="{A985501C-BE7C-4A2D-ABC7-A8F0EC08F371}" type="slidenum">
              <a:rPr lang="en-US" altLang="zh-TW" smtClean="0"/>
              <a:t>6</a:t>
            </a:fld>
            <a:endParaRPr lang="zh-TW" altLang="en-US"/>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pPr algn="just"/>
            <a:r>
              <a:rPr lang="zh-TW" altLang="en-US" sz="2800" dirty="0"/>
              <a:t>現代的公立學校，應該成形於十八世紀中葉之後，原本由教會掌握的學校，紛紛脫離教會的束縛而由國家的行政體制自行</a:t>
            </a:r>
            <a:r>
              <a:rPr lang="zh-TW" altLang="en-US" sz="2800" dirty="0" smtClean="0"/>
              <a:t>管理。</a:t>
            </a:r>
            <a:endParaRPr lang="en-US" altLang="zh-TW" sz="2800" dirty="0" smtClean="0"/>
          </a:p>
          <a:p>
            <a:pPr algn="just"/>
            <a:r>
              <a:rPr lang="zh-TW" altLang="en-US" sz="2800" dirty="0" smtClean="0"/>
              <a:t>盧梭所</a:t>
            </a:r>
            <a:r>
              <a:rPr lang="zh-TW" altLang="en-US" sz="2800" dirty="0"/>
              <a:t>著的</a:t>
            </a:r>
            <a:r>
              <a:rPr lang="en-US" altLang="zh-TW" sz="2800" dirty="0"/>
              <a:t>《</a:t>
            </a:r>
            <a:r>
              <a:rPr lang="zh-TW" altLang="en-US" sz="2800" dirty="0"/>
              <a:t>愛彌兒</a:t>
            </a:r>
            <a:r>
              <a:rPr lang="en-US" altLang="zh-TW" sz="2800" dirty="0"/>
              <a:t>》</a:t>
            </a:r>
            <a:r>
              <a:rPr lang="zh-TW" altLang="en-US" sz="2800" dirty="0"/>
              <a:t>一書，</a:t>
            </a:r>
            <a:r>
              <a:rPr lang="zh-TW" altLang="en-US" sz="2800" dirty="0" smtClean="0"/>
              <a:t>提供公立學校</a:t>
            </a:r>
            <a:r>
              <a:rPr lang="zh-TW" altLang="en-US" sz="2800" dirty="0"/>
              <a:t>教育兒童的重要教育理論，他一反過去將兒童教育視為成人的做法，改以「兒童為本位」的教育</a:t>
            </a:r>
            <a:r>
              <a:rPr lang="zh-TW" altLang="en-US" sz="2800" dirty="0" smtClean="0"/>
              <a:t>方式。</a:t>
            </a:r>
            <a:endParaRPr lang="en-US" altLang="zh-TW" sz="2800" dirty="0" smtClean="0"/>
          </a:p>
          <a:p>
            <a:pPr algn="just"/>
            <a:r>
              <a:rPr lang="zh-TW" altLang="en-US" sz="2800" dirty="0"/>
              <a:t>根據盧梭的自然主義教育思想</a:t>
            </a:r>
            <a:r>
              <a:rPr lang="zh-TW" altLang="en-US" sz="2800" dirty="0" smtClean="0"/>
              <a:t>，在許多</a:t>
            </a:r>
            <a:r>
              <a:rPr lang="zh-TW" altLang="en-US" sz="2800" dirty="0"/>
              <a:t>博愛</a:t>
            </a:r>
            <a:r>
              <a:rPr lang="zh-TW" altLang="en-US" sz="2800" dirty="0" smtClean="0"/>
              <a:t>學校的教學內容中實現，並相當</a:t>
            </a:r>
            <a:r>
              <a:rPr lang="zh-TW" altLang="en-US" sz="2800" dirty="0"/>
              <a:t>重視學童的體育</a:t>
            </a:r>
            <a:r>
              <a:rPr lang="zh-TW" altLang="en-US" sz="2800" dirty="0" smtClean="0"/>
              <a:t>教育。例如：德國</a:t>
            </a:r>
            <a:r>
              <a:rPr lang="zh-TW" altLang="en-US" sz="2800" dirty="0"/>
              <a:t>的巴塞</a:t>
            </a:r>
            <a:r>
              <a:rPr lang="zh-TW" altLang="en-US" sz="2800" dirty="0" smtClean="0"/>
              <a:t>斗、顧</a:t>
            </a:r>
            <a:r>
              <a:rPr lang="zh-TW" altLang="en-US" sz="2800" dirty="0"/>
              <a:t>茲姆</a:t>
            </a:r>
            <a:r>
              <a:rPr lang="zh-TW" altLang="en-US" sz="2800" dirty="0" smtClean="0"/>
              <a:t>斯、</a:t>
            </a:r>
            <a:r>
              <a:rPr lang="zh-TW" altLang="en-US" sz="2800" dirty="0"/>
              <a:t>斯比次</a:t>
            </a:r>
            <a:r>
              <a:rPr lang="zh-TW" altLang="en-US" sz="2800" dirty="0" smtClean="0"/>
              <a:t>，以及瑞士</a:t>
            </a:r>
            <a:r>
              <a:rPr lang="zh-TW" altLang="en-US" sz="2800" dirty="0"/>
              <a:t>籍的裴斯塔洛</a:t>
            </a:r>
            <a:r>
              <a:rPr lang="zh-TW" altLang="en-US" sz="2800" dirty="0" smtClean="0"/>
              <a:t>齊都</a:t>
            </a:r>
            <a:r>
              <a:rPr lang="zh-TW" altLang="en-US" sz="2800" dirty="0"/>
              <a:t>相當有名</a:t>
            </a:r>
            <a:r>
              <a:rPr lang="zh-TW" altLang="en-US" sz="2800" dirty="0" smtClean="0"/>
              <a:t>。</a:t>
            </a:r>
            <a:endParaRPr lang="zh-TW" altLang="en-US" sz="2800" dirty="0"/>
          </a:p>
        </p:txBody>
      </p:sp>
      <p:sp>
        <p:nvSpPr>
          <p:cNvPr id="4" name="投影片編號版面配置區 3"/>
          <p:cNvSpPr>
            <a:spLocks noGrp="1"/>
          </p:cNvSpPr>
          <p:nvPr>
            <p:ph type="sldNum" sz="quarter" idx="8"/>
          </p:nvPr>
        </p:nvSpPr>
        <p:spPr/>
        <p:txBody>
          <a:bodyPr/>
          <a:lstStyle/>
          <a:p>
            <a:pPr lvl="0"/>
            <a:fld id="{A985501C-BE7C-4A2D-ABC7-A8F0EC08F371}" type="slidenum">
              <a:rPr lang="en-US" altLang="zh-TW" smtClean="0"/>
              <a:t>7</a:t>
            </a:fld>
            <a:endParaRPr lang="zh-TW" altLang="en-US"/>
          </a:p>
        </p:txBody>
      </p:sp>
    </p:spTree>
    <p:extLst>
      <p:ext uri="{BB962C8B-B14F-4D97-AF65-F5344CB8AC3E}">
        <p14:creationId xmlns:p14="http://schemas.microsoft.com/office/powerpoint/2010/main" val="4008194020"/>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pPr algn="just"/>
            <a:r>
              <a:rPr lang="zh-TW" altLang="en-US" sz="2800" dirty="0" smtClean="0"/>
              <a:t>在</a:t>
            </a:r>
            <a:r>
              <a:rPr lang="zh-TW" altLang="en-US" sz="2800" dirty="0"/>
              <a:t>十九世紀的歐洲，另外有德國的楊氏和瑞典的林氏分別發展出以民族主義為出發點的德國體操和瑞典體操系統，他們共同的特色就是將學校裏的學生訓練成具有強健體魄的國民。這與盧梭以自然主義為出發點的遊戲性體育有明顯地區別</a:t>
            </a:r>
            <a:r>
              <a:rPr lang="zh-TW" altLang="en-US" sz="2800" dirty="0" smtClean="0"/>
              <a:t>。</a:t>
            </a:r>
            <a:endParaRPr lang="zh-TW" altLang="en-US" sz="2800" dirty="0"/>
          </a:p>
        </p:txBody>
      </p:sp>
      <p:sp>
        <p:nvSpPr>
          <p:cNvPr id="4" name="投影片編號版面配置區 3"/>
          <p:cNvSpPr>
            <a:spLocks noGrp="1"/>
          </p:cNvSpPr>
          <p:nvPr>
            <p:ph type="sldNum" sz="quarter" idx="8"/>
          </p:nvPr>
        </p:nvSpPr>
        <p:spPr/>
        <p:txBody>
          <a:bodyPr/>
          <a:lstStyle/>
          <a:p>
            <a:pPr lvl="0"/>
            <a:fld id="{A985501C-BE7C-4A2D-ABC7-A8F0EC08F371}" type="slidenum">
              <a:rPr lang="en-US" altLang="zh-TW" smtClean="0"/>
              <a:t>8</a:t>
            </a:fld>
            <a:endParaRPr lang="zh-TW" altLang="en-US"/>
          </a:p>
        </p:txBody>
      </p:sp>
    </p:spTree>
    <p:extLst>
      <p:ext uri="{BB962C8B-B14F-4D97-AF65-F5344CB8AC3E}">
        <p14:creationId xmlns:p14="http://schemas.microsoft.com/office/powerpoint/2010/main" val="1369125104"/>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一、體操科時期</a:t>
            </a:r>
          </a:p>
        </p:txBody>
      </p:sp>
      <p:sp>
        <p:nvSpPr>
          <p:cNvPr id="3" name="內容版面配置區 2"/>
          <p:cNvSpPr>
            <a:spLocks noGrp="1"/>
          </p:cNvSpPr>
          <p:nvPr>
            <p:ph idx="1"/>
          </p:nvPr>
        </p:nvSpPr>
        <p:spPr/>
        <p:txBody>
          <a:bodyPr/>
          <a:lstStyle/>
          <a:p>
            <a:pPr algn="just"/>
            <a:r>
              <a:rPr lang="zh-TW" altLang="en-US" sz="2800" dirty="0">
                <a:latin typeface="Times New Roman" panose="02020603050405020304" pitchFamily="18" charset="0"/>
                <a:cs typeface="Times New Roman" panose="02020603050405020304" pitchFamily="18" charset="0"/>
              </a:rPr>
              <a:t>鴉片戰爭失敗</a:t>
            </a:r>
            <a:r>
              <a:rPr lang="zh-TW" altLang="en-US" sz="2800" dirty="0" smtClean="0">
                <a:latin typeface="Times New Roman" panose="02020603050405020304" pitchFamily="18" charset="0"/>
                <a:cs typeface="Times New Roman" panose="02020603050405020304" pitchFamily="18" charset="0"/>
              </a:rPr>
              <a:t>之後，清</a:t>
            </a:r>
            <a:r>
              <a:rPr lang="zh-TW" altLang="en-US" sz="2800" dirty="0">
                <a:latin typeface="Times New Roman" panose="02020603050405020304" pitchFamily="18" charset="0"/>
                <a:cs typeface="Times New Roman" panose="02020603050405020304" pitchFamily="18" charset="0"/>
              </a:rPr>
              <a:t>政府首先推出的策略乃是「自強運動」，主張「師夷之長技以制夷」，企圖建制現代化的軍備以增強國力，此一理想於</a:t>
            </a:r>
            <a:r>
              <a:rPr lang="en-US" altLang="zh-TW" sz="2800" dirty="0">
                <a:latin typeface="Times New Roman" panose="02020603050405020304" pitchFamily="18" charset="0"/>
                <a:cs typeface="Times New Roman" panose="02020603050405020304" pitchFamily="18" charset="0"/>
              </a:rPr>
              <a:t>1895</a:t>
            </a:r>
            <a:r>
              <a:rPr lang="zh-TW" altLang="en-US" sz="2800" dirty="0">
                <a:latin typeface="Times New Roman" panose="02020603050405020304" pitchFamily="18" charset="0"/>
                <a:cs typeface="Times New Roman" panose="02020603050405020304" pitchFamily="18" charset="0"/>
              </a:rPr>
              <a:t>年甲午戰敗後，終遭嚴厲的抨擊與質疑。 </a:t>
            </a:r>
            <a:endParaRPr lang="en-US" altLang="zh-TW" sz="2800" dirty="0" smtClean="0">
              <a:latin typeface="Times New Roman" panose="02020603050405020304" pitchFamily="18" charset="0"/>
              <a:cs typeface="Times New Roman" panose="02020603050405020304" pitchFamily="18" charset="0"/>
            </a:endParaRPr>
          </a:p>
          <a:p>
            <a:pPr algn="just"/>
            <a:r>
              <a:rPr lang="zh-TW" altLang="en-US" sz="2800" dirty="0">
                <a:latin typeface="Times New Roman" panose="02020603050405020304" pitchFamily="18" charset="0"/>
                <a:cs typeface="Times New Roman" panose="02020603050405020304" pitchFamily="18" charset="0"/>
              </a:rPr>
              <a:t>清末，政府</a:t>
            </a:r>
            <a:r>
              <a:rPr lang="zh-TW" altLang="en-US" sz="2800" dirty="0" smtClean="0">
                <a:latin typeface="Times New Roman" panose="02020603050405020304" pitchFamily="18" charset="0"/>
                <a:cs typeface="Times New Roman" panose="02020603050405020304" pitchFamily="18" charset="0"/>
              </a:rPr>
              <a:t>為因</a:t>
            </a:r>
            <a:r>
              <a:rPr lang="zh-TW" altLang="en-US" sz="2800" dirty="0">
                <a:latin typeface="Times New Roman" panose="02020603050405020304" pitchFamily="18" charset="0"/>
                <a:cs typeface="Times New Roman" panose="02020603050405020304" pitchFamily="18" charset="0"/>
              </a:rPr>
              <a:t>應變局，於</a:t>
            </a:r>
            <a:r>
              <a:rPr lang="en-US" altLang="zh-TW" sz="2800" dirty="0">
                <a:latin typeface="Times New Roman" panose="02020603050405020304" pitchFamily="18" charset="0"/>
                <a:cs typeface="Times New Roman" panose="02020603050405020304" pitchFamily="18" charset="0"/>
              </a:rPr>
              <a:t>1862</a:t>
            </a:r>
            <a:r>
              <a:rPr lang="zh-TW" altLang="en-US" sz="2800" dirty="0" smtClean="0">
                <a:latin typeface="Times New Roman" panose="02020603050405020304" pitchFamily="18" charset="0"/>
                <a:cs typeface="Times New Roman" panose="02020603050405020304" pitchFamily="18" charset="0"/>
              </a:rPr>
              <a:t>年開始</a:t>
            </a:r>
            <a:r>
              <a:rPr lang="zh-TW" altLang="en-US" sz="2800" dirty="0">
                <a:latin typeface="Times New Roman" panose="02020603050405020304" pitchFamily="18" charset="0"/>
                <a:cs typeface="Times New Roman" panose="02020603050405020304" pitchFamily="18" charset="0"/>
              </a:rPr>
              <a:t>陸續設立新式學校，而真正為廣大國民著想，普及國民教育、提升國民教育水準，則</a:t>
            </a:r>
            <a:r>
              <a:rPr lang="zh-TW" altLang="en-US" sz="2800" dirty="0" smtClean="0">
                <a:latin typeface="Times New Roman" panose="02020603050405020304" pitchFamily="18" charset="0"/>
                <a:cs typeface="Times New Roman" panose="02020603050405020304" pitchFamily="18" charset="0"/>
              </a:rPr>
              <a:t>是於</a:t>
            </a:r>
            <a:r>
              <a:rPr lang="en-US" altLang="zh-TW" sz="2800" dirty="0" smtClean="0">
                <a:latin typeface="Times New Roman" panose="02020603050405020304" pitchFamily="18" charset="0"/>
                <a:cs typeface="Times New Roman" panose="02020603050405020304" pitchFamily="18" charset="0"/>
              </a:rPr>
              <a:t>1902</a:t>
            </a:r>
            <a:r>
              <a:rPr lang="zh-TW" altLang="en-US" sz="2800" dirty="0" smtClean="0">
                <a:latin typeface="Times New Roman" panose="02020603050405020304" pitchFamily="18" charset="0"/>
                <a:cs typeface="Times New Roman" panose="02020603050405020304" pitchFamily="18" charset="0"/>
              </a:rPr>
              <a:t>公布</a:t>
            </a:r>
            <a:r>
              <a:rPr lang="en-US" altLang="zh-TW" sz="2800" dirty="0" smtClean="0">
                <a:latin typeface="Times New Roman" panose="02020603050405020304" pitchFamily="18" charset="0"/>
                <a:cs typeface="Times New Roman" panose="02020603050405020304" pitchFamily="18" charset="0"/>
              </a:rPr>
              <a:t>《</a:t>
            </a:r>
            <a:r>
              <a:rPr lang="zh-TW" altLang="en-US" sz="2800" dirty="0">
                <a:latin typeface="Times New Roman" panose="02020603050405020304" pitchFamily="18" charset="0"/>
                <a:cs typeface="Times New Roman" panose="02020603050405020304" pitchFamily="18" charset="0"/>
              </a:rPr>
              <a:t>欽定學堂章程</a:t>
            </a:r>
            <a:r>
              <a:rPr lang="en-US" altLang="zh-TW" sz="2800" dirty="0">
                <a:latin typeface="Times New Roman" panose="02020603050405020304" pitchFamily="18" charset="0"/>
                <a:cs typeface="Times New Roman" panose="02020603050405020304" pitchFamily="18" charset="0"/>
              </a:rPr>
              <a:t>》</a:t>
            </a:r>
            <a:r>
              <a:rPr lang="zh-TW" altLang="en-US" sz="2800" dirty="0">
                <a:latin typeface="Times New Roman" panose="02020603050405020304" pitchFamily="18" charset="0"/>
                <a:cs typeface="Times New Roman" panose="02020603050405020304" pitchFamily="18" charset="0"/>
              </a:rPr>
              <a:t>，並以此為藍本，於</a:t>
            </a:r>
            <a:r>
              <a:rPr lang="en-US" altLang="zh-TW" sz="2800" dirty="0">
                <a:latin typeface="Times New Roman" panose="02020603050405020304" pitchFamily="18" charset="0"/>
                <a:cs typeface="Times New Roman" panose="02020603050405020304" pitchFamily="18" charset="0"/>
              </a:rPr>
              <a:t>1904</a:t>
            </a:r>
            <a:r>
              <a:rPr lang="zh-TW" altLang="en-US" sz="2800" dirty="0" smtClean="0">
                <a:latin typeface="Times New Roman" panose="02020603050405020304" pitchFamily="18" charset="0"/>
                <a:cs typeface="Times New Roman" panose="02020603050405020304" pitchFamily="18" charset="0"/>
              </a:rPr>
              <a:t>年公布</a:t>
            </a:r>
            <a:r>
              <a:rPr lang="zh-TW" altLang="en-US" sz="2800" dirty="0">
                <a:latin typeface="Times New Roman" panose="02020603050405020304" pitchFamily="18" charset="0"/>
                <a:cs typeface="Times New Roman" panose="02020603050405020304" pitchFamily="18" charset="0"/>
              </a:rPr>
              <a:t>了</a:t>
            </a:r>
            <a:r>
              <a:rPr lang="en-US" altLang="zh-TW" sz="2800" dirty="0">
                <a:latin typeface="Times New Roman" panose="02020603050405020304" pitchFamily="18" charset="0"/>
                <a:cs typeface="Times New Roman" panose="02020603050405020304" pitchFamily="18" charset="0"/>
              </a:rPr>
              <a:t>《</a:t>
            </a:r>
            <a:r>
              <a:rPr lang="zh-TW" altLang="en-US" sz="2800" dirty="0">
                <a:latin typeface="Times New Roman" panose="02020603050405020304" pitchFamily="18" charset="0"/>
                <a:cs typeface="Times New Roman" panose="02020603050405020304" pitchFamily="18" charset="0"/>
              </a:rPr>
              <a:t>奏定學堂章程</a:t>
            </a:r>
            <a:r>
              <a:rPr lang="en-US" altLang="zh-TW" sz="2800" dirty="0">
                <a:latin typeface="Times New Roman" panose="02020603050405020304" pitchFamily="18" charset="0"/>
                <a:cs typeface="Times New Roman" panose="02020603050405020304" pitchFamily="18" charset="0"/>
              </a:rPr>
              <a:t>》</a:t>
            </a:r>
            <a:r>
              <a:rPr lang="zh-TW" altLang="en-US" sz="2800" dirty="0">
                <a:latin typeface="Times New Roman" panose="02020603050405020304" pitchFamily="18" charset="0"/>
                <a:cs typeface="Times New Roman" panose="02020603050405020304" pitchFamily="18" charset="0"/>
              </a:rPr>
              <a:t>，正式落實了我國新式國民教育之</a:t>
            </a:r>
            <a:r>
              <a:rPr lang="zh-TW" altLang="en-US" sz="2800" dirty="0" smtClean="0">
                <a:latin typeface="Times New Roman" panose="02020603050405020304" pitchFamily="18" charset="0"/>
                <a:cs typeface="Times New Roman" panose="02020603050405020304" pitchFamily="18" charset="0"/>
              </a:rPr>
              <a:t>始。</a:t>
            </a:r>
            <a:endParaRPr lang="zh-TW" altLang="en-US" sz="2800" dirty="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8"/>
          </p:nvPr>
        </p:nvSpPr>
        <p:spPr/>
        <p:txBody>
          <a:bodyPr/>
          <a:lstStyle/>
          <a:p>
            <a:pPr lvl="0"/>
            <a:fld id="{A985501C-BE7C-4A2D-ABC7-A8F0EC08F371}" type="slidenum">
              <a:rPr lang="en-US" altLang="zh-TW" smtClean="0"/>
              <a:t>9</a:t>
            </a:fld>
            <a:endParaRPr lang="zh-TW" altLang="en-US"/>
          </a:p>
        </p:txBody>
      </p:sp>
    </p:spTree>
    <p:extLst>
      <p:ext uri="{BB962C8B-B14F-4D97-AF65-F5344CB8AC3E}">
        <p14:creationId xmlns:p14="http://schemas.microsoft.com/office/powerpoint/2010/main" val="1548055792"/>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theme/theme1.xml><?xml version="1.0" encoding="utf-8"?>
<a:theme xmlns:a="http://schemas.openxmlformats.org/drawingml/2006/main" name="課程名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課程名稱</Template>
  <TotalTime>518</TotalTime>
  <Words>2794</Words>
  <Application>Microsoft Office PowerPoint</Application>
  <PresentationFormat>如螢幕大小 (4:3)</PresentationFormat>
  <Paragraphs>139</Paragraphs>
  <Slides>28</Slides>
  <Notes>1</Notes>
  <HiddenSlides>0</HiddenSlides>
  <MMClips>0</MMClips>
  <ScaleCrop>false</ScaleCrop>
  <HeadingPairs>
    <vt:vector size="6" baseType="variant">
      <vt:variant>
        <vt:lpstr>使用字型</vt:lpstr>
      </vt:variant>
      <vt:variant>
        <vt:i4>7</vt:i4>
      </vt:variant>
      <vt:variant>
        <vt:lpstr>佈景主題</vt:lpstr>
      </vt:variant>
      <vt:variant>
        <vt:i4>1</vt:i4>
      </vt:variant>
      <vt:variant>
        <vt:lpstr>投影片標題</vt:lpstr>
      </vt:variant>
      <vt:variant>
        <vt:i4>28</vt:i4>
      </vt:variant>
    </vt:vector>
  </HeadingPairs>
  <TitlesOfParts>
    <vt:vector size="36" baseType="lpstr">
      <vt:lpstr>SimSun-ExtB</vt:lpstr>
      <vt:lpstr>UD Digi Kyokasho N-B</vt:lpstr>
      <vt:lpstr>新細明體</vt:lpstr>
      <vt:lpstr>標楷體</vt:lpstr>
      <vt:lpstr>Arial</vt:lpstr>
      <vt:lpstr>Calibri</vt:lpstr>
      <vt:lpstr>Times New Roman</vt:lpstr>
      <vt:lpstr>課程名稱</vt:lpstr>
      <vt:lpstr>體育學原理</vt:lpstr>
      <vt:lpstr>體育教育的概念</vt:lpstr>
      <vt:lpstr>體育教育的演變</vt:lpstr>
      <vt:lpstr>體育教育的演變</vt:lpstr>
      <vt:lpstr>體育教育的演變</vt:lpstr>
      <vt:lpstr>體育教育的演變</vt:lpstr>
      <vt:lpstr>PowerPoint 簡報</vt:lpstr>
      <vt:lpstr>PowerPoint 簡報</vt:lpstr>
      <vt:lpstr>一、體操科時期</vt:lpstr>
      <vt:lpstr>PowerPoint 簡報</vt:lpstr>
      <vt:lpstr>PowerPoint 簡報</vt:lpstr>
      <vt:lpstr>二、體育科時期</vt:lpstr>
      <vt:lpstr>PowerPoint 簡報</vt:lpstr>
      <vt:lpstr>三、健康與體育領域時期</vt:lpstr>
      <vt:lpstr>三、健康與體育領域時期</vt:lpstr>
      <vt:lpstr>體育教育的目標</vt:lpstr>
      <vt:lpstr>體育教育的目標</vt:lpstr>
      <vt:lpstr>PowerPoint 簡報</vt:lpstr>
      <vt:lpstr>PowerPoint 簡報</vt:lpstr>
      <vt:lpstr>一、養生保健的目標</vt:lpstr>
      <vt:lpstr>二、運動技能的目標</vt:lpstr>
      <vt:lpstr>PowerPoint 簡報</vt:lpstr>
      <vt:lpstr>三、規範行為的目標</vt:lpstr>
      <vt:lpstr>PowerPoint 簡報</vt:lpstr>
      <vt:lpstr>PowerPoint 簡報</vt:lpstr>
      <vt:lpstr>四、實現自我的目標</vt:lpstr>
      <vt:lpstr>PowerPoint 簡報</vt:lpstr>
      <vt:lpstr>參考資料來源</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課程名稱</dc:title>
  <dc:creator>BPC</dc:creator>
  <cp:lastModifiedBy>jin</cp:lastModifiedBy>
  <cp:revision>52</cp:revision>
  <dcterms:created xsi:type="dcterms:W3CDTF">2017-11-07T02:54:43Z</dcterms:created>
  <dcterms:modified xsi:type="dcterms:W3CDTF">2018-06-15T10:17:06Z</dcterms:modified>
</cp:coreProperties>
</file>