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93" r:id="rId4"/>
    <p:sldId id="281" r:id="rId5"/>
    <p:sldId id="294" r:id="rId6"/>
    <p:sldId id="295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6" r:id="rId17"/>
    <p:sldId id="292" r:id="rId18"/>
    <p:sldId id="27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8" autoAdjust="0"/>
    <p:restoredTop sz="94648"/>
  </p:normalViewPr>
  <p:slideViewPr>
    <p:cSldViewPr snapToGrid="0">
      <p:cViewPr varScale="1">
        <p:scale>
          <a:sx n="81" d="100"/>
          <a:sy n="81" d="100"/>
        </p:scale>
        <p:origin x="16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21B57-E9C1-4898-B467-08E9A6421A21}" type="datetimeFigureOut">
              <a:rPr lang="zh-TW" altLang="en-US" smtClean="0"/>
              <a:t>2018/5/10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6CCA-FDEB-4069-836E-3F0BD38B7F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08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054BD-0065-4E4C-9D6B-DE4A5D814DE9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943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0B958-C15C-024D-ACA6-BD175F320196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7733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FD96D-C6D9-40EF-8FE1-14D3AC892444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2862F-5670-4486-888A-53CB5D6865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E9961-6D71-40A2-A964-51BD2FE72388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1889C-91E1-42BC-AD66-0EF89AEFD7A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4BE9B-BDB1-4EDF-A80A-50F868C3718F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15A3A0-E0B6-4474-BB1D-9527034BF3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AED4BD-770D-4A02-8B5B-42F3BD57FE5B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817256-01CD-4AD4-B021-A60EF1D93A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ABCAF7-4CBD-49A0-8673-AA9EF5D1B32D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D6442A-D587-4DF1-ADDF-FC22FBCC07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D006C0-4095-4B20-B047-4CF260BB6334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B5A5CD-5D68-47BA-854A-FAF22F1F4A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36AC24-E39D-4366-B653-6E736CE45EF2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44C62-693F-4108-A34C-370DBC0A04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1BE2B0-60FC-491F-9F3F-DE56A4195B6F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7F696C-4EAC-48A1-8A2A-862F4D21B0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A91B2B-6D4A-4FDE-8435-BAB6A492D230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14554E-D8BF-4D80-8378-F1EF046A4B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DE08DA-5BE0-4BAF-871B-8C0E808E521E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19DA9-4397-474D-A8D8-509683F78F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36676-2CA5-4929-BFA4-6C0F0BD0292B}" type="datetime1">
              <a:rPr lang="en-US"/>
              <a:pPr lvl="0"/>
              <a:t>5/10/2018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EF52A-F1F2-4303-9611-475E7E6485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9D78770A-92D2-409B-B2A2-564C322B4747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運動訓練學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鄭景峰</a:t>
            </a:r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dirty="0" smtClean="0">
                <a:solidFill>
                  <a:srgbClr val="898989"/>
                </a:solidFill>
                <a:ea typeface="新細明體"/>
                <a:cs typeface=""/>
              </a:rPr>
              <a:t>年訓練計畫</a:t>
            </a: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01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單峰年訓練計畫範例</a:t>
            </a:r>
          </a:p>
        </p:txBody>
      </p:sp>
      <p:pic>
        <p:nvPicPr>
          <p:cNvPr id="5" name="Picture 2" descr="D:\工作站\藝軒\jpg\06\圖6.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6" y="1639614"/>
            <a:ext cx="8726647" cy="445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單峰年</a:t>
            </a:r>
            <a:r>
              <a:rPr kumimoji="1" lang="zh-TW" altLang="en-US" dirty="0"/>
              <a:t>訓練計畫範例</a:t>
            </a:r>
          </a:p>
        </p:txBody>
      </p:sp>
      <p:pic>
        <p:nvPicPr>
          <p:cNvPr id="5" name="Picture 2" descr="D:\工作站\藝軒\jpg\06\圖6.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8" y="1681655"/>
            <a:ext cx="8696966" cy="45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雙峰年</a:t>
            </a:r>
            <a:r>
              <a:rPr kumimoji="1" lang="zh-TW" altLang="en-US" dirty="0"/>
              <a:t>訓練計畫範例</a:t>
            </a:r>
          </a:p>
        </p:txBody>
      </p:sp>
      <p:pic>
        <p:nvPicPr>
          <p:cNvPr id="8" name="Picture 2" descr="D:\工作站\藝軒\jpg\06\圖6.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1" y="1576552"/>
            <a:ext cx="8451015" cy="45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三峰年</a:t>
            </a:r>
            <a:r>
              <a:rPr kumimoji="1" lang="zh-TW" altLang="en-US" dirty="0"/>
              <a:t>訓練計畫範例</a:t>
            </a:r>
          </a:p>
        </p:txBody>
      </p:sp>
      <p:pic>
        <p:nvPicPr>
          <p:cNvPr id="5" name="Picture 2" descr="D:\工作站\藝軒\jpg\06\圖6.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5" y="1597572"/>
            <a:ext cx="8583527" cy="45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D:\工作站\藝軒\jpg\06\圖6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2" y="2661497"/>
            <a:ext cx="8698824" cy="15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四峰年</a:t>
            </a:r>
            <a:r>
              <a:rPr kumimoji="1" lang="zh-TW" altLang="en-US" dirty="0"/>
              <a:t>訓練計畫範例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51993"/>
          </a:xfrm>
        </p:spPr>
        <p:txBody>
          <a:bodyPr/>
          <a:lstStyle/>
          <a:p>
            <a:r>
              <a:rPr kumimoji="1" lang="zh-TW" altLang="en-US" dirty="0" smtClean="0"/>
              <a:t>發展</a:t>
            </a:r>
            <a:r>
              <a:rPr kumimoji="1" lang="en-US" altLang="zh-TW" dirty="0" smtClean="0"/>
              <a:t>4</a:t>
            </a:r>
            <a:r>
              <a:rPr kumimoji="1" lang="zh-TW" altLang="en-US" dirty="0" smtClean="0"/>
              <a:t>或更多峰週期，是相當困難的</a:t>
            </a:r>
            <a:endParaRPr kumimoji="1" lang="en-US" altLang="zh-TW" dirty="0" smtClean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10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週期的選擇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5077753"/>
          </a:xfrm>
        </p:spPr>
        <p:txBody>
          <a:bodyPr/>
          <a:lstStyle/>
          <a:p>
            <a:r>
              <a:rPr kumimoji="1" lang="zh-TW" altLang="en-US" dirty="0" smtClean="0"/>
              <a:t>單峰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新手、初級運動員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發展基礎技戰術與體能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耐力性項目：滑雪、划船、自由車、長跑</a:t>
            </a:r>
            <a:endParaRPr kumimoji="1" lang="en-US" altLang="zh-TW" dirty="0" smtClean="0"/>
          </a:p>
          <a:p>
            <a:r>
              <a:rPr kumimoji="1" lang="zh-TW" altLang="en-US" dirty="0" smtClean="0"/>
              <a:t>雙峰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優秀、國家級運動員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仍應延長準備階段，以培養基本技巧</a:t>
            </a:r>
            <a:endParaRPr kumimoji="1" lang="en-US" altLang="zh-TW" dirty="0" smtClean="0"/>
          </a:p>
          <a:p>
            <a:r>
              <a:rPr kumimoji="1" lang="zh-TW" altLang="en-US" dirty="0" smtClean="0"/>
              <a:t>多峰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傑出、國際級運動員</a:t>
            </a:r>
          </a:p>
        </p:txBody>
      </p:sp>
    </p:spTree>
    <p:extLst>
      <p:ext uri="{BB962C8B-B14F-4D97-AF65-F5344CB8AC3E}">
        <p14:creationId xmlns:p14="http://schemas.microsoft.com/office/powerpoint/2010/main" val="8051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週期的選擇</a:t>
            </a:r>
          </a:p>
        </p:txBody>
      </p:sp>
      <p:pic>
        <p:nvPicPr>
          <p:cNvPr id="4" name="Picture 2" descr="D:\工作站\藝軒\jpg\06\表6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3" y="2543503"/>
            <a:ext cx="8696081" cy="23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6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D:\工作站\藝軒\jpg\06\圖6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60" y="2984938"/>
            <a:ext cx="6953787" cy="34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壓力：計畫與週期</a:t>
            </a:r>
            <a:endParaRPr kumimoji="1"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05910"/>
            <a:ext cx="8229600" cy="1763110"/>
          </a:xfrm>
        </p:spPr>
        <p:txBody>
          <a:bodyPr/>
          <a:lstStyle/>
          <a:p>
            <a:r>
              <a:rPr kumimoji="1" lang="zh-TW" altLang="en-US" dirty="0" smtClean="0"/>
              <a:t>週期訓練是處理訓練與比賽之生理、心理、社會壓力源所累積疲勞的重要工具</a:t>
            </a:r>
            <a:endParaRPr kumimoji="1" lang="en-US" altLang="zh-TW" dirty="0" smtClean="0"/>
          </a:p>
          <a:p>
            <a:r>
              <a:rPr kumimoji="1"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&amp; Easy</a:t>
            </a:r>
            <a:endParaRPr kumimoji="1"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 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</a:t>
            </a: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839457"/>
          </a:xfrm>
        </p:spPr>
        <p:txBody>
          <a:bodyPr/>
          <a:lstStyle/>
          <a:p>
            <a:r>
              <a:rPr lang="zh-TW" altLang="en-US" dirty="0" smtClean="0"/>
              <a:t>訓練週期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9558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年訓練計畫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刺激生心理的適應、管理疲勞</a:t>
            </a:r>
            <a:endParaRPr lang="en-US" altLang="zh-TW" sz="24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在最適當的時間點，達到運動能力的巔峰</a:t>
            </a:r>
            <a:endParaRPr lang="en-US" altLang="zh-TW" sz="24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訓練週期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Periodization</a:t>
            </a:r>
          </a:p>
          <a:p>
            <a:pPr lvl="1"/>
            <a:r>
              <a:rPr lang="zh-TW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將訓練分成小段落、階段</a:t>
            </a:r>
            <a:endParaRPr lang="en-US" altLang="zh-TW" sz="24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年訓練計畫的檢驗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劃分數個訓練階段，使訓練易於操作與管理，在重要賽事時產生巔峰</a:t>
            </a:r>
            <a:endParaRPr lang="en-US" altLang="zh-TW" sz="2400" dirty="0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可發展最大的速度、肌力、爆發力、敏捷與耐力等體能要素</a:t>
            </a:r>
            <a:endParaRPr lang="en-US" altLang="zh-TW" sz="2400" dirty="0" smtClean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訓練週期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71752"/>
            <a:ext cx="8229600" cy="4854407"/>
          </a:xfrm>
        </p:spPr>
        <p:txBody>
          <a:bodyPr/>
          <a:lstStyle/>
          <a:p>
            <a:r>
              <a:rPr kumimoji="1" lang="zh-TW" altLang="en-US" dirty="0" smtClean="0"/>
              <a:t>準備階段、競賽階段、過渡階段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每一階段均有不同目標</a:t>
            </a:r>
            <a:endParaRPr kumimoji="1" lang="en-US" altLang="zh-TW" dirty="0" smtClean="0"/>
          </a:p>
          <a:p>
            <a:r>
              <a:rPr kumimoji="1" lang="zh-TW" altLang="en-US" dirty="0" smtClean="0"/>
              <a:t>準備與競賽階段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次階段：一般與特殊</a:t>
            </a:r>
            <a:endParaRPr kumimoji="1" lang="en-US" altLang="zh-TW" dirty="0"/>
          </a:p>
          <a:p>
            <a:r>
              <a:rPr kumimoji="1" lang="zh-TW" altLang="en-US" dirty="0" smtClean="0"/>
              <a:t>競賽階段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比賽前期、比賽期</a:t>
            </a:r>
            <a:endParaRPr kumimoji="1" lang="en-US" altLang="zh-TW" dirty="0"/>
          </a:p>
          <a:p>
            <a:r>
              <a:rPr kumimoji="1" lang="zh-TW" altLang="en-US" dirty="0" smtClean="0"/>
              <a:t>影響訓練效果因素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遺傳、心理特徵、訓練狀態、飲食、社會干擾源、恢復方法等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33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D:\工作站\藝軒\jpg\06\圖6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20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週期的需要性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878057"/>
          </a:xfrm>
        </p:spPr>
        <p:txBody>
          <a:bodyPr/>
          <a:lstStyle/>
          <a:p>
            <a:r>
              <a:rPr kumimoji="1" lang="zh-TW" altLang="en-US" dirty="0" smtClean="0"/>
              <a:t>運動員無法隨時都處於生心理均維持最高狀態</a:t>
            </a:r>
            <a:endParaRPr kumimoji="1" lang="en-US" altLang="zh-TW" dirty="0" smtClean="0"/>
          </a:p>
          <a:p>
            <a:r>
              <a:rPr kumimoji="1" lang="zh-TW" altLang="en-US" dirty="0" smtClean="0"/>
              <a:t>準備期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建立運動表現的基礎</a:t>
            </a:r>
            <a:endParaRPr kumimoji="1" lang="en-US" altLang="zh-TW" dirty="0"/>
          </a:p>
          <a:p>
            <a:r>
              <a:rPr kumimoji="1" lang="zh-TW" altLang="en-US" dirty="0" smtClean="0"/>
              <a:t>比賽期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運動能力的最大化</a:t>
            </a:r>
            <a:endParaRPr kumimoji="1" lang="en-US" altLang="zh-TW" dirty="0" smtClean="0"/>
          </a:p>
          <a:p>
            <a:r>
              <a:rPr kumimoji="1" lang="zh-TW" altLang="en-US" dirty="0" smtClean="0"/>
              <a:t>過渡期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處理</a:t>
            </a:r>
            <a:r>
              <a:rPr kumimoji="1" lang="zh-TW" altLang="en-US" dirty="0" smtClean="0"/>
              <a:t>比賽期所</a:t>
            </a:r>
            <a:r>
              <a:rPr kumimoji="1" lang="zh-TW" altLang="en-US" dirty="0" smtClean="0"/>
              <a:t>累積的疲勞；訓練與</a:t>
            </a:r>
            <a:r>
              <a:rPr kumimoji="1" lang="zh-TW" altLang="en-US" dirty="0" smtClean="0"/>
              <a:t>比賽期，也都</a:t>
            </a:r>
            <a:r>
              <a:rPr kumimoji="1" lang="zh-TW" altLang="en-US" dirty="0" smtClean="0"/>
              <a:t>須安排再生期（</a:t>
            </a:r>
            <a:r>
              <a:rPr kumimoji="1" lang="en-US" altLang="zh-TW" dirty="0" smtClean="0"/>
              <a:t>regeneration period</a:t>
            </a:r>
            <a:r>
              <a:rPr kumimoji="1" lang="zh-TW" altLang="en-US" dirty="0" smtClean="0"/>
              <a:t>）</a:t>
            </a:r>
            <a:endParaRPr kumimoji="1"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0025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年計畫的類別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525959"/>
          </a:xfrm>
        </p:spPr>
        <p:txBody>
          <a:bodyPr/>
          <a:lstStyle/>
          <a:p>
            <a:r>
              <a:rPr kumimoji="1" lang="zh-TW" altLang="en-US" dirty="0" smtClean="0"/>
              <a:t>馬特維也夫的原始年訓練計畫</a:t>
            </a:r>
            <a:endParaRPr kumimoji="1" lang="zh-TW" altLang="en-US" dirty="0"/>
          </a:p>
        </p:txBody>
      </p:sp>
      <p:pic>
        <p:nvPicPr>
          <p:cNvPr id="4" name="Picture 6" descr="D:\工作站\藝軒\jpg\06\圖6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2" y="2012553"/>
            <a:ext cx="6936827" cy="439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年計畫的類別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馬特維也夫的原始年訓練計畫</a:t>
            </a:r>
          </a:p>
          <a:p>
            <a:pPr lvl="1"/>
            <a:r>
              <a:rPr kumimoji="1" lang="zh-TW" altLang="en-US" dirty="0" smtClean="0"/>
              <a:t>屬於單一週期，適用於單一比賽季的運動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適用於速度性與爆發性運動，如田徑的短距離跑步、跳躍與投擲項目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訓練量與強度曲線可能不適合耐力性運動項目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69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早期的年訓練計畫範例</a:t>
            </a:r>
            <a:endParaRPr kumimoji="1" lang="zh-TW" altLang="en-US" dirty="0"/>
          </a:p>
        </p:txBody>
      </p:sp>
      <p:pic>
        <p:nvPicPr>
          <p:cNvPr id="5" name="Picture 3" descr="D:\工作站\藝軒\jpg\06\圖6.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1310364"/>
            <a:ext cx="6873765" cy="511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早期的年訓練計畫範例</a:t>
            </a:r>
          </a:p>
        </p:txBody>
      </p:sp>
      <p:pic>
        <p:nvPicPr>
          <p:cNvPr id="5" name="Picture 2" descr="D:\工作站\藝軒\jpg\06\圖6.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8" y="1322904"/>
            <a:ext cx="7654159" cy="26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工作站\藝軒\jpg\06\圖6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8" y="4099033"/>
            <a:ext cx="7682463" cy="260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3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1704</TotalTime>
  <Words>420</Words>
  <Application>Microsoft Office PowerPoint</Application>
  <PresentationFormat>如螢幕大小 (4:3)</PresentationFormat>
  <Paragraphs>63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Times New Roman</vt:lpstr>
      <vt:lpstr>課程名稱</vt:lpstr>
      <vt:lpstr>運動訓練學</vt:lpstr>
      <vt:lpstr>訓練週期</vt:lpstr>
      <vt:lpstr>訓練週期</vt:lpstr>
      <vt:lpstr>PowerPoint 簡報</vt:lpstr>
      <vt:lpstr>週期的需要性</vt:lpstr>
      <vt:lpstr>年計畫的類別</vt:lpstr>
      <vt:lpstr>年計畫的類別</vt:lpstr>
      <vt:lpstr>早期的年訓練計畫範例</vt:lpstr>
      <vt:lpstr>早期的年訓練計畫範例</vt:lpstr>
      <vt:lpstr>單峰年訓練計畫範例</vt:lpstr>
      <vt:lpstr>單峰年訓練計畫範例</vt:lpstr>
      <vt:lpstr>雙峰年訓練計畫範例</vt:lpstr>
      <vt:lpstr>三峰年訓練計畫範例</vt:lpstr>
      <vt:lpstr>四峰年訓練計畫範例</vt:lpstr>
      <vt:lpstr>週期的選擇</vt:lpstr>
      <vt:lpstr>週期的選擇</vt:lpstr>
      <vt:lpstr>壓力：計畫與週期</vt:lpstr>
      <vt:lpstr>參考文獻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Andes</cp:lastModifiedBy>
  <cp:revision>88</cp:revision>
  <dcterms:created xsi:type="dcterms:W3CDTF">2017-11-07T02:54:43Z</dcterms:created>
  <dcterms:modified xsi:type="dcterms:W3CDTF">2018-05-10T02:34:20Z</dcterms:modified>
</cp:coreProperties>
</file>