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97" r:id="rId2"/>
    <p:sldId id="407" r:id="rId3"/>
    <p:sldId id="298" r:id="rId4"/>
    <p:sldId id="260" r:id="rId5"/>
    <p:sldId id="258" r:id="rId6"/>
    <p:sldId id="408" r:id="rId7"/>
    <p:sldId id="360" r:id="rId8"/>
    <p:sldId id="361" r:id="rId9"/>
    <p:sldId id="409" r:id="rId10"/>
    <p:sldId id="362" r:id="rId11"/>
    <p:sldId id="395" r:id="rId12"/>
    <p:sldId id="261" r:id="rId13"/>
    <p:sldId id="426" r:id="rId14"/>
    <p:sldId id="419" r:id="rId15"/>
    <p:sldId id="420" r:id="rId16"/>
    <p:sldId id="421" r:id="rId17"/>
    <p:sldId id="422" r:id="rId18"/>
    <p:sldId id="423" r:id="rId19"/>
    <p:sldId id="424" r:id="rId20"/>
    <p:sldId id="425" r:id="rId21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中等深淺樣式 1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中等深淺樣式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1234" y="53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A420A-8F8D-4B33-BAD5-E6DAE079948C}" type="datetimeFigureOut">
              <a:rPr lang="en-US" smtClean="0"/>
              <a:t>6/23/2018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DBC5E3-23CB-4A86-8300-AFF195BF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99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89BD5-4414-44A7-8598-58F7C17D0D75}" type="datetimeFigureOut">
              <a:rPr lang="en-US" smtClean="0"/>
              <a:t>6/23/2018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CA40F-0B99-408B-88DF-14F7FE86E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120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CA40F-0B99-408B-88DF-14F7FE86E8C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094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3D4FA5-D3FB-4DD0-B6B8-792D61AA32A2}" type="datetime1">
              <a:rPr lang="en-US" smtClean="0"/>
              <a:t>6/23/2018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096BA1-68E4-44A9-ACF8-A6DA4E75F11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0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413C3B-1DF3-46BF-A7BC-63158492F105}" type="datetime1">
              <a:rPr lang="en-US" smtClean="0"/>
              <a:t>6/23/2018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9765C4-F4AD-45E9-A13A-794C4AAB37A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89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574F80-2CF2-4775-9DA7-A28F6B595493}" type="datetime1">
              <a:rPr lang="en-US" smtClean="0"/>
              <a:t>6/23/2018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64F5F4-B8B3-4F61-B18E-DEB55AAE9B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385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82F12B-BEA9-44A0-89B3-8E8E1FB902C5}" type="datetime1">
              <a:rPr lang="en-US" smtClean="0"/>
              <a:t>6/23/2018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5A5FC8-5FFC-46A0-812F-265D287538E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35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AEA8B6-73D6-4183-8EF7-3BA156389530}" type="datetime1">
              <a:rPr lang="en-US" smtClean="0"/>
              <a:t>6/23/2018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AEA942-EC85-455B-9E7D-07C87AA95B1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701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24D11E-6662-4093-8E08-BC641946CA76}" type="datetime1">
              <a:rPr lang="en-US" smtClean="0"/>
              <a:t>6/23/2018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09AFCB-98C2-4B0E-B463-EC1E9302906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67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0E233F-4AF2-4669-ABDC-0F0AE352111F}" type="datetime1">
              <a:rPr lang="en-US" smtClean="0"/>
              <a:t>6/23/2018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74FD8D-B23A-47C5-8D75-4D23316D106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5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55BAC84-6AF3-4A80-AFD1-15E79FD329C8}" type="datetime1">
              <a:rPr lang="en-US" smtClean="0"/>
              <a:t>6/23/2018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2E60E4-C8BB-4F3D-8F81-8C45B55318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678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909DF1-3540-4353-A97A-DC286E577C28}" type="datetime1">
              <a:rPr lang="en-US" smtClean="0"/>
              <a:t>6/23/2018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D52165B-AE59-46C2-BC2E-DB736467C13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61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0CD875-7C3E-44C0-ABB0-98EBD336424C}" type="datetime1">
              <a:rPr lang="en-US" smtClean="0"/>
              <a:t>6/23/2018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AE9A4E-5534-4E8B-A283-683530DBB09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45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3AEBB0-ABBE-4F20-ADD5-1FE43402C466}" type="datetime1">
              <a:rPr lang="en-US" smtClean="0"/>
              <a:t>6/23/2018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7036BC-8799-425F-886A-31971378272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85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5B9C137F-3EB9-496B-ADF7-C40B9AC54E5A}" type="datetime1">
              <a:rPr lang="en-US" smtClean="0"/>
              <a:t>6/23/2018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31430B59-5D2C-437A-A645-78E8C53CC8BD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3" descr="C:\Users\BPC\AppData\Local\Temp\Rar$DR60.735\A703(修正型)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801627"/>
          </a:xfrm>
        </p:spPr>
        <p:txBody>
          <a:bodyPr/>
          <a:lstStyle/>
          <a:p>
            <a:pPr lvl="0"/>
            <a:endParaRPr lang="en-US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476668"/>
            <a:ext cx="8406883" cy="5737512"/>
          </a:xfrm>
        </p:spPr>
        <p:txBody>
          <a:bodyPr/>
          <a:lstStyle/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/>
            <a:r>
              <a:rPr lang="zh-TW" altLang="en-US" sz="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運動專業英語</a:t>
            </a:r>
            <a:endParaRPr lang="en-US" sz="8000" dirty="0">
              <a:solidFill>
                <a:schemeClr val="tx1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/>
            <a:r>
              <a:rPr lang="en-US" sz="6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English for Athletes</a:t>
            </a:r>
            <a:endParaRPr lang="en-US" sz="6600" dirty="0">
              <a:solidFill>
                <a:schemeClr val="tx1"/>
              </a:solidFill>
            </a:endParaRPr>
          </a:p>
          <a:p>
            <a:pPr lvl="0" algn="l"/>
            <a:endParaRPr lang="en-US" sz="30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008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322357"/>
            <a:ext cx="7772400" cy="801627"/>
          </a:xfrm>
        </p:spPr>
        <p:txBody>
          <a:bodyPr/>
          <a:lstStyle/>
          <a:p>
            <a:pPr lvl="0"/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Dialogue 1d</a:t>
            </a: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76688" y="1553083"/>
            <a:ext cx="8406883" cy="4767937"/>
          </a:xfrm>
        </p:spPr>
        <p:txBody>
          <a:bodyPr/>
          <a:lstStyle/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Front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Desk: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I’d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like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to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confirm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your</a:t>
            </a: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first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name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is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Bryan.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for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Bill,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</a:t>
            </a: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for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Ro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bert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for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Young,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or</a:t>
            </a: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Alice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and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for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Nicole.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And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your</a:t>
            </a: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last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name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is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Chen.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fo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Carl,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</a:t>
            </a: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or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Henry,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for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Edward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,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and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</a:t>
            </a: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for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Nicole.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hat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right?</a:t>
            </a: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4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>
                <a:latin typeface="Verdana" pitchFamily="34"/>
                <a:ea typeface="Verdana" pitchFamily="34"/>
                <a:cs typeface="Verdana" pitchFamily="34"/>
              </a:rPr>
              <a:t>D</a:t>
            </a:r>
            <a:r>
              <a:rPr lang="en-US" altLang="zh-TW" dirty="0" err="1">
                <a:latin typeface="Verdana" pitchFamily="34"/>
                <a:ea typeface="Verdana" pitchFamily="34"/>
                <a:cs typeface="Verdana" pitchFamily="34"/>
              </a:rPr>
              <a:t>ialogue</a:t>
            </a:r>
            <a:r>
              <a:rPr lang="zh-TW" altLang="en-US" dirty="0"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dirty="0">
                <a:latin typeface="Verdana" pitchFamily="34"/>
                <a:ea typeface="Verdana" pitchFamily="34"/>
                <a:cs typeface="Verdana" pitchFamily="34"/>
              </a:rPr>
              <a:t>1e</a:t>
            </a:r>
            <a:endParaRPr lang="zh-TW" altLang="en-US" dirty="0"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ryan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Yes.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That’s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right.</a:t>
            </a:r>
          </a:p>
          <a:p>
            <a:pPr marL="0" lvl="0" indent="0">
              <a:buNone/>
            </a:pPr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lnSpc>
                <a:spcPts val="3600"/>
              </a:lnSpc>
              <a:buNone/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ront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Desk: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hank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you.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We’ll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be</a:t>
            </a:r>
          </a:p>
          <a:p>
            <a:pPr marL="0" lvl="0" indent="0">
              <a:lnSpc>
                <a:spcPts val="3600"/>
              </a:lnSpc>
              <a:buNone/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waiting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to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serve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you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.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Goodbye.</a:t>
            </a:r>
          </a:p>
          <a:p>
            <a:pPr marL="0" lvl="0" indent="0">
              <a:buNone/>
            </a:pPr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ryan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G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oodbye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.</a:t>
            </a:r>
          </a:p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0952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37240"/>
            <a:ext cx="8229600" cy="1143000"/>
          </a:xfrm>
        </p:spPr>
        <p:txBody>
          <a:bodyPr/>
          <a:lstStyle/>
          <a:p>
            <a:pPr lvl="0"/>
            <a:r>
              <a:rPr lang="en-US" sz="3600" dirty="0">
                <a:latin typeface="Verdana" pitchFamily="34"/>
                <a:ea typeface="Verdana" pitchFamily="34"/>
                <a:cs typeface="Verdana" pitchFamily="34"/>
              </a:rPr>
              <a:t>Dialogue 1 – Vocabulary &amp; Phrases</a:t>
            </a:r>
            <a:endParaRPr lang="en-US" sz="36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087514"/>
            <a:ext cx="8229600" cy="5389486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514350" lvl="0" indent="-514350">
              <a:buFont typeface="Calibri Light"/>
              <a:buAutoNum type="arabicPeriod"/>
            </a:pPr>
            <a:r>
              <a:rPr lang="zh-TW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</a:t>
            </a:r>
            <a:r>
              <a:rPr lang="en-US" altLang="zh-TW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ook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（訂）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Calibri Light"/>
              <a:buAutoNum type="arabicPeriod"/>
            </a:pPr>
            <a:r>
              <a:rPr lang="zh-TW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</a:t>
            </a:r>
            <a:r>
              <a:rPr lang="en-US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ingle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（單人的）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Calibri Light"/>
              <a:buAutoNum type="arabicPeriod"/>
            </a:pPr>
            <a:r>
              <a:rPr lang="zh-TW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q</a:t>
            </a:r>
            <a:r>
              <a:rPr lang="en-US" altLang="zh-TW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uad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room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（四人房）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Calibri Light"/>
              <a:buAutoNum type="arabicPeriod"/>
            </a:pPr>
            <a:r>
              <a:rPr lang="en-US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rate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（費用）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Calibri Light"/>
              <a:buAutoNum type="arabicPeriod"/>
            </a:pPr>
            <a:r>
              <a:rPr lang="zh-TW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</a:t>
            </a:r>
            <a:r>
              <a:rPr lang="en-US" altLang="zh-TW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er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night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（每晚）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Calibri Light"/>
              <a:buAutoNum type="arabicPeriod"/>
            </a:pPr>
            <a:r>
              <a:rPr lang="en-US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tax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（稅）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Calibri Light"/>
              <a:buAutoNum type="arabicPeriod"/>
            </a:pPr>
            <a:r>
              <a:rPr lang="zh-TW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</a:t>
            </a:r>
            <a:r>
              <a:rPr lang="en-US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refer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（較喜歡）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Calibri Light"/>
              <a:buAutoNum type="arabicPeriod"/>
            </a:pPr>
            <a:r>
              <a:rPr lang="zh-TW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</a:t>
            </a:r>
            <a:r>
              <a:rPr lang="en-US" altLang="zh-TW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pell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</a:t>
            </a:r>
            <a:r>
              <a:rPr lang="zh-TW" altLang="en-US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拼字）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Calibri Light"/>
              <a:buAutoNum type="arabicPeriod"/>
            </a:pPr>
            <a:r>
              <a:rPr lang="zh-TW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</a:t>
            </a:r>
            <a:r>
              <a:rPr lang="en-US" altLang="zh-TW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erve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（為</a:t>
            </a:r>
            <a:r>
              <a:rPr lang="is-IS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…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服務）</a:t>
            </a:r>
            <a:endParaRPr lang="en-US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37240"/>
            <a:ext cx="8229600" cy="1143000"/>
          </a:xfrm>
        </p:spPr>
        <p:txBody>
          <a:bodyPr/>
          <a:lstStyle/>
          <a:p>
            <a:pPr lvl="0"/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Dialogue 1 – </a:t>
            </a:r>
            <a:r>
              <a:rPr lang="en-US" sz="3200" dirty="0" smtClean="0">
                <a:latin typeface="Verdana" pitchFamily="34"/>
                <a:ea typeface="Verdana" pitchFamily="34"/>
                <a:cs typeface="Verdana" pitchFamily="34"/>
              </a:rPr>
              <a:t>Repeat after the Speaker</a:t>
            </a:r>
            <a:endParaRPr lang="en-US" sz="3200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087514"/>
            <a:ext cx="8229600" cy="5389486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514350" lvl="0" indent="-514350">
              <a:buFont typeface="Calibri Light"/>
              <a:buAutoNum type="arabicPeriod"/>
            </a:pPr>
            <a:r>
              <a:rPr lang="zh-TW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</a:t>
            </a:r>
            <a:r>
              <a:rPr lang="en-US" altLang="zh-TW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ook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（訂）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Calibri Light"/>
              <a:buAutoNum type="arabicPeriod"/>
            </a:pPr>
            <a:r>
              <a:rPr lang="zh-TW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</a:t>
            </a:r>
            <a:r>
              <a:rPr lang="en-US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ingle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（單人的）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Calibri Light"/>
              <a:buAutoNum type="arabicPeriod"/>
            </a:pPr>
            <a:r>
              <a:rPr lang="zh-TW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q</a:t>
            </a:r>
            <a:r>
              <a:rPr lang="en-US" altLang="zh-TW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uad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room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（四人房）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Calibri Light"/>
              <a:buAutoNum type="arabicPeriod"/>
            </a:pPr>
            <a:r>
              <a:rPr lang="en-US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rate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（費用）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Calibri Light"/>
              <a:buAutoNum type="arabicPeriod"/>
            </a:pPr>
            <a:r>
              <a:rPr lang="zh-TW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</a:t>
            </a:r>
            <a:r>
              <a:rPr lang="en-US" altLang="zh-TW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er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night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（每晚）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Calibri Light"/>
              <a:buAutoNum type="arabicPeriod"/>
            </a:pPr>
            <a:r>
              <a:rPr lang="en-US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tax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（稅）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Calibri Light"/>
              <a:buAutoNum type="arabicPeriod"/>
            </a:pPr>
            <a:r>
              <a:rPr lang="zh-TW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</a:t>
            </a:r>
            <a:r>
              <a:rPr lang="en-US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refer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（較喜歡）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Calibri Light"/>
              <a:buAutoNum type="arabicPeriod"/>
            </a:pPr>
            <a:r>
              <a:rPr lang="zh-TW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</a:t>
            </a:r>
            <a:r>
              <a:rPr lang="en-US" altLang="zh-TW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pell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</a:t>
            </a:r>
            <a:r>
              <a:rPr lang="zh-TW" altLang="en-US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拼字）</a:t>
            </a:r>
            <a:endParaRPr lang="en-US" altLang="zh-TW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514350" lvl="0" indent="-514350">
              <a:buFont typeface="Calibri Light"/>
              <a:buAutoNum type="arabicPeriod"/>
            </a:pPr>
            <a:r>
              <a:rPr lang="zh-TW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</a:t>
            </a:r>
            <a:r>
              <a:rPr lang="en-US" altLang="zh-TW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erve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（為</a:t>
            </a:r>
            <a:r>
              <a:rPr lang="is-IS" altLang="zh-TW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…</a:t>
            </a:r>
            <a:r>
              <a:rPr lang="zh-TW" altLang="en-US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服務）</a:t>
            </a:r>
            <a:endParaRPr lang="en-US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51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uk-UA" smtClean="0"/>
              <a:t>14</a:t>
            </a:fld>
            <a:endParaRPr lang="uk-UA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 smtClean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 smtClean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3600" dirty="0" smtClean="0">
                <a:latin typeface="Verdana" pitchFamily="34"/>
                <a:ea typeface="Verdana" pitchFamily="34"/>
                <a:cs typeface="Verdana" pitchFamily="34"/>
              </a:rPr>
              <a:t>Vocabulary &amp; </a:t>
            </a:r>
            <a:r>
              <a:rPr lang="en-US" sz="3600" dirty="0" smtClean="0">
                <a:latin typeface="Verdana" pitchFamily="34"/>
                <a:ea typeface="Verdana" pitchFamily="34"/>
                <a:cs typeface="Verdana" pitchFamily="34"/>
              </a:rPr>
              <a:t>Phrases—Practice</a:t>
            </a:r>
            <a:br>
              <a:rPr lang="en-US" sz="3600" dirty="0" smtClean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3600" dirty="0" smtClean="0">
                <a:latin typeface="Verdana" pitchFamily="34"/>
                <a:ea typeface="Verdana" pitchFamily="34"/>
                <a:cs typeface="Verdana" pitchFamily="34"/>
              </a:rPr>
              <a:t>Repeat after the Speaker</a:t>
            </a:r>
            <a:r>
              <a:rPr lang="en-US" sz="3600" dirty="0" smtClean="0"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3600" dirty="0" smtClean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3600" dirty="0" smtClean="0">
                <a:latin typeface="Verdana" pitchFamily="34"/>
                <a:ea typeface="Verdana" pitchFamily="34"/>
                <a:cs typeface="Verdana" pitchFamily="34"/>
              </a:rPr>
              <a:t> </a:t>
            </a:r>
            <a:endParaRPr lang="en-US" sz="36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1004455" y="1639455"/>
            <a:ext cx="70605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3200" b="1" dirty="0" smtClean="0"/>
              <a:t>book</a:t>
            </a:r>
            <a:r>
              <a:rPr kumimoji="1" lang="zh-TW" altLang="en-US" sz="3200" dirty="0" smtClean="0"/>
              <a:t>（訂）</a:t>
            </a:r>
            <a:endParaRPr kumimoji="1" lang="en-US" altLang="zh-TW" sz="3200" dirty="0" smtClean="0"/>
          </a:p>
          <a:p>
            <a:r>
              <a:rPr kumimoji="1" lang="en-US" altLang="zh-TW" sz="3200" dirty="0" smtClean="0"/>
              <a:t>Bill has </a:t>
            </a:r>
            <a:r>
              <a:rPr kumimoji="1" lang="en-US" altLang="zh-TW" sz="3200" dirty="0" smtClean="0">
                <a:solidFill>
                  <a:srgbClr val="FF0000"/>
                </a:solidFill>
              </a:rPr>
              <a:t>booked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a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hotel room for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our vacation. </a:t>
            </a:r>
            <a:endParaRPr kumimoji="1" lang="zh-TW" altLang="en-US" sz="32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1041400" y="3362037"/>
            <a:ext cx="70236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3200" b="1" dirty="0" smtClean="0"/>
              <a:t>single</a:t>
            </a:r>
            <a:r>
              <a:rPr kumimoji="1" lang="zh-TW" altLang="en-US" sz="3200" dirty="0" smtClean="0"/>
              <a:t>（單人的）</a:t>
            </a:r>
            <a:endParaRPr kumimoji="1" lang="en-US" altLang="zh-TW" sz="3200" dirty="0" smtClean="0"/>
          </a:p>
          <a:p>
            <a:r>
              <a:rPr kumimoji="1" lang="en-US" altLang="zh-TW" sz="3200" dirty="0" smtClean="0"/>
              <a:t>She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is traveling alone. She will stay in a  </a:t>
            </a:r>
            <a:r>
              <a:rPr kumimoji="1" lang="zh-TW" altLang="en-US" sz="3200" dirty="0" smtClean="0"/>
              <a:t> </a:t>
            </a:r>
            <a:endParaRPr kumimoji="1" lang="en-US" altLang="zh-TW" sz="3200" dirty="0" smtClean="0"/>
          </a:p>
          <a:p>
            <a:r>
              <a:rPr kumimoji="1" lang="en-US" altLang="zh-TW" sz="3200" dirty="0" smtClean="0">
                <a:solidFill>
                  <a:srgbClr val="FF0000"/>
                </a:solidFill>
              </a:rPr>
              <a:t>single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room.</a:t>
            </a:r>
            <a:endParaRPr kumimoji="1"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489345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uk-UA" smtClean="0"/>
              <a:t>15</a:t>
            </a:fld>
            <a:endParaRPr lang="uk-UA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Vocabulary &amp; Phrases—Practice</a:t>
            </a:r>
            <a:br>
              <a:rPr lang="en-US" sz="32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Repeat after the Speaker</a:t>
            </a:r>
            <a:endParaRPr lang="en-US" sz="32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1105344" y="1255800"/>
            <a:ext cx="706055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zh-TW" sz="3200" b="1" dirty="0" smtClean="0"/>
          </a:p>
          <a:p>
            <a:r>
              <a:rPr kumimoji="1" lang="en-US" altLang="zh-TW" sz="3200" b="1" dirty="0" smtClean="0"/>
              <a:t>quad</a:t>
            </a:r>
            <a:r>
              <a:rPr kumimoji="1" lang="zh-TW" altLang="en-US" sz="3200" b="1" dirty="0" smtClean="0"/>
              <a:t> </a:t>
            </a:r>
            <a:r>
              <a:rPr kumimoji="1" lang="en-US" altLang="zh-TW" sz="3200" b="1" dirty="0" smtClean="0"/>
              <a:t>room</a:t>
            </a:r>
            <a:r>
              <a:rPr kumimoji="1" lang="zh-TW" altLang="en-US" sz="3200" dirty="0" smtClean="0"/>
              <a:t>（四人房）</a:t>
            </a:r>
          </a:p>
          <a:p>
            <a:r>
              <a:rPr kumimoji="1" lang="en-US" altLang="zh-TW" sz="3200" dirty="0" smtClean="0"/>
              <a:t>My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mom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booked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a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>
                <a:solidFill>
                  <a:srgbClr val="FF0000"/>
                </a:solidFill>
              </a:rPr>
              <a:t>quad</a:t>
            </a:r>
            <a:r>
              <a:rPr kumimoji="1" lang="zh-TW" altLang="en-US" sz="3200" dirty="0" smtClean="0">
                <a:solidFill>
                  <a:srgbClr val="FF0000"/>
                </a:solidFill>
              </a:rPr>
              <a:t> </a:t>
            </a:r>
            <a:r>
              <a:rPr kumimoji="1" lang="en-US" altLang="zh-TW" sz="3200" dirty="0" smtClean="0">
                <a:solidFill>
                  <a:srgbClr val="FF0000"/>
                </a:solidFill>
              </a:rPr>
              <a:t>room</a:t>
            </a:r>
            <a:r>
              <a:rPr kumimoji="1" lang="zh-TW" altLang="en-US" sz="3200" dirty="0" smtClean="0">
                <a:solidFill>
                  <a:srgbClr val="FF0000"/>
                </a:solidFill>
              </a:rPr>
              <a:t> </a:t>
            </a:r>
            <a:r>
              <a:rPr kumimoji="1" lang="en-US" altLang="zh-TW" sz="3200" dirty="0" smtClean="0"/>
              <a:t>for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our family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trip.</a:t>
            </a:r>
          </a:p>
        </p:txBody>
      </p:sp>
      <p:pic>
        <p:nvPicPr>
          <p:cNvPr id="2" name="圖片 1" descr="quad-room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732" y="3540208"/>
            <a:ext cx="5342467" cy="2593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597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uk-UA" smtClean="0"/>
              <a:t>16</a:t>
            </a:fld>
            <a:endParaRPr lang="uk-UA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Vocabulary &amp; Phrases—Practice</a:t>
            </a:r>
            <a:br>
              <a:rPr lang="en-US" sz="32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Repeat after the Speaker</a:t>
            </a:r>
            <a:endParaRPr lang="en-US" sz="32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1004455" y="1639455"/>
            <a:ext cx="718049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3200" b="1" dirty="0" smtClean="0"/>
              <a:t>rate</a:t>
            </a:r>
            <a:r>
              <a:rPr kumimoji="1" lang="zh-TW" altLang="en-US" sz="3200" dirty="0" smtClean="0"/>
              <a:t>（費用）</a:t>
            </a:r>
            <a:endParaRPr kumimoji="1" lang="en-US" altLang="zh-TW" sz="3200" dirty="0"/>
          </a:p>
          <a:p>
            <a:r>
              <a:rPr kumimoji="1" lang="en-US" altLang="zh-TW" sz="3200" dirty="0" smtClean="0"/>
              <a:t>The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restaurant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has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a special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discount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>
                <a:solidFill>
                  <a:srgbClr val="FF0000"/>
                </a:solidFill>
              </a:rPr>
              <a:t>rate</a:t>
            </a:r>
            <a:r>
              <a:rPr kumimoji="1" lang="zh-TW" altLang="en-US" sz="3200" dirty="0" smtClean="0"/>
              <a:t> </a:t>
            </a:r>
            <a:endParaRPr kumimoji="1" lang="en-US" altLang="zh-TW" sz="3200" dirty="0" smtClean="0"/>
          </a:p>
          <a:p>
            <a:r>
              <a:rPr kumimoji="1" lang="en-US" altLang="zh-TW" sz="3200" dirty="0" smtClean="0"/>
              <a:t>for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this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month</a:t>
            </a:r>
            <a:r>
              <a:rPr kumimoji="1" lang="zh-TW" altLang="en-US" sz="3200" dirty="0" smtClean="0"/>
              <a:t>.</a:t>
            </a:r>
            <a:endParaRPr kumimoji="1" lang="en-US" altLang="zh-TW" sz="3200" dirty="0" smtClean="0"/>
          </a:p>
        </p:txBody>
      </p:sp>
      <p:sp>
        <p:nvSpPr>
          <p:cNvPr id="7" name="文字方塊 6"/>
          <p:cNvSpPr txBox="1"/>
          <p:nvPr/>
        </p:nvSpPr>
        <p:spPr>
          <a:xfrm>
            <a:off x="1041400" y="3467859"/>
            <a:ext cx="723968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3200" b="1" dirty="0" smtClean="0"/>
              <a:t>per</a:t>
            </a:r>
            <a:r>
              <a:rPr kumimoji="1" lang="zh-TW" altLang="en-US" sz="3200" b="1" dirty="0" smtClean="0"/>
              <a:t> </a:t>
            </a:r>
            <a:r>
              <a:rPr kumimoji="1" lang="en-US" altLang="zh-TW" sz="3200" b="1" dirty="0" smtClean="0"/>
              <a:t>night</a:t>
            </a:r>
            <a:r>
              <a:rPr kumimoji="1" lang="zh-TW" altLang="en-US" sz="3200" dirty="0" smtClean="0"/>
              <a:t>（每晚）</a:t>
            </a:r>
            <a:endParaRPr kumimoji="1" lang="en-US" altLang="zh-TW" sz="3200" dirty="0" smtClean="0"/>
          </a:p>
          <a:p>
            <a:r>
              <a:rPr kumimoji="1" lang="en-US" altLang="zh-TW" sz="3200" dirty="0" smtClean="0"/>
              <a:t>How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much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does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this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room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cost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>
                <a:solidFill>
                  <a:srgbClr val="FF0000"/>
                </a:solidFill>
              </a:rPr>
              <a:t>per</a:t>
            </a:r>
            <a:r>
              <a:rPr kumimoji="1" lang="zh-TW" altLang="en-US" sz="3200" dirty="0" smtClean="0">
                <a:solidFill>
                  <a:srgbClr val="FF0000"/>
                </a:solidFill>
              </a:rPr>
              <a:t> </a:t>
            </a:r>
            <a:r>
              <a:rPr kumimoji="1" lang="en-US" altLang="zh-TW" sz="3200" dirty="0" smtClean="0">
                <a:solidFill>
                  <a:srgbClr val="FF0000"/>
                </a:solidFill>
              </a:rPr>
              <a:t>night</a:t>
            </a:r>
            <a:r>
              <a:rPr kumimoji="1" lang="en-US" altLang="zh-TW" sz="3200" dirty="0" smtClean="0"/>
              <a:t>?</a:t>
            </a:r>
            <a:endParaRPr kumimoji="1"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529837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uk-UA" smtClean="0"/>
              <a:t>17</a:t>
            </a:fld>
            <a:endParaRPr lang="uk-UA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Vocabulary &amp; Phrases—Practice</a:t>
            </a:r>
            <a:br>
              <a:rPr lang="en-US" sz="32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Repeat after the Speaker</a:t>
            </a:r>
            <a:endParaRPr lang="en-US" sz="32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1004455" y="1639455"/>
            <a:ext cx="72122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3200" b="1" dirty="0" smtClean="0"/>
              <a:t>tax</a:t>
            </a:r>
            <a:r>
              <a:rPr kumimoji="1" lang="zh-TW" altLang="en-US" sz="3200" dirty="0" smtClean="0"/>
              <a:t>（稅）</a:t>
            </a:r>
          </a:p>
          <a:p>
            <a:r>
              <a:rPr kumimoji="1" lang="en-US" altLang="zh-TW" sz="3200" dirty="0" smtClean="0"/>
              <a:t>Our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government</a:t>
            </a:r>
            <a:r>
              <a:rPr kumimoji="1" lang="zh-TW" altLang="en-US" sz="3200" dirty="0" smtClean="0"/>
              <a:t>  </a:t>
            </a:r>
            <a:r>
              <a:rPr kumimoji="1" lang="en-US" altLang="zh-TW" sz="3200" dirty="0" smtClean="0"/>
              <a:t>plans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to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increase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the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>
                <a:solidFill>
                  <a:srgbClr val="FF0000"/>
                </a:solidFill>
              </a:rPr>
              <a:t>tax</a:t>
            </a:r>
            <a:r>
              <a:rPr kumimoji="1" lang="zh-TW" altLang="en-US" sz="3200" dirty="0" smtClean="0">
                <a:solidFill>
                  <a:srgbClr val="FF0000"/>
                </a:solidFill>
              </a:rPr>
              <a:t> </a:t>
            </a:r>
            <a:endParaRPr kumimoji="1" lang="en-US" altLang="zh-TW" sz="3200" dirty="0" smtClean="0">
              <a:solidFill>
                <a:srgbClr val="FF0000"/>
              </a:solidFill>
            </a:endParaRPr>
          </a:p>
          <a:p>
            <a:r>
              <a:rPr kumimoji="1" lang="en-US" altLang="zh-TW" sz="3200" dirty="0" smtClean="0"/>
              <a:t>on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cigarettes.</a:t>
            </a:r>
            <a:endParaRPr kumimoji="1" lang="zh-TW" altLang="en-US" sz="3200" dirty="0" smtClean="0"/>
          </a:p>
        </p:txBody>
      </p:sp>
      <p:pic>
        <p:nvPicPr>
          <p:cNvPr id="3" name="圖片 2" descr="ba774bf9109a783bf29a8ef3c8ac506f8c7b5ef9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535" y="3163454"/>
            <a:ext cx="5790174" cy="3256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391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uk-UA" smtClean="0"/>
              <a:t>18</a:t>
            </a:fld>
            <a:endParaRPr lang="uk-UA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Vocabulary &amp; Phrases—Practice</a:t>
            </a:r>
            <a:br>
              <a:rPr lang="en-US" sz="32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Repeat after the Speaker</a:t>
            </a:r>
            <a:endParaRPr lang="en-US" sz="32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1004455" y="1639455"/>
            <a:ext cx="372790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3200" b="1" dirty="0" smtClean="0"/>
              <a:t>prefer</a:t>
            </a:r>
            <a:r>
              <a:rPr kumimoji="1" lang="zh-TW" altLang="en-US" sz="3200" dirty="0" smtClean="0"/>
              <a:t>（較喜歡）</a:t>
            </a:r>
          </a:p>
          <a:p>
            <a:r>
              <a:rPr kumimoji="1" lang="en-US" altLang="zh-TW" sz="3200" dirty="0" smtClean="0"/>
              <a:t>I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>
                <a:solidFill>
                  <a:srgbClr val="FF0000"/>
                </a:solidFill>
              </a:rPr>
              <a:t>prefer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tea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to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coffee.</a:t>
            </a:r>
            <a:endParaRPr kumimoji="1" lang="zh-TW" altLang="en-US" sz="3200" dirty="0" smtClean="0"/>
          </a:p>
        </p:txBody>
      </p:sp>
      <p:sp>
        <p:nvSpPr>
          <p:cNvPr id="7" name="文字方塊 6"/>
          <p:cNvSpPr txBox="1"/>
          <p:nvPr/>
        </p:nvSpPr>
        <p:spPr>
          <a:xfrm>
            <a:off x="1029855" y="3385128"/>
            <a:ext cx="711419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3200" b="1" dirty="0" smtClean="0"/>
              <a:t>spell</a:t>
            </a:r>
            <a:r>
              <a:rPr kumimoji="1" lang="zh-TW" altLang="en-US" sz="3200" dirty="0" smtClean="0"/>
              <a:t>（拼字）</a:t>
            </a:r>
          </a:p>
          <a:p>
            <a:r>
              <a:rPr kumimoji="1" lang="en-US" altLang="zh-TW" sz="3200" dirty="0" smtClean="0"/>
              <a:t>He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doesn’t know how to </a:t>
            </a:r>
            <a:r>
              <a:rPr kumimoji="1" lang="en-US" altLang="zh-TW" sz="3200" dirty="0" smtClean="0">
                <a:solidFill>
                  <a:srgbClr val="FF0000"/>
                </a:solidFill>
              </a:rPr>
              <a:t>spell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my</a:t>
            </a:r>
            <a:r>
              <a:rPr kumimoji="1" lang="zh-TW" altLang="en-US" sz="3200" dirty="0" smtClean="0"/>
              <a:t> </a:t>
            </a:r>
            <a:r>
              <a:rPr kumimoji="1" lang="en-US" altLang="zh-TW" sz="3200" dirty="0" smtClean="0"/>
              <a:t>name.</a:t>
            </a:r>
            <a:endParaRPr kumimoji="1" lang="zh-TW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207391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uk-UA" smtClean="0"/>
              <a:t>19</a:t>
            </a:fld>
            <a:endParaRPr lang="uk-UA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Vocabulary &amp; Phrases—Practice</a:t>
            </a:r>
            <a:br>
              <a:rPr lang="en-US" sz="3200" dirty="0"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sz="3200" dirty="0">
                <a:latin typeface="Verdana" pitchFamily="34"/>
                <a:ea typeface="Verdana" pitchFamily="34"/>
                <a:cs typeface="Verdana" pitchFamily="34"/>
              </a:rPr>
              <a:t>Repeat after the Speaker</a:t>
            </a:r>
            <a:endParaRPr lang="en-US" sz="32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457201" y="1639455"/>
            <a:ext cx="81015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3200" b="1" dirty="0" smtClean="0"/>
              <a:t>serve</a:t>
            </a:r>
            <a:r>
              <a:rPr kumimoji="1" lang="zh-TW" altLang="en-US" sz="3200" dirty="0" smtClean="0"/>
              <a:t>（為</a:t>
            </a:r>
            <a:r>
              <a:rPr kumimoji="1" lang="is-IS" altLang="zh-TW" sz="3200" dirty="0" smtClean="0"/>
              <a:t>…</a:t>
            </a:r>
            <a:r>
              <a:rPr kumimoji="1" lang="zh-TW" altLang="en-US" sz="3200" dirty="0" smtClean="0"/>
              <a:t>服務）</a:t>
            </a:r>
          </a:p>
          <a:p>
            <a:r>
              <a:rPr kumimoji="1" lang="en-US" altLang="zh-TW" sz="3200" dirty="0" smtClean="0"/>
              <a:t>The wedding dinner will be </a:t>
            </a:r>
            <a:r>
              <a:rPr kumimoji="1" lang="en-US" altLang="zh-TW" sz="3200" dirty="0" smtClean="0">
                <a:solidFill>
                  <a:srgbClr val="FF0000"/>
                </a:solidFill>
              </a:rPr>
              <a:t>served </a:t>
            </a:r>
            <a:r>
              <a:rPr kumimoji="1" lang="en-US" altLang="zh-TW" sz="3200" dirty="0" smtClean="0"/>
              <a:t>at 6:00 pm.</a:t>
            </a:r>
            <a:endParaRPr kumimoji="1" lang="zh-TW" altLang="en-US" sz="3200" dirty="0" smtClean="0"/>
          </a:p>
        </p:txBody>
      </p:sp>
      <p:pic>
        <p:nvPicPr>
          <p:cNvPr id="2" name="圖片 1" descr="how-can-i-hel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836" y="3362860"/>
            <a:ext cx="6051134" cy="2927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577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5426" y="41149"/>
            <a:ext cx="5985662" cy="178232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4117" y="1921112"/>
            <a:ext cx="4198618" cy="487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277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FBD70A-ECA8-4B91-980C-636A99FD6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325560"/>
          </a:xfrm>
        </p:spPr>
        <p:txBody>
          <a:bodyPr/>
          <a:lstStyle/>
          <a:p>
            <a:r>
              <a:rPr lang="zh-TW" altLang="en-US" sz="4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運動專業英語</a:t>
            </a:r>
            <a:r>
              <a:rPr lang="en-US" sz="4800" dirty="0">
                <a:solidFill>
                  <a:schemeClr val="tx1"/>
                </a:solidFill>
                <a:latin typeface="Verdana" pitchFamily="34"/>
                <a:ea typeface="Verdana" pitchFamily="34"/>
                <a:cs typeface="Verdana" pitchFamily="34"/>
              </a:rPr>
              <a:t/>
            </a:r>
            <a:br>
              <a:rPr lang="en-US" sz="4800" dirty="0">
                <a:solidFill>
                  <a:schemeClr val="tx1"/>
                </a:solidFill>
                <a:latin typeface="Verdana" pitchFamily="34"/>
                <a:ea typeface="Verdana" pitchFamily="34"/>
                <a:cs typeface="Verdana" pitchFamily="34"/>
              </a:rPr>
            </a:b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English for Athletes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48E303F-DCBD-4C96-8653-08F01870F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38131"/>
            <a:ext cx="8229600" cy="4288028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Lesson </a:t>
            </a: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4: </a:t>
            </a:r>
            <a:r>
              <a:rPr lang="zh-TW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’d</a:t>
            </a:r>
            <a:r>
              <a:rPr lang="zh-TW" alt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Like</a:t>
            </a:r>
            <a:r>
              <a:rPr lang="zh-TW" alt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zh-TW" alt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Check</a:t>
            </a:r>
            <a:r>
              <a:rPr lang="zh-TW" alt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is the end of Lesson 4, </a:t>
            </a:r>
          </a:p>
          <a:p>
            <a:pPr marL="0" indent="0">
              <a:buNone/>
            </a:pPr>
            <a:r>
              <a:rPr lang="en-US" sz="4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 1.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9E84A50-926D-4301-9B0C-50CF4A1A3EF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fld id="{E35A5FC8-5FFC-46A0-812F-265D287538EC}" type="slidenum">
              <a:rPr smtClean="0"/>
              <a:pPr/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88842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841" y="135803"/>
            <a:ext cx="8229600" cy="5863610"/>
          </a:xfrm>
        </p:spPr>
        <p:txBody>
          <a:bodyPr/>
          <a:lstStyle/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Lesson 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marL="0" indent="0">
              <a:buNone/>
            </a:pP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zh-TW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’d</a:t>
            </a:r>
            <a:r>
              <a:rPr lang="zh-TW" alt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Like</a:t>
            </a:r>
            <a:r>
              <a:rPr lang="zh-TW" alt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zh-TW" alt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Check</a:t>
            </a:r>
            <a:r>
              <a:rPr lang="zh-TW" alt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zh-TW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 1: </a:t>
            </a:r>
            <a:r>
              <a:rPr lang="en-US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Dialogue 1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15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Dialogue 1 (the situation)</a:t>
            </a:r>
            <a:endParaRPr 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en-US" sz="3600" i="1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marL="0" lvl="0" indent="0">
              <a:buNone/>
            </a:pP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Bryan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is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making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 reservation on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</a:t>
            </a:r>
            <a:r>
              <a:rPr lang="zh-TW" altLang="en-US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i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phone.</a:t>
            </a:r>
            <a:endParaRPr lang="en-US" sz="3600" i="1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E35A5FC8-5FFC-46A0-812F-265D287538EC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191787"/>
            <a:ext cx="7772400" cy="801627"/>
          </a:xfrm>
        </p:spPr>
        <p:txBody>
          <a:bodyPr/>
          <a:lstStyle/>
          <a:p>
            <a:pPr lvl="0"/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Dialogue 1a</a:t>
            </a: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066402"/>
            <a:ext cx="8406883" cy="4767937"/>
          </a:xfrm>
        </p:spPr>
        <p:txBody>
          <a:bodyPr/>
          <a:lstStyle/>
          <a:p>
            <a:pPr lvl="0" algn="l"/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Front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Desk: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Grand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Hotel.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May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</a:t>
            </a:r>
          </a:p>
          <a:p>
            <a:pPr lvl="0" algn="l"/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   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help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you?</a:t>
            </a:r>
          </a:p>
          <a:p>
            <a:pPr lvl="0" algn="l"/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ryan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’d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like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to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book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ooms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for</a:t>
            </a:r>
          </a:p>
          <a:p>
            <a:pPr lvl="0" algn="l"/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   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next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Monday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night.</a:t>
            </a: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191787"/>
            <a:ext cx="7772400" cy="801627"/>
          </a:xfrm>
        </p:spPr>
        <p:txBody>
          <a:bodyPr/>
          <a:lstStyle/>
          <a:p>
            <a:pPr lvl="0"/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Dialogue 1a</a:t>
            </a: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066402"/>
            <a:ext cx="8406883" cy="4767937"/>
          </a:xfrm>
        </p:spPr>
        <p:txBody>
          <a:bodyPr/>
          <a:lstStyle/>
          <a:p>
            <a:pPr lvl="0" algn="l">
              <a:lnSpc>
                <a:spcPts val="3600"/>
              </a:lnSpc>
            </a:pPr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>
              <a:lnSpc>
                <a:spcPts val="3600"/>
              </a:lnSpc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ront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Desk: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Would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you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like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>
              <a:lnSpc>
                <a:spcPts val="3600"/>
              </a:lnSpc>
            </a:pPr>
            <a:r>
              <a:rPr lang="zh-TW" altLang="en-US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    </a:t>
            </a:r>
            <a:r>
              <a:rPr lang="en-US" altLang="zh-TW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single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room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or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double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room?</a:t>
            </a:r>
          </a:p>
          <a:p>
            <a:pPr lvl="0" algn="l"/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>
              <a:lnSpc>
                <a:spcPts val="3600"/>
              </a:lnSpc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ryan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need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three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quad</a:t>
            </a:r>
            <a:r>
              <a:rPr lang="zh-TW" altLang="en-US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rooms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,</a:t>
            </a: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 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please.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What’s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rate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for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</a:t>
            </a: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 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quad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room?</a:t>
            </a: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801627"/>
          </a:xfrm>
        </p:spPr>
        <p:txBody>
          <a:bodyPr/>
          <a:lstStyle/>
          <a:p>
            <a:pPr lvl="0"/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Dialogue 1b</a:t>
            </a: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446242"/>
            <a:ext cx="8406883" cy="4767937"/>
          </a:xfrm>
        </p:spPr>
        <p:txBody>
          <a:bodyPr/>
          <a:lstStyle/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Front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Desk: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have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three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rates,</a:t>
            </a: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 two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hundred,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wo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hundred</a:t>
            </a: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twenty,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and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two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hundred fifty</a:t>
            </a: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</a:t>
            </a:r>
            <a:r>
              <a:rPr lang="zh-TW" alt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dollars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b="1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per night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without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tax</a:t>
            </a:r>
            <a:r>
              <a:rPr lang="en-US" altLang="zh-TW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.</a:t>
            </a: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</a:t>
            </a:r>
            <a:r>
              <a:rPr lang="zh-TW" alt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Which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one do</a:t>
            </a:r>
            <a:r>
              <a:rPr lang="zh-TW" alt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you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prefer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?</a:t>
            </a:r>
          </a:p>
          <a:p>
            <a:pPr lvl="0" algn="l">
              <a:lnSpc>
                <a:spcPts val="3600"/>
              </a:lnSpc>
            </a:pPr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>
              <a:lnSpc>
                <a:spcPts val="3600"/>
              </a:lnSpc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ryan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I’ll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take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two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hundred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</a:t>
            </a:r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dollar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one,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please.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endParaRPr lang="en-US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374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9347"/>
            <a:ext cx="7772400" cy="801627"/>
          </a:xfrm>
        </p:spPr>
        <p:txBody>
          <a:bodyPr/>
          <a:lstStyle/>
          <a:p>
            <a:pPr lvl="0"/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Dialogue 1c</a:t>
            </a: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018922"/>
            <a:ext cx="8406883" cy="4767937"/>
          </a:xfrm>
        </p:spPr>
        <p:txBody>
          <a:bodyPr/>
          <a:lstStyle/>
          <a:p>
            <a:pPr lvl="0" algn="l"/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Front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Desk: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May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have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your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name,</a:t>
            </a: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please?</a:t>
            </a:r>
          </a:p>
          <a:p>
            <a:pPr lvl="0" algn="l"/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/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ryan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It’s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Bryan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Chen.</a:t>
            </a:r>
          </a:p>
          <a:p>
            <a:pPr lvl="0" algn="l"/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73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9347"/>
            <a:ext cx="7772400" cy="801627"/>
          </a:xfrm>
        </p:spPr>
        <p:txBody>
          <a:bodyPr/>
          <a:lstStyle/>
          <a:p>
            <a:pPr lvl="0"/>
            <a:r>
              <a:rPr lang="en-US" dirty="0">
                <a:latin typeface="Verdana" pitchFamily="34"/>
                <a:ea typeface="Verdana" pitchFamily="34"/>
                <a:cs typeface="Verdana" pitchFamily="34"/>
              </a:rPr>
              <a:t>Dialogue 1c</a:t>
            </a: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429210" y="1018922"/>
            <a:ext cx="8406883" cy="4767937"/>
          </a:xfrm>
        </p:spPr>
        <p:txBody>
          <a:bodyPr/>
          <a:lstStyle/>
          <a:p>
            <a:pPr lvl="0" algn="l">
              <a:lnSpc>
                <a:spcPts val="3600"/>
              </a:lnSpc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ront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Desk: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Could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you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spell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that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,</a:t>
            </a:r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lvl="0"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please?</a:t>
            </a:r>
          </a:p>
          <a:p>
            <a:pPr lvl="0" algn="l"/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  <a:p>
            <a:pPr algn="l">
              <a:lnSpc>
                <a:spcPts val="3600"/>
              </a:lnSpc>
            </a:pP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</a:t>
            </a:r>
            <a:r>
              <a:rPr lang="en-US" altLang="zh-TW" sz="3600" dirty="0" err="1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ryan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: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My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first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name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Bryan,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B-</a:t>
            </a:r>
          </a:p>
          <a:p>
            <a:pPr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 R-Y-A-N.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And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my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last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name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zh-TW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s</a:t>
            </a:r>
          </a:p>
          <a:p>
            <a:pPr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Chen,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C-H-E-N.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I’ll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be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arriving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at</a:t>
            </a:r>
          </a:p>
          <a:p>
            <a:pPr algn="l">
              <a:lnSpc>
                <a:spcPts val="3600"/>
              </a:lnSpc>
            </a:pP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  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4:15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p.m.</a:t>
            </a:r>
            <a:r>
              <a:rPr lang="zh-TW" altLang="en-US" sz="36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next</a:t>
            </a:r>
            <a:r>
              <a:rPr lang="zh-TW" altLang="en-US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 </a:t>
            </a:r>
            <a:r>
              <a:rPr lang="en-US" altLang="zh-TW" sz="36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Monday.</a:t>
            </a:r>
          </a:p>
          <a:p>
            <a:pPr lvl="0" algn="l"/>
            <a:endParaRPr lang="en-US" altLang="zh-TW" sz="36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54096BA1-68E4-44A9-ACF8-A6DA4E75F11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094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1907</TotalTime>
  <Words>608</Words>
  <Application>Microsoft Office PowerPoint</Application>
  <PresentationFormat>On-screen Show (4:3)</PresentationFormat>
  <Paragraphs>142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標楷體</vt:lpstr>
      <vt:lpstr>新細明體</vt:lpstr>
      <vt:lpstr>Arial</vt:lpstr>
      <vt:lpstr>Calibri</vt:lpstr>
      <vt:lpstr>Calibri Light</vt:lpstr>
      <vt:lpstr>Verdana</vt:lpstr>
      <vt:lpstr>課程名稱</vt:lpstr>
      <vt:lpstr>PowerPoint Presentation</vt:lpstr>
      <vt:lpstr>PowerPoint Presentation</vt:lpstr>
      <vt:lpstr>PowerPoint Presentation</vt:lpstr>
      <vt:lpstr>Dialogue 1 (the situation)</vt:lpstr>
      <vt:lpstr>Dialogue 1a</vt:lpstr>
      <vt:lpstr>Dialogue 1a</vt:lpstr>
      <vt:lpstr>Dialogue 1b</vt:lpstr>
      <vt:lpstr>Dialogue 1c</vt:lpstr>
      <vt:lpstr>Dialogue 1c</vt:lpstr>
      <vt:lpstr>Dialogue 1d</vt:lpstr>
      <vt:lpstr>Dialogue 1e</vt:lpstr>
      <vt:lpstr>Dialogue 1 – Vocabulary &amp; Phrases</vt:lpstr>
      <vt:lpstr>Dialogue 1 – Repeat after the Speaker</vt:lpstr>
      <vt:lpstr> Vocabulary &amp; Phrases—Practice Repeat after the Speaker  </vt:lpstr>
      <vt:lpstr>Vocabulary &amp; Phrases—Practice Repeat after the Speaker</vt:lpstr>
      <vt:lpstr>Vocabulary &amp; Phrases—Practice Repeat after the Speaker</vt:lpstr>
      <vt:lpstr>Vocabulary &amp; Phrases—Practice Repeat after the Speaker</vt:lpstr>
      <vt:lpstr>Vocabulary &amp; Phrases—Practice Repeat after the Speaker</vt:lpstr>
      <vt:lpstr>Vocabulary &amp; Phrases—Practice Repeat after the Speaker</vt:lpstr>
      <vt:lpstr>運動專業英語 English for Athletes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Jean Curran</cp:lastModifiedBy>
  <cp:revision>206</cp:revision>
  <cp:lastPrinted>2018-06-22T07:48:42Z</cp:lastPrinted>
  <dcterms:created xsi:type="dcterms:W3CDTF">2017-11-07T02:54:43Z</dcterms:created>
  <dcterms:modified xsi:type="dcterms:W3CDTF">2018-06-23T11:24:46Z</dcterms:modified>
</cp:coreProperties>
</file>