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71" r:id="rId5"/>
    <p:sldId id="261" r:id="rId6"/>
    <p:sldId id="262" r:id="rId7"/>
    <p:sldId id="272" r:id="rId8"/>
    <p:sldId id="273" r:id="rId9"/>
    <p:sldId id="274" r:id="rId10"/>
    <p:sldId id="275" r:id="rId11"/>
    <p:sldId id="279" r:id="rId12"/>
    <p:sldId id="280" r:id="rId13"/>
    <p:sldId id="276" r:id="rId14"/>
    <p:sldId id="277" r:id="rId15"/>
    <p:sldId id="278" r:id="rId16"/>
    <p:sldId id="270" r:id="rId17"/>
    <p:sldId id="268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7F9E37-BFC4-4932-AE2E-D5A16DF18971}" type="datetime1">
              <a:rPr lang="en-US"/>
              <a:pPr lvl="0"/>
              <a:t>4/17/2018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E45E90-1DB4-4B82-8E8A-CD2FCFC11F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4735E3-C2C6-4131-9071-66E7CB42A45F}" type="datetime1">
              <a:rPr lang="en-US"/>
              <a:pPr lvl="0"/>
              <a:t>4/17/2018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8F1439-EE78-46AE-A120-2F9912D311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7277E9-FDB8-4C94-933F-7E120B06E0DB}" type="datetime1">
              <a:rPr lang="en-US"/>
              <a:pPr lvl="0"/>
              <a:t>4/17/2018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64F07-8D40-46C5-AC8C-31230415A5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6302A4-809C-4B78-AEE1-538ACE7FE3DF}" type="datetime1">
              <a:rPr lang="en-US"/>
              <a:pPr lvl="0"/>
              <a:t>4/17/2018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5C0395-D23A-44D3-82C0-4590073AED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54010A-69A2-453C-B970-F31B61FE0B97}" type="datetime1">
              <a:rPr lang="en-US"/>
              <a:pPr lvl="0"/>
              <a:t>4/17/2018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912FB0-2E0B-4C7D-89B7-C016A647C2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A7D63C-113F-4143-AF97-5A6A748FA55D}" type="datetime1">
              <a:rPr lang="en-US"/>
              <a:pPr lvl="0"/>
              <a:t>4/17/2018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C74A30-8353-4862-B702-976BAC0E8F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1E306D-C01A-4CC3-8837-C48E8C87B1BA}" type="datetime1">
              <a:rPr lang="en-US"/>
              <a:pPr lvl="0"/>
              <a:t>4/17/2018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CD0521-1776-48F2-8FB8-C1E263F51F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38CB1A-A07A-4B43-83A0-A8E07EA398DB}" type="datetime1">
              <a:rPr lang="en-US"/>
              <a:pPr lvl="0"/>
              <a:t>4/17/2018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2A85B7-C58A-4350-BFB6-40B5FB091D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7DCB87-B56A-43D8-A16D-E7982FF73CF2}" type="datetime1">
              <a:rPr lang="en-US"/>
              <a:pPr lvl="0"/>
              <a:t>4/17/2018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786742-364C-42B1-8E4A-2F680DEA73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5889F-CC49-4950-A2F5-43F1D94B1C24}" type="datetime1">
              <a:rPr lang="en-US"/>
              <a:pPr lvl="0"/>
              <a:t>4/17/2018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FC8CB1-943C-4FEC-AE98-0A0E426A14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D13BD4-9237-498C-96EB-6FD6DC6A2E4B}" type="datetime1">
              <a:rPr lang="en-US"/>
              <a:pPr lvl="0"/>
              <a:t>4/17/2018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EB9646-D5C1-49A7-8BC7-64424560F6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C0C4949E-7836-4454-A5D1-8B546E1F9C33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809838" y="2393602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見微知著</a:t>
            </a:r>
            <a:r>
              <a:rPr lang="en-US" altLang="zh-TW" dirty="0" smtClean="0"/>
              <a:t>-</a:t>
            </a:r>
            <a:r>
              <a:rPr lang="zh-TW" altLang="en-US" dirty="0" smtClean="0"/>
              <a:t>神奇的統計估計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547667" y="3905773"/>
            <a:ext cx="6400800" cy="648071"/>
          </a:xfrm>
        </p:spPr>
        <p:txBody>
          <a:bodyPr/>
          <a:lstStyle/>
          <a:p>
            <a:pPr lvl="0"/>
            <a:r>
              <a:rPr lang="zh-TW" altLang="en-US" smtClean="0"/>
              <a:t>郭哲</a:t>
            </a:r>
            <a:r>
              <a:rPr lang="zh-TW" altLang="en-US"/>
              <a:t>君</a:t>
            </a:r>
            <a:endParaRPr 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符號會不會太多了</a:t>
            </a:r>
            <a:r>
              <a:rPr lang="en-US" altLang="zh-TW" sz="3600" dirty="0" smtClean="0"/>
              <a:t>?</a:t>
            </a:r>
            <a:r>
              <a:rPr lang="zh-TW" altLang="en-US" sz="3600" dirty="0" smtClean="0"/>
              <a:t> 讓我們複習一下</a:t>
            </a:r>
            <a:endParaRPr lang="zh-TW" altLang="en-US" sz="3600" dirty="0"/>
          </a:p>
        </p:txBody>
      </p:sp>
      <p:pic>
        <p:nvPicPr>
          <p:cNvPr id="5" name="Picture 4" descr="螢幕快照 2018-03-07 下午4.20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27" y="1210508"/>
            <a:ext cx="5359400" cy="53721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5253" y="6273225"/>
            <a:ext cx="9160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endParaRPr lang="en-US" altLang="zh-TW" sz="1600" dirty="0" smtClean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引自許郁文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譯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16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2013)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i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i="1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小時讀通統計通往假設檢定之路。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新北市：世茂</a:t>
            </a:r>
            <a:r>
              <a:rPr lang="zh-TW" altLang="en-US" sz="1600" i="1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大上丈彥，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2012)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61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線接點 35"/>
          <p:cNvCxnSpPr/>
          <p:nvPr/>
        </p:nvCxnSpPr>
        <p:spPr>
          <a:xfrm flipH="1">
            <a:off x="4962663" y="5039139"/>
            <a:ext cx="24971" cy="2502155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母體平均數、</a:t>
            </a:r>
            <a:r>
              <a:rPr lang="en-US" altLang="zh-TW" sz="3600" dirty="0" smtClean="0"/>
              <a:t>t</a:t>
            </a:r>
            <a:r>
              <a:rPr lang="zh-TW" altLang="en-US" sz="3600" dirty="0" smtClean="0"/>
              <a:t>分配與區間估計</a:t>
            </a:r>
            <a:endParaRPr lang="zh-TW" altLang="en-US" sz="3600" dirty="0"/>
          </a:p>
        </p:txBody>
      </p:sp>
      <p:pic>
        <p:nvPicPr>
          <p:cNvPr id="1026" name="Picture 2" descr="ç¸éåç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08"/>
          <a:stretch/>
        </p:blipFill>
        <p:spPr bwMode="auto">
          <a:xfrm>
            <a:off x="347870" y="409988"/>
            <a:ext cx="8597348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6639339" y="6519446"/>
            <a:ext cx="2398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資料來源：維基百</a:t>
            </a:r>
            <a:r>
              <a:rPr lang="zh-TW" altLang="en-US" sz="16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endParaRPr lang="en-US" altLang="zh-TW" sz="1600" dirty="0" smtClean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3667380" y="5174487"/>
            <a:ext cx="1642986" cy="521566"/>
            <a:chOff x="3383769" y="5442392"/>
            <a:chExt cx="1642986" cy="521566"/>
          </a:xfrm>
        </p:grpSpPr>
        <p:cxnSp>
          <p:nvCxnSpPr>
            <p:cNvPr id="5" name="直線接點 4"/>
            <p:cNvCxnSpPr/>
            <p:nvPr/>
          </p:nvCxnSpPr>
          <p:spPr>
            <a:xfrm>
              <a:off x="3383769" y="5540188"/>
              <a:ext cx="1642986" cy="489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flipV="1">
              <a:off x="4200371" y="5442392"/>
              <a:ext cx="1" cy="1955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flipV="1">
              <a:off x="3383769" y="5442392"/>
              <a:ext cx="1" cy="1955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flipV="1">
              <a:off x="5016972" y="5442392"/>
              <a:ext cx="1" cy="1955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4019447" y="5594626"/>
                  <a:ext cx="4777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447" y="5594626"/>
                  <a:ext cx="47775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群組 23"/>
          <p:cNvGrpSpPr/>
          <p:nvPr/>
        </p:nvGrpSpPr>
        <p:grpSpPr>
          <a:xfrm>
            <a:off x="4780816" y="5659396"/>
            <a:ext cx="1642986" cy="521566"/>
            <a:chOff x="3383769" y="5442392"/>
            <a:chExt cx="1642986" cy="521566"/>
          </a:xfrm>
        </p:grpSpPr>
        <p:cxnSp>
          <p:nvCxnSpPr>
            <p:cNvPr id="25" name="直線接點 24"/>
            <p:cNvCxnSpPr/>
            <p:nvPr/>
          </p:nvCxnSpPr>
          <p:spPr>
            <a:xfrm>
              <a:off x="3383769" y="5540188"/>
              <a:ext cx="1642986" cy="489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 flipV="1">
              <a:off x="4200371" y="5442392"/>
              <a:ext cx="1" cy="1955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flipV="1">
              <a:off x="3383769" y="5442392"/>
              <a:ext cx="1" cy="1955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 flipV="1">
              <a:off x="5016972" y="5442392"/>
              <a:ext cx="1" cy="1955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4019447" y="5594626"/>
                  <a:ext cx="4830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447" y="5594626"/>
                  <a:ext cx="48308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群組 29"/>
          <p:cNvGrpSpPr/>
          <p:nvPr/>
        </p:nvGrpSpPr>
        <p:grpSpPr>
          <a:xfrm>
            <a:off x="4080557" y="6176071"/>
            <a:ext cx="1642986" cy="521566"/>
            <a:chOff x="3383769" y="5442392"/>
            <a:chExt cx="1642986" cy="521566"/>
          </a:xfrm>
        </p:grpSpPr>
        <p:cxnSp>
          <p:nvCxnSpPr>
            <p:cNvPr id="31" name="直線接點 30"/>
            <p:cNvCxnSpPr/>
            <p:nvPr/>
          </p:nvCxnSpPr>
          <p:spPr>
            <a:xfrm>
              <a:off x="3383769" y="5540188"/>
              <a:ext cx="1642986" cy="489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 flipV="1">
              <a:off x="4200371" y="5442392"/>
              <a:ext cx="1" cy="1955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flipV="1">
              <a:off x="3383769" y="5442392"/>
              <a:ext cx="1" cy="1955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flipV="1">
              <a:off x="5016972" y="5442392"/>
              <a:ext cx="1" cy="1955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字方塊 34"/>
                <p:cNvSpPr txBox="1"/>
                <p:nvPr/>
              </p:nvSpPr>
              <p:spPr>
                <a:xfrm>
                  <a:off x="4019447" y="5594626"/>
                  <a:ext cx="4830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5" name="文字方塊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447" y="5594626"/>
                  <a:ext cx="48308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7458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母體平均數、</a:t>
            </a:r>
            <a:r>
              <a:rPr lang="en-US" altLang="zh-TW" sz="3600" dirty="0" smtClean="0"/>
              <a:t>t</a:t>
            </a:r>
            <a:r>
              <a:rPr lang="zh-TW" altLang="en-US" sz="3600" dirty="0" smtClean="0"/>
              <a:t>分配與區間估計</a:t>
            </a:r>
            <a:endParaRPr lang="zh-TW" altLang="en-US" sz="3600" dirty="0"/>
          </a:p>
        </p:txBody>
      </p:sp>
      <p:sp>
        <p:nvSpPr>
          <p:cNvPr id="37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zh-TW" altLang="en-US" sz="2400" dirty="0" smtClean="0"/>
              <a:t>依據中央極限定理，對於任一個樣本，只要樣本數大於</a:t>
            </a:r>
            <a:r>
              <a:rPr lang="en-US" altLang="zh-TW" sz="2400" dirty="0" smtClean="0"/>
              <a:t>30</a:t>
            </a:r>
            <a:r>
              <a:rPr lang="zh-TW" altLang="en-US" sz="2400" dirty="0" smtClean="0"/>
              <a:t>，抽樣分配就可以視為常態分配。</a:t>
            </a:r>
            <a:endParaRPr lang="en-US" altLang="zh-TW" sz="2400" dirty="0" smtClean="0"/>
          </a:p>
          <a:p>
            <a:pPr>
              <a:lnSpc>
                <a:spcPts val="3800"/>
              </a:lnSpc>
            </a:pPr>
            <a:r>
              <a:rPr lang="zh-TW" altLang="en-US" sz="2400" dirty="0" smtClean="0"/>
              <a:t>信心水準</a:t>
            </a:r>
            <a:r>
              <a:rPr lang="en-US" altLang="zh-TW" sz="2400" dirty="0" smtClean="0"/>
              <a:t>(level of confidence)</a:t>
            </a:r>
            <a:r>
              <a:rPr lang="zh-TW" altLang="en-US" sz="2400" dirty="0" smtClean="0"/>
              <a:t>：樣本平均數在標準誤的範圍內所涵蓋到母體平均數的機率。</a:t>
            </a:r>
            <a:endParaRPr lang="en-US" altLang="zh-TW" sz="2400" dirty="0" smtClean="0"/>
          </a:p>
          <a:p>
            <a:pPr>
              <a:lnSpc>
                <a:spcPts val="3800"/>
              </a:lnSpc>
            </a:pPr>
            <a:r>
              <a:rPr lang="zh-TW" altLang="en-US" sz="2400" dirty="0" smtClean="0"/>
              <a:t>信賴區間</a:t>
            </a:r>
            <a:r>
              <a:rPr lang="en-US" altLang="zh-TW" sz="2400" dirty="0" smtClean="0"/>
              <a:t>(confidence interval)</a:t>
            </a:r>
            <a:r>
              <a:rPr lang="zh-TW" altLang="en-US" sz="2400" dirty="0" smtClean="0"/>
              <a:t>：</a:t>
            </a:r>
            <a:r>
              <a:rPr lang="zh-TW" altLang="en-US" sz="2400" dirty="0"/>
              <a:t>母體平均數區間</a:t>
            </a:r>
            <a:r>
              <a:rPr lang="zh-TW" altLang="en-US" sz="2400" dirty="0" smtClean="0"/>
              <a:t>估計中，幾個標準誤的區間範圍。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5497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母體平均數、</a:t>
            </a:r>
            <a:r>
              <a:rPr lang="en-US" altLang="zh-TW" sz="3600" dirty="0" smtClean="0"/>
              <a:t>t</a:t>
            </a:r>
            <a:r>
              <a:rPr lang="zh-TW" altLang="en-US" sz="3600" dirty="0" smtClean="0"/>
              <a:t>分配與區間估計</a:t>
            </a:r>
            <a:endParaRPr lang="zh-TW" altLang="en-US" sz="3600" dirty="0"/>
          </a:p>
        </p:txBody>
      </p:sp>
      <p:pic>
        <p:nvPicPr>
          <p:cNvPr id="6" name="Picture 5" descr="螢幕快照 2018-03-07 下午4.22.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" r="976" b="40435"/>
          <a:stretch/>
        </p:blipFill>
        <p:spPr>
          <a:xfrm>
            <a:off x="1958472" y="1162761"/>
            <a:ext cx="5385800" cy="53357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5253" y="6273225"/>
            <a:ext cx="9160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endParaRPr lang="en-US" altLang="zh-TW" sz="1600" dirty="0" smtClean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引自許郁文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譯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16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2013)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i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i="1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小時讀通統計通往假設檢定之路。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新北市：世茂</a:t>
            </a:r>
            <a:r>
              <a:rPr lang="zh-TW" altLang="en-US" sz="1600" i="1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大上丈彥，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2012)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424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母體平均數、</a:t>
            </a:r>
            <a:r>
              <a:rPr lang="en-US" altLang="zh-TW" sz="3600" dirty="0" smtClean="0"/>
              <a:t>t</a:t>
            </a:r>
            <a:r>
              <a:rPr lang="zh-TW" altLang="en-US" sz="3600" dirty="0" smtClean="0"/>
              <a:t>分配與區間估計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608682" y="5595376"/>
            <a:ext cx="7926636" cy="683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800" dirty="0" smtClean="0"/>
              <a:t>這就是所謂的「一致性」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5" descr="螢幕快照 2018-03-07 下午4.22.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88"/>
          <a:stretch/>
        </p:blipFill>
        <p:spPr>
          <a:xfrm>
            <a:off x="1542742" y="1392253"/>
            <a:ext cx="5816829" cy="39003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5253" y="6273225"/>
            <a:ext cx="9160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endParaRPr lang="en-US" altLang="zh-TW" sz="1600" dirty="0" smtClean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引自許郁文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譯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16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2013)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i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i="1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小時讀通統計通往假設檢定之路。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新北市：世茂</a:t>
            </a:r>
            <a:r>
              <a:rPr lang="zh-TW" altLang="en-US" sz="1600" i="1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大上丈彥，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2012)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32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母體平均數、</a:t>
            </a:r>
            <a:r>
              <a:rPr lang="en-US" altLang="zh-TW" sz="3600" dirty="0" smtClean="0"/>
              <a:t>t</a:t>
            </a:r>
            <a:r>
              <a:rPr lang="zh-TW" altLang="en-US" sz="3600" dirty="0" smtClean="0"/>
              <a:t>分配與區間估計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165253" y="6273225"/>
            <a:ext cx="9160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endParaRPr lang="en-US" altLang="zh-TW" sz="1600" dirty="0" smtClean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引自許郁文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譯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16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2013)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i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i="1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小時讀通統計通往假設檢定之路。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新北市：世茂</a:t>
            </a:r>
            <a:r>
              <a:rPr lang="zh-TW" altLang="en-US" sz="1600" i="1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大上丈彥，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2012)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31743" y="1582453"/>
                <a:ext cx="8080513" cy="4525959"/>
              </a:xfrm>
            </p:spPr>
            <p:txBody>
              <a:bodyPr/>
              <a:lstStyle/>
              <a:p>
                <a:pPr>
                  <a:lnSpc>
                    <a:spcPts val="3800"/>
                  </a:lnSpc>
                </a:pPr>
                <a:r>
                  <a:rPr lang="en-US" altLang="zh-TW" sz="2800" dirty="0" smtClean="0"/>
                  <a:t>t</a:t>
                </a:r>
                <a:r>
                  <a:rPr lang="zh-TW" altLang="en-US" sz="2800" dirty="0" smtClean="0"/>
                  <a:t>分配</a:t>
                </a:r>
                <a:r>
                  <a:rPr lang="en-US" altLang="zh-TW" sz="2800" dirty="0" smtClean="0"/>
                  <a:t>(</a:t>
                </a:r>
                <a:r>
                  <a:rPr lang="zh-TW" altLang="en-US" sz="2800" dirty="0" smtClean="0"/>
                  <a:t>當抽樣分配條件不明時使用</a:t>
                </a:r>
                <a:r>
                  <a:rPr lang="en-US" altLang="zh-TW" sz="2800" dirty="0" smtClean="0"/>
                  <a:t>)</a:t>
                </a:r>
                <a:endParaRPr lang="en-US" altLang="zh-TW" sz="28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TW" altLang="en-US" sz="2400" dirty="0" smtClean="0"/>
                  <a:t>  從母體平均數</a:t>
                </a:r>
                <a:r>
                  <a:rPr lang="el-GR" altLang="zh-TW" sz="2400" dirty="0" smtClean="0"/>
                  <a:t>μ</a:t>
                </a:r>
                <a:r>
                  <a:rPr lang="zh-TW" altLang="en-US" sz="2400" dirty="0" smtClean="0"/>
                  <a:t>的常態分配，抽出</a:t>
                </a:r>
                <a:r>
                  <a:rPr lang="en-US" altLang="zh-TW" sz="2400" dirty="0" smtClean="0"/>
                  <a:t>n</a:t>
                </a:r>
                <a:r>
                  <a:rPr lang="zh-TW" altLang="en-US" sz="2400" dirty="0" smtClean="0"/>
                  <a:t>個獨立樣本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,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sz="2400" dirty="0" smtClean="0"/>
                  <a:t>，這些獨立樣本的樣本平均數為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+⋯+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zh-TW" altLang="en-US" sz="2400" dirty="0" smtClean="0"/>
                  <a:t>，不偏變異數為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TW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zh-TW" altLang="en-US" sz="2400" dirty="0" smtClean="0"/>
                  <a:t>，統計檢定量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zh-TW" altLang="en-US" sz="2400" dirty="0" smtClean="0"/>
                  <a:t>，也就是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ad>
                          <m:radPr>
                            <m:degHide m:val="on"/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743" y="1582453"/>
                <a:ext cx="8080513" cy="4525959"/>
              </a:xfrm>
              <a:blipFill>
                <a:blip r:embed="rId2"/>
                <a:stretch>
                  <a:fillRect l="-1357" t="-1078" r="-11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92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故事後</a:t>
            </a:r>
            <a:r>
              <a:rPr lang="zh-TW" altLang="en-US" dirty="0"/>
              <a:t>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3800"/>
              </a:lnSpc>
              <a:buNone/>
            </a:pPr>
            <a:r>
              <a:rPr lang="zh-TW" altLang="en-US" sz="2400" dirty="0" smtClean="0"/>
              <a:t>資深的</a:t>
            </a:r>
            <a:r>
              <a:rPr lang="en-US" altLang="zh-TW" sz="2400" dirty="0" smtClean="0"/>
              <a:t>NIKE</a:t>
            </a:r>
            <a:r>
              <a:rPr lang="zh-TW" altLang="en-US" sz="2400" dirty="0" smtClean="0"/>
              <a:t>經理想了想，分別問了兩個問題：</a:t>
            </a:r>
            <a:endParaRPr lang="en-US" altLang="zh-TW" sz="2400" dirty="0" smtClean="0"/>
          </a:p>
          <a:p>
            <a:pPr>
              <a:lnSpc>
                <a:spcPts val="3800"/>
              </a:lnSpc>
            </a:pPr>
            <a:r>
              <a:rPr lang="zh-TW" altLang="en-US" sz="2400" dirty="0" smtClean="0"/>
              <a:t>如果隨機抽取一雙鞋子，電力供應不足</a:t>
            </a:r>
            <a:r>
              <a:rPr lang="en-US" altLang="zh-TW" sz="2400" dirty="0" smtClean="0"/>
              <a:t>100</a:t>
            </a:r>
            <a:r>
              <a:rPr lang="zh-TW" altLang="en-US" sz="2400" dirty="0" smtClean="0"/>
              <a:t>小時的機率有多高</a:t>
            </a:r>
            <a:r>
              <a:rPr lang="en-US" altLang="zh-TW" sz="2400" dirty="0" smtClean="0"/>
              <a:t>?(</a:t>
            </a:r>
            <a:r>
              <a:rPr lang="zh-TW" altLang="en-US" sz="2400" dirty="0" smtClean="0"/>
              <a:t>假設電池單次提供電力符合常態分布</a:t>
            </a:r>
            <a:r>
              <a:rPr lang="en-US" altLang="zh-TW" sz="2400" dirty="0" smtClean="0"/>
              <a:t>)</a:t>
            </a:r>
          </a:p>
          <a:p>
            <a:pPr>
              <a:lnSpc>
                <a:spcPts val="3800"/>
              </a:lnSpc>
            </a:pPr>
            <a:r>
              <a:rPr lang="zh-TW" altLang="en-US" sz="2400" dirty="0" smtClean="0"/>
              <a:t>如果在</a:t>
            </a:r>
            <a:r>
              <a:rPr lang="en-US" altLang="zh-TW" sz="2400" dirty="0" smtClean="0"/>
              <a:t>90%</a:t>
            </a:r>
            <a:r>
              <a:rPr lang="zh-TW" altLang="en-US" sz="2400" dirty="0" smtClean="0"/>
              <a:t>的信賴區間內，你們嘗試以區間估計來估出電池的單次電力供應。</a:t>
            </a:r>
            <a:r>
              <a:rPr lang="en-US" altLang="zh-TW" sz="2400" dirty="0" smtClean="0"/>
              <a:t>(</a:t>
            </a:r>
            <a:r>
              <a:rPr lang="zh-TW" altLang="en-US" sz="2400" dirty="0"/>
              <a:t>假設電池單次提供電力符合常態分布</a:t>
            </a:r>
            <a:r>
              <a:rPr lang="en-US" altLang="zh-TW" sz="2400" dirty="0" smtClean="0"/>
              <a:t>)</a:t>
            </a:r>
          </a:p>
          <a:p>
            <a:pPr>
              <a:lnSpc>
                <a:spcPts val="3800"/>
              </a:lnSpc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592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重點摘述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我們可以將不偏變異數，視為母體變異數的估計值。</a:t>
            </a:r>
            <a:endParaRPr lang="en-US" altLang="zh-TW" dirty="0" smtClean="0"/>
          </a:p>
          <a:p>
            <a:r>
              <a:rPr lang="zh-TW" altLang="en-US" dirty="0" smtClean="0"/>
              <a:t>當母體變異數未知</a:t>
            </a:r>
            <a:r>
              <a:rPr lang="en-US" altLang="zh-TW" dirty="0" smtClean="0"/>
              <a:t>(</a:t>
            </a:r>
            <a:r>
              <a:rPr lang="zh-TW" altLang="en-US" dirty="0" smtClean="0"/>
              <a:t>或樣本數不足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，即可使用</a:t>
            </a:r>
            <a:r>
              <a:rPr lang="en-US" altLang="zh-TW" dirty="0" smtClean="0"/>
              <a:t>t</a:t>
            </a:r>
            <a:r>
              <a:rPr lang="zh-TW" altLang="en-US" dirty="0" smtClean="0"/>
              <a:t>分布進行估計。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45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前導故事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3800"/>
              </a:lnSpc>
              <a:buNone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NIKE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最新開發一款新的運動鞋，鞋內包含一個可轉換動能為電力的高科技電池，號稱單次隔空充電可提供手機高度的使用電力，目前經過測試得到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小時、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小時與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小時，現在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NIKE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的經理急著想要安排與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公司的合作，該怎麼估計此產品單次電力提供時間咧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(#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此案例為虛構故事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lnSpc>
                <a:spcPts val="3800"/>
              </a:lnSpc>
              <a:buNone/>
            </a:pP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問題來了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3800"/>
              </a:lnSpc>
              <a:buNone/>
            </a:pP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到底該如何評估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3800"/>
              </a:lnSpc>
              <a:buNone/>
            </a:pP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手頭上有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哪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些資訊可以使用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890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在開始之前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母體變異數的估計</a:t>
            </a:r>
            <a:endParaRPr lang="en-US" altLang="zh-TW" dirty="0" smtClean="0"/>
          </a:p>
          <a:p>
            <a:r>
              <a:rPr lang="zh-TW" altLang="en-US" dirty="0" smtClean="0"/>
              <a:t>母體變異數與不偏變異數</a:t>
            </a:r>
            <a:endParaRPr lang="en-US" altLang="zh-TW" dirty="0" smtClean="0"/>
          </a:p>
          <a:p>
            <a:r>
              <a:rPr lang="zh-TW" altLang="en-US" dirty="0" smtClean="0"/>
              <a:t>母體平均數、</a:t>
            </a:r>
            <a:r>
              <a:rPr lang="en-US" altLang="zh-TW" dirty="0" smtClean="0"/>
              <a:t>t</a:t>
            </a:r>
            <a:r>
              <a:rPr lang="zh-TW" altLang="en-US" dirty="0" smtClean="0"/>
              <a:t>分配與區間估計</a:t>
            </a:r>
            <a:endParaRPr lang="en-US" altLang="zh-TW" dirty="0" smtClean="0"/>
          </a:p>
          <a:p>
            <a:r>
              <a:rPr lang="zh-TW" altLang="en-US" dirty="0" smtClean="0"/>
              <a:t>重點摘述</a:t>
            </a:r>
            <a:endParaRPr lang="zh-TW" alt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5253" y="6273225"/>
            <a:ext cx="9160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endParaRPr lang="en-US" altLang="zh-TW" sz="1600" dirty="0" smtClean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引自許郁文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譯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16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2013)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i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i="1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小時讀通統計通往假設檢定之路。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新北市：世茂</a:t>
            </a:r>
            <a:r>
              <a:rPr lang="zh-TW" altLang="en-US" sz="1600" i="1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大上丈彥，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2012)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6905" y="309430"/>
            <a:ext cx="1073686" cy="5796234"/>
          </a:xfrm>
        </p:spPr>
        <p:txBody>
          <a:bodyPr/>
          <a:lstStyle/>
          <a:p>
            <a:r>
              <a:rPr lang="zh-TW" altLang="en-US" dirty="0" smtClean="0"/>
              <a:t>母體平均數的點</a:t>
            </a:r>
            <a:r>
              <a:rPr lang="zh-TW" altLang="en-US" dirty="0"/>
              <a:t>估計</a:t>
            </a:r>
          </a:p>
        </p:txBody>
      </p:sp>
      <p:pic>
        <p:nvPicPr>
          <p:cNvPr id="6" name="Picture 5" descr="螢幕快照 2018-03-07 下午4.13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19" y="0"/>
            <a:ext cx="4269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2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母體變異數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 smtClean="0"/>
                  <a:t>的估計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對</a:t>
                </a:r>
                <a:r>
                  <a:rPr lang="zh-TW" altLang="en-US" dirty="0"/>
                  <a:t>母體</a:t>
                </a:r>
                <a:r>
                  <a:rPr lang="zh-TW" altLang="en-US" dirty="0" smtClean="0"/>
                  <a:t>變異</a:t>
                </a:r>
                <a:r>
                  <a:rPr lang="zh-TW" altLang="en-US" dirty="0"/>
                  <a:t>數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/>
                  <a:t>的</a:t>
                </a:r>
                <a:r>
                  <a:rPr lang="zh-TW" altLang="en-US" dirty="0" smtClean="0"/>
                  <a:t>估計，以樣本變異數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TW" altLang="en-US" i="1">
                        <a:latin typeface="Cambria Math" panose="02040503050406030204" pitchFamily="18" charset="0"/>
                      </a:rPr>
                      <m:t>最為常用</m:t>
                    </m:r>
                  </m:oMath>
                </a14:m>
                <a:r>
                  <a:rPr lang="zh-TW" altLang="en-US" dirty="0" smtClean="0"/>
                  <a:t>，其具有</a:t>
                </a:r>
                <a:r>
                  <a:rPr lang="zh-TW" altLang="en-US" u="sng" dirty="0" smtClean="0"/>
                  <a:t>不偏性</a:t>
                </a:r>
                <a:endParaRPr lang="en-US" altLang="zh-TW" u="sng" dirty="0"/>
              </a:p>
              <a:p>
                <a:endParaRPr lang="en-US" altLang="zh-TW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9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母體變異數與不偏變異數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30277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zh-TW" altLang="en-US" sz="2400" dirty="0" smtClean="0"/>
              <a:t>從前列的公式可見，以</a:t>
            </a:r>
            <a:r>
              <a:rPr lang="en-US" altLang="zh-TW" sz="2400" dirty="0" smtClean="0"/>
              <a:t>n</a:t>
            </a:r>
            <a:r>
              <a:rPr lang="zh-TW" altLang="en-US" sz="2400" dirty="0" smtClean="0"/>
              <a:t>來除以總合，到此相信有人會質疑，「若</a:t>
            </a:r>
            <a:r>
              <a:rPr lang="en-US" altLang="zh-TW" sz="2400" dirty="0" smtClean="0"/>
              <a:t>n</a:t>
            </a:r>
            <a:r>
              <a:rPr lang="zh-TW" altLang="en-US" sz="2400" dirty="0" smtClean="0"/>
              <a:t>過大怎麼辦</a:t>
            </a:r>
            <a:r>
              <a:rPr lang="en-US" altLang="zh-TW" sz="2400" dirty="0" smtClean="0"/>
              <a:t>?</a:t>
            </a:r>
            <a:r>
              <a:rPr lang="zh-TW" altLang="en-US" sz="2400" dirty="0" smtClean="0"/>
              <a:t>」所以有人用</a:t>
            </a:r>
            <a:r>
              <a:rPr lang="en-US" altLang="zh-TW" sz="2400" dirty="0" smtClean="0"/>
              <a:t>n-1</a:t>
            </a:r>
            <a:r>
              <a:rPr lang="zh-TW" altLang="en-US" sz="2400" dirty="0" smtClean="0"/>
              <a:t>來替代</a:t>
            </a:r>
            <a:r>
              <a:rPr lang="en-US" altLang="zh-TW" sz="2400" dirty="0" smtClean="0"/>
              <a:t>n</a:t>
            </a:r>
            <a:r>
              <a:rPr lang="zh-TW" altLang="en-US" sz="2400" dirty="0" smtClean="0"/>
              <a:t>，並將這樣除出來的結果稱為「不偏變異數」</a:t>
            </a:r>
            <a:endParaRPr lang="en-US" altLang="zh-TW" sz="2400" dirty="0" smtClean="0"/>
          </a:p>
          <a:p>
            <a:pPr>
              <a:lnSpc>
                <a:spcPts val="3800"/>
              </a:lnSpc>
            </a:pPr>
            <a:r>
              <a:rPr lang="zh-TW" altLang="en-US" sz="2400" dirty="0" smtClean="0"/>
              <a:t>一般在推論統計中，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608682" y="3888953"/>
            <a:ext cx="7926636" cy="15203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800" dirty="0" smtClean="0"/>
              <a:t>都將不偏變異數，視為是母體變異數的估計值</a:t>
            </a:r>
            <a:endParaRPr lang="en-US" altLang="zh-TW" sz="2800" dirty="0" smtClean="0"/>
          </a:p>
          <a:p>
            <a:pPr algn="ctr">
              <a:lnSpc>
                <a:spcPct val="150000"/>
              </a:lnSpc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這是因為樣本變異數過小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8682" y="5508433"/>
            <a:ext cx="7926636" cy="683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800" dirty="0" smtClean="0"/>
              <a:t>這就符合了估計的「不偏性」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730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049137"/>
            <a:ext cx="3833870" cy="2385978"/>
          </a:xfrm>
        </p:spPr>
        <p:txBody>
          <a:bodyPr/>
          <a:lstStyle/>
          <a:p>
            <a:r>
              <a:rPr lang="zh-TW" altLang="en-US" dirty="0" smtClean="0"/>
              <a:t>母體變異數與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不偏變異數</a:t>
            </a:r>
            <a:endParaRPr lang="zh-TW" altLang="en-US" dirty="0"/>
          </a:p>
        </p:txBody>
      </p:sp>
      <p:pic>
        <p:nvPicPr>
          <p:cNvPr id="5" name="Picture 4" descr="螢幕快照 2018-03-07 下午4.15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95" y="0"/>
            <a:ext cx="4232426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5253" y="6273225"/>
            <a:ext cx="9160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endParaRPr lang="en-US" altLang="zh-TW" sz="1600" dirty="0" smtClean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引自許郁文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譯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16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2013)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i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i="1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小時讀通統計通往假設檢定之路。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新北市：世茂</a:t>
            </a:r>
            <a:r>
              <a:rPr lang="zh-TW" altLang="en-US" sz="1600" i="1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大上丈彥，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2012)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107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46272" y="365793"/>
            <a:ext cx="4423681" cy="1143000"/>
          </a:xfrm>
        </p:spPr>
        <p:txBody>
          <a:bodyPr/>
          <a:lstStyle/>
          <a:p>
            <a:r>
              <a:rPr lang="zh-TW" altLang="en-US" dirty="0" smtClean="0"/>
              <a:t>為什麼</a:t>
            </a:r>
            <a:r>
              <a:rPr lang="en-US" altLang="zh-TW" dirty="0" smtClean="0"/>
              <a:t>n-1</a:t>
            </a:r>
            <a:endParaRPr lang="zh-TW" altLang="en-US" dirty="0"/>
          </a:p>
        </p:txBody>
      </p:sp>
      <p:pic>
        <p:nvPicPr>
          <p:cNvPr id="5" name="Picture 4" descr="螢幕快照 2018-03-07 下午4.17.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" b="56274"/>
          <a:stretch/>
        </p:blipFill>
        <p:spPr>
          <a:xfrm>
            <a:off x="1282331" y="1621746"/>
            <a:ext cx="6429153" cy="462920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5253" y="6273225"/>
            <a:ext cx="9160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endParaRPr lang="en-US" altLang="zh-TW" sz="1600" dirty="0" smtClean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引自許郁文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譯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16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2013)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i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i="1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小時讀通統計通往假設檢定之路。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新北市：世茂</a:t>
            </a:r>
            <a:r>
              <a:rPr lang="zh-TW" altLang="en-US" sz="1600" i="1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大上丈彥，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2012)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287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0972" y="136300"/>
            <a:ext cx="4423681" cy="1143000"/>
          </a:xfrm>
        </p:spPr>
        <p:txBody>
          <a:bodyPr/>
          <a:lstStyle/>
          <a:p>
            <a:r>
              <a:rPr lang="zh-TW" altLang="en-US" dirty="0" smtClean="0"/>
              <a:t>為什麼</a:t>
            </a:r>
            <a:r>
              <a:rPr lang="en-US" altLang="zh-TW" dirty="0" smtClean="0"/>
              <a:t>n-1</a:t>
            </a:r>
            <a:endParaRPr lang="zh-TW" altLang="en-US" dirty="0"/>
          </a:p>
        </p:txBody>
      </p:sp>
      <p:pic>
        <p:nvPicPr>
          <p:cNvPr id="6" name="Picture 5" descr="螢幕快照 2018-03-07 下午4.17.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3"/>
          <a:stretch/>
        </p:blipFill>
        <p:spPr>
          <a:xfrm>
            <a:off x="1787250" y="1101564"/>
            <a:ext cx="5740627" cy="52998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5253" y="6273225"/>
            <a:ext cx="9160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endParaRPr lang="en-US" altLang="zh-TW" sz="1600" dirty="0" smtClean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引自許郁文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譯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16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2013)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i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i="1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小時讀通統計通往假設檢定之路。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新北市：世茂</a:t>
            </a:r>
            <a:r>
              <a:rPr lang="zh-TW" altLang="en-US" sz="1600" i="1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大上丈彥，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2012)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567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686</TotalTime>
  <Words>833</Words>
  <Application>Microsoft Office PowerPoint</Application>
  <PresentationFormat>如螢幕大小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微軟正黑體</vt:lpstr>
      <vt:lpstr>新細明體</vt:lpstr>
      <vt:lpstr>標楷體</vt:lpstr>
      <vt:lpstr>Arial</vt:lpstr>
      <vt:lpstr>Calibri</vt:lpstr>
      <vt:lpstr>Cambria Math</vt:lpstr>
      <vt:lpstr>Times New Roman</vt:lpstr>
      <vt:lpstr>課程名稱</vt:lpstr>
      <vt:lpstr>見微知著-神奇的統計估計</vt:lpstr>
      <vt:lpstr>前導故事</vt:lpstr>
      <vt:lpstr>在開始之前…</vt:lpstr>
      <vt:lpstr>母體平均數的點估計</vt:lpstr>
      <vt:lpstr>母體變異數σ^2的估計</vt:lpstr>
      <vt:lpstr>母體變異數與不偏變異數</vt:lpstr>
      <vt:lpstr>母體變異數與 不偏變異數</vt:lpstr>
      <vt:lpstr>為什麼n-1</vt:lpstr>
      <vt:lpstr>為什麼n-1</vt:lpstr>
      <vt:lpstr>符號會不會太多了? 讓我們複習一下</vt:lpstr>
      <vt:lpstr>母體平均數、t分配與區間估計</vt:lpstr>
      <vt:lpstr>母體平均數、t分配與區間估計</vt:lpstr>
      <vt:lpstr>母體平均數、t分配與區間估計</vt:lpstr>
      <vt:lpstr>母體平均數、t分配與區間估計</vt:lpstr>
      <vt:lpstr>母體平均數、t分配與區間估計</vt:lpstr>
      <vt:lpstr>故事後續</vt:lpstr>
      <vt:lpstr>重點摘述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Kuo Che-Chun</cp:lastModifiedBy>
  <cp:revision>34</cp:revision>
  <dcterms:created xsi:type="dcterms:W3CDTF">2017-11-07T02:54:43Z</dcterms:created>
  <dcterms:modified xsi:type="dcterms:W3CDTF">2018-04-17T14:24:26Z</dcterms:modified>
</cp:coreProperties>
</file>