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79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>
        <p:scale>
          <a:sx n="117" d="100"/>
          <a:sy n="117" d="100"/>
        </p:scale>
        <p:origin x="-146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1B262-C101-A547-A3EC-F24FD5882134}" type="datetimeFigureOut">
              <a:rPr kumimoji="1" lang="zh-TW" altLang="en-US" smtClean="0"/>
              <a:t>2018/10/2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D75CF-6F71-4041-A4C0-E31DC2E4FEC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6274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D75CF-6F71-4041-A4C0-E31DC2E4FECA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2361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F5430FE-92AB-2243-9F77-DD896B2F5BA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7EDDC21B-8869-074E-8270-78ABC8073BB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E8D4BE0-26B4-4247-BBE3-13B20754DB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2FDC7-E7E2-CC49-B4C6-B47C67403114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EDDC804C-4913-2A45-970F-3139535AFB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62D3E42-43EA-5542-9866-0B97131C3D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0C868F-B4F1-7342-B31F-E3E75257ED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478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1A3F718-D18D-E74D-AF8A-FA76377DEE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87A69B85-B82A-5C44-B02A-D347179DEF2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CDBDE9A-6DA4-6748-AEFB-94195D12D7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F868AD-D8BD-0C47-BBB0-598B73D0600C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625C30BC-70D5-B943-931D-FDA26D48BA2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86092B9-257F-D74E-8A2B-DCB9017A3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560AF3-8B71-D249-B88A-FB45D406FE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6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96FD3FEB-44D0-B741-BD81-E2BCEAED454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81CA8074-CCC1-F740-9A11-DD8E43F257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E63BA14-1A66-A544-A13F-D29126AC468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736B42-917F-4B42-97CB-20ADF610B5A4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7535234D-5880-CC4F-B5E1-DFD19F3C601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7810D510-BFCE-4046-B70B-146ED84D1C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DAA72B-7DCD-A547-AB56-50FF7CB20F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2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4D8170D9-2673-4A4C-8845-36666A3F0D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94B6671-F775-8341-81D2-28C1B330953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8F102F14-851D-9840-A553-76766FB7799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8D8A3F-7F18-944C-BD84-20CED7861548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3B3F4329-3DF8-534B-B2AB-05AFC8B473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71640E16-9ED2-8D43-B1DB-F18EDEEF5A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9A7CB9-BAD7-6A46-867A-F0A6450632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252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480802D-6576-D64D-8046-22BDD3C0C9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80F4DEC7-9847-6E41-A197-1A24DDD5C0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02947B46-A3BB-6640-BE4D-E784A346E8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4CA0D-B094-8447-9097-B33F3505D7B3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990D150-CE32-4A4A-896C-8FB438213D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CF984F3B-C4E9-F546-A46A-FE1F48F526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DA6D3-854A-B841-9AEF-2F5E45D161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5E27C5B-16AB-424E-8FAE-1DDBB8B604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01AEDFA-8E02-5C41-8A81-DA55F00B443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7053C61B-279D-9D43-A459-B2B8378F565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11AAABFD-8478-2D43-9ADB-D82CA25575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93B137-E5A1-1446-985C-6BD657C2B69B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4AC844F7-F5AF-6C47-90BA-379200A32D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68B187EB-A364-4043-9115-99D493C0D8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FA28C-4952-874E-BCF3-E0886037CC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0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549BD3E-4B98-BB4A-93C9-EB9E249C93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0DC98546-D63E-7A43-B2A0-F4CFABDDDD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4724DB3F-DD2E-C541-836D-C3719866296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50EA5711-FA85-AC4F-B211-330B85A8FD9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8089477B-9427-6745-8AA9-07D2E91AF6D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C209130E-3991-6B42-946B-8CDA137F63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B792C1-C8EC-0043-BAA9-257099D8F339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75B0E542-C163-F04B-9010-AC202A30A9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3A19DFE6-0625-2A45-9858-DD238C536E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5CF9B-40FB-134F-9C0A-5681E6C3E8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187A020-2B4E-4244-A53A-E50396E94C5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E65B9D75-C4A1-AB46-B916-A8A96EFA4D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EE5D7B-DFDE-5749-AD40-9080B5E4A513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0914CB69-B913-074E-9D68-BEDE7866AA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22A03CD2-6CFC-564C-95CB-6E50E2286A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D13948-2737-FC4E-A019-265803295B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1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07C52FEC-168F-7A4C-996B-4BF22699C8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E6E9D-95F8-6742-BCD2-89E688C89DAD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31DABDDF-407F-FC4F-B4C3-2FF1D40D71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E35E55E8-96E4-CF4F-84C3-A161F7B33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B13E7F-3281-5849-9B52-D7F4D17786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C0FD861-DAB8-9846-A245-69E312FF7B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DAF293E-C4F9-A74E-AF9D-12794257D3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8B9C400A-445C-844A-833C-1E631A7133C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39E2DB39-C416-D24A-BF5C-CF2C0B7BDB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CBA577-6578-2848-B781-6D85479886FF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0B18C818-E6D6-4143-A03C-FEB4074AE4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6C735A37-A0C7-604E-A792-7BFCE21496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920CB0-1BBE-C64F-A603-F20582F27D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5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4918525-37C3-9B4D-AEB8-363BC7CA41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53523BC3-FC9C-464D-9623-2A008F70F0E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1071F0CF-3D95-3141-A04B-5F16E0FF26E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4C332F08-2DCE-9144-BA08-92E4DB22BC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126336-7EBF-B54F-98C6-1B481D0C3A37}" type="datetime1">
              <a:rPr lang="en-US"/>
              <a:pPr lvl="0"/>
              <a:t>10/2/2018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E26B52F7-9D25-BA40-8B91-E774B58730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0B49D2F8-0032-EF44-AC11-4C57E918B8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6B2D2C-B1E6-1544-AAD6-24C8F7F36E8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3ECF10F5-388A-044B-ABF8-D647E63098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64B5B144-B395-2247-8DBC-B7EEB00253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B6B3691-60F1-EB49-A1AB-FD36D0C1BDF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799E342F-EA1D-FE49-91B0-6563B65709C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3CD2395F-9C53-124A-A9D2-E9E31A5FFF8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8338B350-F7D5-D84D-A7C7-DD38D4CDB4D1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F28A2B30-6B69-C247-9B14-FCEA1B235DD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7BF9CD98-00C1-784C-AE49-5133725B699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05CA5C2-108D-0845-AFBD-5A881C68EDF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/>
              <a:t>運動訓練學</a:t>
            </a:r>
            <a:endParaRPr lang="zh-TW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B2284485-6D9A-B14A-BEEC-075D51EDAC0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/>
              <a:t>李恆儒</a:t>
            </a:r>
            <a:endParaRPr lang="en-US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5F3A6109-74DE-4846-888C-484F10A649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5E392BB4-2C8D-6B4B-8545-657C3E14366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xmlns="" id="{2299577A-3256-694C-ADB8-11B34CD0C064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lvl="0" algn="ctr"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CN" altLang="en-US" sz="3200" dirty="0">
                <a:solidFill>
                  <a:schemeClr val="bg1">
                    <a:lumMod val="50000"/>
                  </a:schemeClr>
                </a:solidFill>
              </a:rPr>
              <a:t>速度與敏捷度訓練</a:t>
            </a:r>
            <a:r>
              <a:rPr lang="en-US" sz="3200" b="0" i="0" u="none" strike="noStrike" kern="1200" cap="none" spc="0" baseline="0" dirty="0" smtClean="0">
                <a:solidFill>
                  <a:schemeClr val="bg1">
                    <a:lumMod val="50000"/>
                  </a:schemeClr>
                </a:solidFill>
                <a:uFillTx/>
                <a:latin typeface="Calibri"/>
                <a:ea typeface="新細明體"/>
                <a:cs typeface=""/>
              </a:rPr>
              <a:t>03</a:t>
            </a:r>
            <a:endParaRPr lang="en-US" sz="3200" b="0" i="0" u="none" strike="noStrike" kern="1200" cap="none" spc="0" baseline="0" dirty="0">
              <a:solidFill>
                <a:schemeClr val="bg1">
                  <a:lumMod val="50000"/>
                </a:schemeClr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104C7FE-2B04-014C-82E4-B12A5956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速度發展策略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03D688F-13AD-9148-9F51-D31151650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透過週期性的規劃，在某一時期強調某一類特質（如：加速度）所需的身體和心理層面，稍微降低對其他特質的發展</a:t>
            </a:r>
            <a:endParaRPr lang="en-US" altLang="zh-TW" dirty="0"/>
          </a:p>
          <a:p>
            <a:r>
              <a:rPr lang="zh-TW" altLang="en-US" dirty="0"/>
              <a:t>一位運動員的衝刺能力，可透過完整設計的訓練計畫，在不同訓練期間，著重不同的體能特質，並將發展的特質作為下一階段的基礎</a:t>
            </a:r>
            <a:endParaRPr lang="en-US" altLang="zh-TW" dirty="0"/>
          </a:p>
          <a:p>
            <a:r>
              <a:rPr lang="zh-TW" altLang="en-US" dirty="0"/>
              <a:t>（階段性的增益作用</a:t>
            </a:r>
            <a:r>
              <a:rPr lang="en-US" altLang="zh-TW" dirty="0"/>
              <a:t>〔phase potentiation effect〕</a:t>
            </a:r>
            <a:r>
              <a:rPr lang="zh-TW" altLang="en-US" dirty="0"/>
              <a:t>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3460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30F8A49-C356-164A-918F-FA299983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0B18CFB-EA6D-2243-AE8C-CDADE7BB3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步驟一：經由比賽和對運動本身的需求分析，評量與敏捷性相關的特質（參閱表格）</a:t>
            </a:r>
          </a:p>
          <a:p>
            <a:r>
              <a:rPr lang="zh-TW" altLang="en-US" dirty="0"/>
              <a:t>步驟二：透過與表現或團隊平均的標準化分數比較，決定運動員的優勢與劣勢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8626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0E24246-310D-1D4B-BE3E-D1C4A991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32737E3-B751-3C4C-B91D-087D09D70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步驟三：決定運動員主要和次要發展的需求特質</a:t>
            </a:r>
          </a:p>
          <a:p>
            <a:r>
              <a:rPr lang="zh-TW" altLang="en-US" dirty="0"/>
              <a:t>步驟四：經由需求分析，適當分配能發展以上特質的時間</a:t>
            </a:r>
            <a:endParaRPr lang="en-US" altLang="zh-TW" dirty="0"/>
          </a:p>
          <a:p>
            <a:r>
              <a:rPr lang="zh-TW" altLang="en-US" dirty="0"/>
              <a:t>步驟五：在不同訓練區段週期中，提供主要訓練目標的比重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0273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E06854B-6DC5-F745-A9C8-32FAA3B7B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4B1D05E-33E0-174B-8F8B-450A2E513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4" name="圖片 1">
            <a:extLst>
              <a:ext uri="{FF2B5EF4-FFF2-40B4-BE49-F238E27FC236}">
                <a16:creationId xmlns:a16="http://schemas.microsoft.com/office/drawing/2014/main" xmlns="" id="{8F1E6C9B-9748-A844-B56F-7027BE97C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070" y="615546"/>
            <a:ext cx="6488592" cy="5587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9223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參考文獻</a:t>
            </a: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457200" y="1743959"/>
            <a:ext cx="8229600" cy="4053526"/>
          </a:xfrm>
        </p:spPr>
        <p:txBody>
          <a:bodyPr/>
          <a:lstStyle/>
          <a:p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林正常等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(2011)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運動訓練法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。臺北市：藝軒圖書出版社。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鄭景峰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(2013)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。高強度間歇訓練與運動員有氧能力。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中華體育季刊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27(3)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203-211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Kovacs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M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S.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(2007).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Tennis physiology: training the competitive athlete.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Sports Med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37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189-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98. 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Sharkey, B. J., &amp;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Gaskill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S. E. (2006). 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 physiology for coaches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Champaign, IL, Human Kinetics.</a:t>
            </a:r>
            <a:endParaRPr lang="zh-TW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5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56F742CA-A3CE-2D4A-A16E-5811D8D0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發展速度的方法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B6E78E6-7D56-0A47-B3DE-C96CF9E13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衝刺</a:t>
            </a:r>
            <a:endParaRPr lang="en-US" altLang="zh-TW" dirty="0"/>
          </a:p>
          <a:p>
            <a:pPr lvl="1"/>
            <a:r>
              <a:rPr lang="zh-TW" altLang="en-US" dirty="0"/>
              <a:t>除此之外，衝刺需要接近最大（</a:t>
            </a:r>
            <a:r>
              <a:rPr lang="en-US" altLang="zh-TW" dirty="0"/>
              <a:t>near- maximum</a:t>
            </a:r>
            <a:r>
              <a:rPr lang="zh-TW" altLang="en-US" dirty="0"/>
              <a:t>）至最大的肌肉激活，仰賴高度中樞神經系統的活動。這種中樞系統的活動稱為譯碼頻率（</a:t>
            </a:r>
            <a:r>
              <a:rPr lang="en-US" altLang="zh-TW" dirty="0"/>
              <a:t>rate coding</a:t>
            </a:r>
            <a:r>
              <a:rPr lang="zh-TW" altLang="en-US" dirty="0"/>
              <a:t>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13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4DB10BA8-858D-A74D-8A65-C4BBDEC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E579690-1CE7-6649-9817-55B6D6FFB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肌力</a:t>
            </a:r>
            <a:endParaRPr lang="en-US" altLang="zh-TW" dirty="0"/>
          </a:p>
          <a:p>
            <a:pPr lvl="1"/>
            <a:r>
              <a:rPr lang="zh-TW" altLang="en-US" dirty="0"/>
              <a:t>或許在肌力提升並轉移到衝刺表現的過程，需要更加的專項化</a:t>
            </a:r>
            <a:endParaRPr lang="en-US" altLang="zh-TW" dirty="0"/>
          </a:p>
          <a:p>
            <a:pPr lvl="1"/>
            <a:r>
              <a:rPr lang="zh-TW" altLang="en-US" dirty="0"/>
              <a:t>意指在訓練效果的轉移要成功，動作選擇必須包含高度的相似層度</a:t>
            </a:r>
            <a:endParaRPr lang="en-US" altLang="zh-TW" dirty="0"/>
          </a:p>
          <a:p>
            <a:pPr lvl="1"/>
            <a:r>
              <a:rPr lang="zh-TW" altLang="en-US" dirty="0"/>
              <a:t>包含動作模式、峰值力量、發力率、加速度及動作本身的執行速度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713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FDAC5CF-AA73-7041-A021-35A0162B7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F3F6998-759E-1C4D-9D02-67FAF37ED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活動度</a:t>
            </a:r>
            <a:endParaRPr lang="en-US" altLang="zh-TW" dirty="0"/>
          </a:p>
          <a:p>
            <a:pPr lvl="1"/>
            <a:r>
              <a:rPr lang="zh-TW" altLang="en-US" dirty="0"/>
              <a:t>活動度是運動員在特定範圍下，肢段可自由移動的程度，柔軟度則是指整體的關節活動度</a:t>
            </a:r>
            <a:endParaRPr lang="en-US" altLang="zh-TW" dirty="0"/>
          </a:p>
          <a:p>
            <a:pPr lvl="1"/>
            <a:r>
              <a:rPr lang="zh-TW" altLang="en-US" dirty="0"/>
              <a:t>在瞭解衝刺表現衝存在許多限制因子後，教練必須確保運動員在練習或比賽前，能保有姿勢的整體性（並非著重某一個或某幾個特殊部位，而忽略整體的重要性）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7408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FD479EE-8888-4444-8038-76F744D05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發展敏捷性的方法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CC53B66F-EFE6-8647-B7B5-93EA493AB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肌力</a:t>
            </a:r>
            <a:endParaRPr lang="en-US" altLang="zh-TW" dirty="0"/>
          </a:p>
          <a:p>
            <a:r>
              <a:rPr lang="zh-TW" altLang="en-US" dirty="0"/>
              <a:t>改變方向能力</a:t>
            </a:r>
            <a:endParaRPr lang="en-US" altLang="zh-TW" dirty="0"/>
          </a:p>
          <a:p>
            <a:r>
              <a:rPr lang="zh-TW" altLang="en-US" dirty="0"/>
              <a:t>知覺－認知能力</a:t>
            </a:r>
          </a:p>
          <a:p>
            <a:pPr lvl="1"/>
            <a:r>
              <a:rPr lang="zh-TW" altLang="en-US" dirty="0"/>
              <a:t>在普遍使用的閉鎖式改變方向練習中，增加認知－知覺的層面，就成了敏捷性訓練的練習</a:t>
            </a:r>
            <a:endParaRPr lang="en-US" altLang="zh-TW" dirty="0"/>
          </a:p>
          <a:p>
            <a:pPr lvl="1"/>
            <a:r>
              <a:rPr lang="zh-TW" altLang="en-US" dirty="0"/>
              <a:t>舉例來說，減速或</a:t>
            </a:r>
            <a:r>
              <a:rPr lang="en-US" altLang="zh-TW" dirty="0"/>
              <a:t>Z</a:t>
            </a:r>
            <a:r>
              <a:rPr lang="zh-TW" altLang="en-US" dirty="0"/>
              <a:t>字型跑等改變方向練習，可透過增加哨音、教練的指導語或閃爍燈光等一般性刺激而成為敏捷性訓練練習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047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9B09464-F0AC-8740-BD87-54C40C40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訓練計畫設計</a:t>
            </a:r>
            <a:endParaRPr kumimoji="1" lang="zh-TW" altLang="en-US" dirty="0"/>
          </a:p>
        </p:txBody>
      </p:sp>
      <p:pic>
        <p:nvPicPr>
          <p:cNvPr id="4" name="圖片 1">
            <a:extLst>
              <a:ext uri="{FF2B5EF4-FFF2-40B4-BE49-F238E27FC236}">
                <a16:creationId xmlns:a16="http://schemas.microsoft.com/office/drawing/2014/main" xmlns="" id="{1CB04557-B690-154B-A795-D38FA3E27E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11" y="1220872"/>
            <a:ext cx="7538483" cy="521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056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83A763D-A86B-3947-8CDA-A2E644487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C2015760-6454-334F-B445-625C4BF3F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頻率：在一定時間內進行訓練課程的次數（例如：天或週）</a:t>
            </a:r>
          </a:p>
          <a:p>
            <a:r>
              <a:rPr lang="zh-TW" altLang="en-US" dirty="0"/>
              <a:t>強度：執行一個反覆次數的努力程度（最大強度的百分比）</a:t>
            </a:r>
          </a:p>
          <a:p>
            <a:r>
              <a:rPr lang="zh-TW" altLang="en-US" dirty="0"/>
              <a:t>恢復（休息）時間：組間或單次反覆之間的時間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590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FC28486-67C3-D44B-947D-46D6F8520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08FACFF-EE79-4E40-9B75-786410A4E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反覆次數：執行一個特殊的訓練負荷或動作技術</a:t>
            </a:r>
            <a:endParaRPr lang="en-US" altLang="zh-TW" dirty="0"/>
          </a:p>
          <a:p>
            <a:r>
              <a:rPr lang="zh-TW" altLang="en-US" dirty="0"/>
              <a:t>系列：由多組和其所包含的休息時間所組成</a:t>
            </a:r>
            <a:endParaRPr lang="en-US" altLang="zh-TW" dirty="0"/>
          </a:p>
          <a:p>
            <a:r>
              <a:rPr lang="zh-TW" altLang="en-US" dirty="0"/>
              <a:t>組：由多個反覆次數和其所包含的休息時間所組成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2341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8C1DE45-8486-B34A-9548-C71825E94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53F9B15-2685-0744-A214-0F61EBD9C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量：一個訓練課程或一段時間內所做的功（如：三組五個反覆次數）</a:t>
            </a:r>
            <a:endParaRPr lang="en-US" altLang="zh-TW" dirty="0"/>
          </a:p>
          <a:p>
            <a:endParaRPr kumimoji="1" lang="en-US" altLang="zh-TW" dirty="0"/>
          </a:p>
          <a:p>
            <a:r>
              <a:rPr lang="zh-TW" altLang="en-US" dirty="0"/>
              <a:t>工作－休息比：一組間運動和休息時間組成的相對密度，以比值作為表示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5775640"/>
      </p:ext>
    </p:extLst>
  </p:cSld>
  <p:clrMapOvr>
    <a:masterClrMapping/>
  </p:clrMapOvr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168</TotalTime>
  <Words>669</Words>
  <Application>Microsoft Office PowerPoint</Application>
  <PresentationFormat>如螢幕大小 (4:3)</PresentationFormat>
  <Paragraphs>46</Paragraphs>
  <Slides>14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課程名稱</vt:lpstr>
      <vt:lpstr>運動訓練學</vt:lpstr>
      <vt:lpstr>發展速度的方法</vt:lpstr>
      <vt:lpstr>PowerPoint 簡報</vt:lpstr>
      <vt:lpstr>PowerPoint 簡報</vt:lpstr>
      <vt:lpstr>發展敏捷性的方法</vt:lpstr>
      <vt:lpstr>訓練計畫設計</vt:lpstr>
      <vt:lpstr>PowerPoint 簡報</vt:lpstr>
      <vt:lpstr>PowerPoint 簡報</vt:lpstr>
      <vt:lpstr>PowerPoint 簡報</vt:lpstr>
      <vt:lpstr>速度發展策略</vt:lpstr>
      <vt:lpstr>PowerPoint 簡報</vt:lpstr>
      <vt:lpstr>PowerPoint 簡報</vt:lpstr>
      <vt:lpstr>PowerPoint 簡報</vt:lpstr>
      <vt:lpstr>參考文獻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BIGMAMA</cp:lastModifiedBy>
  <cp:revision>19</cp:revision>
  <dcterms:created xsi:type="dcterms:W3CDTF">2017-11-07T02:54:43Z</dcterms:created>
  <dcterms:modified xsi:type="dcterms:W3CDTF">2018-10-01T16:58:10Z</dcterms:modified>
</cp:coreProperties>
</file>