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20" r:id="rId3"/>
    <p:sldId id="259" r:id="rId4"/>
    <p:sldId id="302" r:id="rId5"/>
    <p:sldId id="303" r:id="rId6"/>
    <p:sldId id="308" r:id="rId7"/>
    <p:sldId id="304" r:id="rId8"/>
    <p:sldId id="305" r:id="rId9"/>
    <p:sldId id="306" r:id="rId10"/>
    <p:sldId id="307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270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7E5BE-8B51-419A-BC24-82E139924591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8D49C0-4A33-4E08-8B9B-BA101FDB43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651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8D49C0-4A33-4E08-8B9B-BA101FDB434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1662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92F2DD-ADE5-423A-ACA6-147888728627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7106E3-4FB2-47FA-B9DA-0CA402FF67C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20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3FACBD-121C-4034-98BA-178323181602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0B5FB-7F97-4513-953E-188D3A5E0B7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1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F7B3C6-A76B-4689-86A2-90A62E976ED3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BF27D9-FA2D-453B-9B08-7D5184C562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72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49A6F0-C7F0-4DF7-B144-FDDA87475F18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85501C-BE7C-4A2D-ABC7-A8F0EC08F37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31985E-7228-4086-88BA-3C885A794D78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20DD8F-C30A-4EE2-9A30-B621E2F942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13DE78-3876-40B4-A23D-0491FCCE9F84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51ACCA-E3E3-40A2-BF9C-64F998965A5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4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4F61C-60DE-4982-A040-9544DF8020D7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CA4AA2-F9A5-49D0-83A4-688E28B7B6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B698BD-9CEB-45C6-ADE4-E93D70AD1DC3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A003D1-8793-4A32-9F81-AD7AB42052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4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031FE5C-FCFE-4DA4-8A9D-BE41F38594B0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D821665-EA18-4789-8753-8BA8592D58C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9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8ABAB2D-08F5-430E-8D63-C82E2161D393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AF7684-8B26-451A-9650-8B5AB01E963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693A43-86BE-44F5-8664-AF72185DCD93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1FE640-523D-4AA6-B930-184AEEF04E3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9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6E1FC935-98CC-4522-AEE7-59D38BADEBE3}" type="datetime1">
              <a:rPr lang="en-US" altLang="zh-TW" smtClean="0"/>
              <a:t>6/20/2018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DD5D5E1B-5B72-46C2-AD70-F8136475E606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te17jqVUEs" TargetMode="External"/><Relationship Id="rId2" Type="http://schemas.openxmlformats.org/officeDocument/2006/relationships/hyperlink" Target="https://www.youtube.com/watch?v=EQ7dL9itdh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Relationship Id="rId9" Type="http://schemas.openxmlformats.org/officeDocument/2006/relationships/image" Target="../media/image19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g"/><Relationship Id="rId3" Type="http://schemas.openxmlformats.org/officeDocument/2006/relationships/image" Target="../media/image29.jpg"/><Relationship Id="rId7" Type="http://schemas.openxmlformats.org/officeDocument/2006/relationships/image" Target="../media/image33.jpg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g"/><Relationship Id="rId5" Type="http://schemas.openxmlformats.org/officeDocument/2006/relationships/image" Target="../media/image31.jpg"/><Relationship Id="rId4" Type="http://schemas.openxmlformats.org/officeDocument/2006/relationships/image" Target="../media/image30.jp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dp8_A1HGgV4" TargetMode="External"/><Relationship Id="rId3" Type="http://schemas.openxmlformats.org/officeDocument/2006/relationships/image" Target="../media/image36.jpg"/><Relationship Id="rId7" Type="http://schemas.openxmlformats.org/officeDocument/2006/relationships/image" Target="../media/image40.jpg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jpg"/><Relationship Id="rId5" Type="http://schemas.openxmlformats.org/officeDocument/2006/relationships/image" Target="../media/image38.jpg"/><Relationship Id="rId4" Type="http://schemas.openxmlformats.org/officeDocument/2006/relationships/image" Target="../media/image37.jp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g"/><Relationship Id="rId3" Type="http://schemas.openxmlformats.org/officeDocument/2006/relationships/image" Target="../media/image42.jpg"/><Relationship Id="rId7" Type="http://schemas.openxmlformats.org/officeDocument/2006/relationships/image" Target="../media/image46.jpg"/><Relationship Id="rId2" Type="http://schemas.openxmlformats.org/officeDocument/2006/relationships/image" Target="../media/image4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jpg"/><Relationship Id="rId5" Type="http://schemas.openxmlformats.org/officeDocument/2006/relationships/image" Target="../media/image44.jpg"/><Relationship Id="rId4" Type="http://schemas.openxmlformats.org/officeDocument/2006/relationships/image" Target="../media/image4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g"/><Relationship Id="rId7" Type="http://schemas.openxmlformats.org/officeDocument/2006/relationships/image" Target="../media/image53.jpg"/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jpg"/><Relationship Id="rId5" Type="http://schemas.openxmlformats.org/officeDocument/2006/relationships/image" Target="../media/image51.jpg"/><Relationship Id="rId4" Type="http://schemas.openxmlformats.org/officeDocument/2006/relationships/image" Target="../media/image50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g"/><Relationship Id="rId2" Type="http://schemas.openxmlformats.org/officeDocument/2006/relationships/image" Target="../media/image5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jpg"/><Relationship Id="rId5" Type="http://schemas.openxmlformats.org/officeDocument/2006/relationships/image" Target="../media/image57.jpg"/><Relationship Id="rId4" Type="http://schemas.openxmlformats.org/officeDocument/2006/relationships/image" Target="../media/image56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jpg"/><Relationship Id="rId2" Type="http://schemas.openxmlformats.org/officeDocument/2006/relationships/image" Target="../media/image5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jpg"/><Relationship Id="rId5" Type="http://schemas.openxmlformats.org/officeDocument/2006/relationships/image" Target="../media/image62.jpg"/><Relationship Id="rId4" Type="http://schemas.openxmlformats.org/officeDocument/2006/relationships/image" Target="../media/image61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qjfHylBYqY" TargetMode="External"/><Relationship Id="rId2" Type="http://schemas.openxmlformats.org/officeDocument/2006/relationships/hyperlink" Target="https://www.youtube.com/watch?v=BJQrzx1kT5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VriR6UkA9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m8GazHxoC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p1PBx2Fcmk&amp;t=1166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XRPIWzN3n4" TargetMode="External"/><Relationship Id="rId2" Type="http://schemas.openxmlformats.org/officeDocument/2006/relationships/hyperlink" Target="https://www.youtube.com/watch?v=AMmudK7hQZ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IKUDqh7hI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體育學原理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金湘斌</a:t>
            </a:r>
            <a:endParaRPr lang="en-US" dirty="0"/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altLang="zh-TW" sz="3200" smtClean="0">
                <a:solidFill>
                  <a:srgbClr val="898989"/>
                </a:solidFill>
                <a:latin typeface="Times New Roman" panose="02020603050405020304" pitchFamily="18" charset="0"/>
                <a:ea typeface="新細明體"/>
                <a:cs typeface="Times New Roman" panose="02020603050405020304" pitchFamily="18" charset="0"/>
              </a:rPr>
              <a:t>31</a:t>
            </a: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Times New Roman" panose="02020603050405020304" pitchFamily="18" charset="0"/>
              <a:ea typeface="新細明體"/>
              <a:cs typeface="Times New Roman" panose="02020603050405020304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全國原住民運動會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1999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年起每二年舉行一次，前身為臺灣省原住民運動會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多採原住民擅長的奧運和亞運競賽項目、以及原住民傳統競技項目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為主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2017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年新竹縣全國原住民運動會</a:t>
            </a:r>
            <a:endParaRPr lang="zh-TW" altLang="en-US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www.youtube.com/watch?v=EQ7dL9itdhA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www.youtube.com/watch?v=nte17jqVUEs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2019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臺中市全國原住民運動會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827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貳、依運動型態分類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一、球類的運動項目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二、搏擊的運動項目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三、養功的運動項目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四、山野的運動項目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五、水域的運動項目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 eaLnBrk="1" hangingPunct="1">
              <a:buClrTx/>
              <a:buSzPct val="100000"/>
              <a:buNone/>
              <a:defRPr/>
            </a:pPr>
            <a:endParaRPr lang="zh-TW" altLang="en-US" sz="2800" b="1" dirty="0" smtClean="0">
              <a:solidFill>
                <a:srgbClr val="FF00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>
              <a:defRPr/>
            </a:pPr>
            <a:endParaRPr lang="en-US" altLang="zh-TW" sz="2800" dirty="0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六、空域的運動項目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七、機械的運動項目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八、舞蹈的運動項目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九、體操的運動項目</a:t>
            </a:r>
          </a:p>
          <a:p>
            <a:pPr eaLnBrk="1" hangingPunct="1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十、動物的運動項目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851ACCA-E3E3-40A2-BF9C-64F998965A5A}" type="slidenum">
              <a:rPr lang="en-US" altLang="zh-TW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38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一、球類的運動項目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二個人或二組人以上共同「玩」一個「球」為主體的比賽。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just">
              <a:defRPr/>
            </a:pPr>
            <a:r>
              <a:rPr lang="zh-TW" altLang="en-US" sz="2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有用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手、腳，或者是用器具。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89" y="3624025"/>
            <a:ext cx="1955626" cy="1466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619" y="3605217"/>
            <a:ext cx="1992865" cy="14946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808" y="5014339"/>
            <a:ext cx="2412528" cy="15404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2143" y="5042180"/>
            <a:ext cx="1953634" cy="15563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89" y="5042180"/>
            <a:ext cx="1979712" cy="14847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777" y="4993820"/>
            <a:ext cx="2166035" cy="16245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891" y="3892689"/>
            <a:ext cx="1259210" cy="11500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3646" y="3605217"/>
            <a:ext cx="2005780" cy="15043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979" y="3575655"/>
            <a:ext cx="1607351" cy="15537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14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二、搏擊的運動項目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二人對打，各自採用攻守策略。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傷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人、甚至致人於死。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體重分級。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TW" altLang="en-US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A992CFE-8897-4125-88C9-A6EC659FBD72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20" y="3191962"/>
            <a:ext cx="3203129" cy="2007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654" y="3167663"/>
            <a:ext cx="1411532" cy="20048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5176" y="3191962"/>
            <a:ext cx="2406469" cy="20367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581" y="5053013"/>
            <a:ext cx="285750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047168"/>
            <a:ext cx="2120982" cy="16331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199" y="5199257"/>
            <a:ext cx="2352382" cy="15682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5597" y="3191962"/>
            <a:ext cx="1860798" cy="174833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066" y="4959628"/>
            <a:ext cx="1828091" cy="1807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2422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三、養功的運動項目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透過肢體動作、呼吸調節，以保持身體健康。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東方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傳統功法有關。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endParaRPr lang="zh-TW" altLang="en-US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88" y="3567667"/>
            <a:ext cx="1853180" cy="2250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068" y="3602466"/>
            <a:ext cx="2928020" cy="22350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602466"/>
            <a:ext cx="2954701" cy="22160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64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四、山野的運動項目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運動地點於山野、空曠之處。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endParaRPr lang="zh-TW" altLang="en-US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66346"/>
            <a:ext cx="3477460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988" y="4692836"/>
            <a:ext cx="3113437" cy="2008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1346" y="2366346"/>
            <a:ext cx="3540880" cy="23369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695027"/>
            <a:ext cx="3394720" cy="2009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752" y="3843338"/>
            <a:ext cx="2143125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373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五、水域的運動項目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運動</a:t>
            </a:r>
            <a:r>
              <a:rPr lang="zh-TW" altLang="en-US" sz="2800" b="1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地點</a:t>
            </a:r>
            <a:r>
              <a:rPr lang="zh-TW" altLang="en-US" sz="28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zh-TW" altLang="en-US" sz="2800" b="1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海洋</a:t>
            </a:r>
            <a:r>
              <a:rPr lang="zh-TW" altLang="en-US" sz="28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、湖泊、河流、冰雪等地。</a:t>
            </a:r>
            <a:endParaRPr lang="zh-TW" altLang="en-US" sz="2800" b="1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282" y="2592054"/>
            <a:ext cx="2857500" cy="1895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104" y="4426701"/>
            <a:ext cx="2268000" cy="2116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731" y="2432382"/>
            <a:ext cx="2857500" cy="2268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51" y="2432381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46" y="4546845"/>
            <a:ext cx="2857500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338" y="4647201"/>
            <a:ext cx="2857500" cy="1876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481" y="4005064"/>
            <a:ext cx="2117744" cy="14395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458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六、空域的運動項目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b="1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依靠空氣浮力與氣流流動之相關運動。</a:t>
            </a:r>
            <a:endParaRPr lang="zh-TW" altLang="en-US" sz="2800" b="1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51" y="3986622"/>
            <a:ext cx="2017787" cy="2051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097" y="2362295"/>
            <a:ext cx="2148830" cy="1611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838" y="3941052"/>
            <a:ext cx="3628911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376" y="2281648"/>
            <a:ext cx="3154045" cy="21994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572" y="2303864"/>
            <a:ext cx="2295525" cy="1657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270" y="3563951"/>
            <a:ext cx="1680151" cy="2520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矩形 10"/>
          <p:cNvSpPr/>
          <p:nvPr/>
        </p:nvSpPr>
        <p:spPr>
          <a:xfrm>
            <a:off x="457200" y="6038609"/>
            <a:ext cx="66838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www.youtube.com/watch?v=dp8_A1HGgV4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738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七、機械的運動項目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利用機械原理帶動人體移動或射擊標靶的運動項目。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endParaRPr lang="zh-TW" altLang="en-US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40AC695-C493-4395-8FC2-3A431F1C6A47}" type="slidenum">
              <a:rPr lang="en-US" altLang="zh-TW" smtClean="0"/>
              <a:pPr>
                <a:defRPr/>
              </a:pPr>
              <a:t>18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667" y="2535812"/>
            <a:ext cx="2619375" cy="1895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59" y="4417385"/>
            <a:ext cx="2857500" cy="178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329" y="3466597"/>
            <a:ext cx="2857500" cy="1901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17" y="2535812"/>
            <a:ext cx="2857500" cy="1895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609" y="4919663"/>
            <a:ext cx="2857500" cy="1781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67" y="4291011"/>
            <a:ext cx="2857500" cy="1933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333" y="2090989"/>
            <a:ext cx="2857500" cy="1895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31078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八、舞蹈的運動項目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人體配合音樂舞動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defRPr/>
            </a:pPr>
            <a:r>
              <a:rPr lang="zh-TW" altLang="en-US" sz="28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追求</a:t>
            </a: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美感</a:t>
            </a:r>
            <a:endParaRPr lang="en-US" altLang="zh-TW" sz="2800" dirty="0" smtClean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A917275-BDD4-4428-848A-8E27565D687B}" type="slidenum">
              <a:rPr lang="en-US" altLang="zh-TW" smtClean="0"/>
              <a:pPr>
                <a:defRPr/>
              </a:pPr>
              <a:t>19</a:t>
            </a:fld>
            <a:endParaRPr lang="en-US" altLang="zh-TW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08920"/>
            <a:ext cx="222885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3698" y="2708920"/>
            <a:ext cx="243840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8496" y="2708920"/>
            <a:ext cx="1793483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156" y="5088163"/>
            <a:ext cx="2857500" cy="17698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820" y="2708920"/>
            <a:ext cx="200025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262" y="5043296"/>
            <a:ext cx="2744705" cy="175661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5965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運動</a:t>
            </a:r>
            <a:r>
              <a:rPr lang="zh-TW" altLang="en-US" dirty="0">
                <a:solidFill>
                  <a:srgbClr val="FF0000"/>
                </a:solidFill>
              </a:rPr>
              <a:t>的類型與目的</a:t>
            </a:r>
            <a:r>
              <a:rPr lang="zh-TW" altLang="en-US" dirty="0" smtClean="0">
                <a:solidFill>
                  <a:srgbClr val="FF0000"/>
                </a:solidFill>
              </a:rPr>
              <a:t>（上）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7" y="1988838"/>
            <a:ext cx="6797485" cy="648071"/>
          </a:xfrm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第一部分</a:t>
            </a:r>
            <a:r>
              <a:rPr lang="zh-TW" altLang="en-US" dirty="0">
                <a:solidFill>
                  <a:srgbClr val="0000FF"/>
                </a:solidFill>
              </a:rPr>
              <a:t>：運動賽會的分類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一、</a:t>
            </a:r>
            <a:r>
              <a:rPr lang="zh-TW" altLang="en-US" sz="2400" dirty="0" smtClean="0">
                <a:solidFill>
                  <a:schemeClr val="tx1"/>
                </a:solidFill>
              </a:rPr>
              <a:t>國際性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二</a:t>
            </a:r>
            <a:r>
              <a:rPr lang="zh-TW" altLang="en-US" sz="2400" dirty="0">
                <a:solidFill>
                  <a:schemeClr val="tx1"/>
                </a:solidFill>
              </a:rPr>
              <a:t>、</a:t>
            </a:r>
            <a:r>
              <a:rPr lang="zh-TW" altLang="en-US" sz="2400" dirty="0" smtClean="0">
                <a:solidFill>
                  <a:schemeClr val="tx1"/>
                </a:solidFill>
              </a:rPr>
              <a:t>全國性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 smtClean="0">
                <a:solidFill>
                  <a:schemeClr val="tx1"/>
                </a:solidFill>
              </a:rPr>
              <a:t>三</a:t>
            </a:r>
            <a:r>
              <a:rPr lang="zh-TW" altLang="en-US" sz="2400" dirty="0">
                <a:solidFill>
                  <a:schemeClr val="tx1"/>
                </a:solidFill>
              </a:rPr>
              <a:t>、</a:t>
            </a:r>
            <a:r>
              <a:rPr lang="zh-TW" altLang="en-US" sz="2400" dirty="0" smtClean="0">
                <a:solidFill>
                  <a:schemeClr val="tx1"/>
                </a:solidFill>
              </a:rPr>
              <a:t>地方性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just"/>
            <a:r>
              <a:rPr lang="zh-TW" altLang="en-US" dirty="0" smtClean="0">
                <a:solidFill>
                  <a:srgbClr val="0000FF"/>
                </a:solidFill>
              </a:rPr>
              <a:t>第二部分</a:t>
            </a:r>
            <a:r>
              <a:rPr lang="zh-TW" altLang="en-US" dirty="0">
                <a:solidFill>
                  <a:srgbClr val="0000FF"/>
                </a:solidFill>
              </a:rPr>
              <a:t>：運動型態的</a:t>
            </a:r>
            <a:r>
              <a:rPr lang="zh-TW" altLang="en-US" dirty="0" smtClean="0">
                <a:solidFill>
                  <a:srgbClr val="0000FF"/>
                </a:solidFill>
              </a:rPr>
              <a:t>分類</a:t>
            </a:r>
            <a:endParaRPr lang="en-US" altLang="zh-TW" dirty="0" smtClean="0">
              <a:solidFill>
                <a:srgbClr val="0000FF"/>
              </a:solidFill>
            </a:endParaRP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一</a:t>
            </a:r>
            <a:r>
              <a:rPr lang="zh-TW" altLang="en-US" sz="2400" dirty="0" smtClean="0">
                <a:solidFill>
                  <a:schemeClr val="tx1"/>
                </a:solidFill>
              </a:rPr>
              <a:t>、球類</a:t>
            </a:r>
            <a:r>
              <a:rPr lang="zh-TW" altLang="en-US" sz="2400" dirty="0">
                <a:solidFill>
                  <a:schemeClr val="tx1"/>
                </a:solidFill>
              </a:rPr>
              <a:t>的運動</a:t>
            </a:r>
            <a:r>
              <a:rPr lang="zh-TW" altLang="en-US" sz="2400" dirty="0" smtClean="0">
                <a:solidFill>
                  <a:schemeClr val="tx1"/>
                </a:solidFill>
              </a:rPr>
              <a:t>項目  二</a:t>
            </a:r>
            <a:r>
              <a:rPr lang="zh-TW" altLang="en-US" sz="2400" dirty="0">
                <a:solidFill>
                  <a:schemeClr val="tx1"/>
                </a:solidFill>
              </a:rPr>
              <a:t>、搏擊的運動項目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三、養功的運動</a:t>
            </a:r>
            <a:r>
              <a:rPr lang="zh-TW" altLang="en-US" sz="2400" dirty="0" smtClean="0">
                <a:solidFill>
                  <a:schemeClr val="tx1"/>
                </a:solidFill>
              </a:rPr>
              <a:t>項目  四</a:t>
            </a:r>
            <a:r>
              <a:rPr lang="zh-TW" altLang="en-US" sz="2400" dirty="0">
                <a:solidFill>
                  <a:schemeClr val="tx1"/>
                </a:solidFill>
              </a:rPr>
              <a:t>、山野的運動項目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五、水域的運動</a:t>
            </a:r>
            <a:r>
              <a:rPr lang="zh-TW" altLang="en-US" sz="2400" dirty="0" smtClean="0">
                <a:solidFill>
                  <a:schemeClr val="tx1"/>
                </a:solidFill>
              </a:rPr>
              <a:t>項目  六</a:t>
            </a:r>
            <a:r>
              <a:rPr lang="zh-TW" altLang="en-US" sz="2400" dirty="0">
                <a:solidFill>
                  <a:schemeClr val="tx1"/>
                </a:solidFill>
              </a:rPr>
              <a:t>、空域的運動項目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七、機械的運動</a:t>
            </a:r>
            <a:r>
              <a:rPr lang="zh-TW" altLang="en-US" sz="2400" dirty="0" smtClean="0">
                <a:solidFill>
                  <a:schemeClr val="tx1"/>
                </a:solidFill>
              </a:rPr>
              <a:t>項目  八</a:t>
            </a:r>
            <a:r>
              <a:rPr lang="zh-TW" altLang="en-US" sz="2400" dirty="0">
                <a:solidFill>
                  <a:schemeClr val="tx1"/>
                </a:solidFill>
              </a:rPr>
              <a:t>、舞蹈的運動項目</a:t>
            </a:r>
          </a:p>
          <a:p>
            <a:pPr algn="just">
              <a:lnSpc>
                <a:spcPts val="2500"/>
              </a:lnSpc>
            </a:pPr>
            <a:r>
              <a:rPr lang="zh-TW" altLang="en-US" sz="2400" dirty="0">
                <a:solidFill>
                  <a:schemeClr val="tx1"/>
                </a:solidFill>
              </a:rPr>
              <a:t>九、體操的運動</a:t>
            </a:r>
            <a:r>
              <a:rPr lang="zh-TW" altLang="en-US" sz="2400" dirty="0" smtClean="0">
                <a:solidFill>
                  <a:schemeClr val="tx1"/>
                </a:solidFill>
              </a:rPr>
              <a:t>項目  十</a:t>
            </a:r>
            <a:r>
              <a:rPr lang="zh-TW" altLang="en-US" sz="2400" dirty="0">
                <a:solidFill>
                  <a:schemeClr val="tx1"/>
                </a:solidFill>
              </a:rPr>
              <a:t>、動物的運動項目</a:t>
            </a:r>
          </a:p>
          <a:p>
            <a:pPr algn="just"/>
            <a:endParaRPr lang="zh-TW" alt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8A7106E3-4FB2-47FA-B9DA-0CA402FF67C7}" type="slidenum">
              <a:rPr lang="en-US" altLang="zh-TW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05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九、體操的運動項目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為達健身或挑戰體能所設計的運動，廣義來說即是「身體操練型式」之活動。</a:t>
            </a:r>
            <a:endParaRPr lang="zh-TW" altLang="en-US" sz="28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6DE3AA-A4FA-42B6-8192-C3C52D79D595}" type="slidenum">
              <a:rPr lang="en-US" altLang="zh-TW" smtClean="0"/>
              <a:pPr>
                <a:defRPr/>
              </a:pPr>
              <a:t>20</a:t>
            </a:fld>
            <a:endParaRPr lang="en-US" altLang="zh-TW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69" y="2844800"/>
            <a:ext cx="2857500" cy="1857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1746" y="2829524"/>
            <a:ext cx="2992662" cy="38671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238" y="2853995"/>
            <a:ext cx="1916508" cy="20738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69" y="4677376"/>
            <a:ext cx="2857500" cy="20193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266" y="4803835"/>
            <a:ext cx="2569468" cy="18928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00430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十、動物的運動項目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zh-TW" altLang="en-US" sz="2800" dirty="0" smtClean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身體駕馭動物所從事的運動。</a:t>
            </a:r>
            <a:endParaRPr lang="zh-TW" altLang="en-US" sz="280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C20A4CE-D71D-4704-A843-01E25CD61C91}" type="slidenum">
              <a:rPr lang="en-US" altLang="zh-TW" smtClean="0"/>
              <a:pPr>
                <a:defRPr/>
              </a:pPr>
              <a:t>21</a:t>
            </a:fld>
            <a:endParaRPr lang="en-US" altLang="zh-TW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920" y="4329112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420" y="2330827"/>
            <a:ext cx="2409825" cy="41414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920" y="2335154"/>
            <a:ext cx="2857500" cy="2009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35155"/>
            <a:ext cx="2857500" cy="20097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329113"/>
            <a:ext cx="2857500" cy="2143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33574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</a:t>
            </a:r>
            <a:r>
              <a:rPr lang="zh-TW" altLang="en-US" dirty="0"/>
              <a:t>資料來源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徐元民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2006)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。體育學導論。臺北市：品度。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許義雄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(2017)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。現代體育學原理上冊。新北市：揚智文化。</a:t>
            </a:r>
            <a:endParaRPr lang="zh-TW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zh-TW" altLang="en-US" sz="2400" dirty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en-US" altLang="zh-TW" sz="2400" dirty="0" smtClean="0"/>
          </a:p>
          <a:p>
            <a:pPr algn="just"/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5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壹、運動</a:t>
            </a:r>
            <a:r>
              <a:rPr lang="zh-TW" altLang="en-US" dirty="0"/>
              <a:t>賽會的</a:t>
            </a:r>
            <a:r>
              <a:rPr lang="zh-TW" altLang="en-US" dirty="0" smtClean="0"/>
              <a:t>分類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59"/>
          </a:xfrm>
        </p:spPr>
        <p:txBody>
          <a:bodyPr/>
          <a:lstStyle/>
          <a:p>
            <a:pPr algn="just"/>
            <a:r>
              <a:rPr lang="zh-TW" altLang="en-US" sz="2800" dirty="0"/>
              <a:t>一</a:t>
            </a:r>
            <a:r>
              <a:rPr lang="zh-TW" altLang="en-US" sz="2800" dirty="0" smtClean="0"/>
              <a:t>、國際性</a:t>
            </a:r>
            <a:r>
              <a:rPr lang="zh-TW" altLang="en-US" sz="2800" dirty="0"/>
              <a:t>：奧林匹克運動會、各單項世界錦標賽、 亞洲運動會、世界運動會等</a:t>
            </a:r>
            <a:r>
              <a:rPr lang="zh-TW" altLang="en-US" sz="2800" dirty="0" smtClean="0"/>
              <a:t>。</a:t>
            </a:r>
            <a:endParaRPr lang="zh-TW" altLang="en-US" sz="2800" dirty="0"/>
          </a:p>
          <a:p>
            <a:pPr algn="just"/>
            <a:r>
              <a:rPr lang="zh-TW" altLang="en-US" sz="2800" dirty="0"/>
              <a:t>二、全國性：全國運動會、全民運動會、各單項全國錦標賽等</a:t>
            </a:r>
            <a:r>
              <a:rPr lang="zh-TW" altLang="en-US" sz="2800" dirty="0" smtClean="0"/>
              <a:t>。</a:t>
            </a:r>
            <a:endParaRPr lang="zh-TW" altLang="en-US" sz="2800" dirty="0"/>
          </a:p>
          <a:p>
            <a:pPr algn="just"/>
            <a:r>
              <a:rPr lang="zh-TW" altLang="en-US" sz="2800" dirty="0"/>
              <a:t>三、地方性：各縣市舉辦的運動會、鄉村鎮運動會等。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3</a:t>
            </a:fld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奧林匹克運動會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530725"/>
          </a:xfrm>
        </p:spPr>
        <p:txBody>
          <a:bodyPr/>
          <a:lstStyle/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現代奧運於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1896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年起每隔四年舉辦一次。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列入比賽運動項目：男子組（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75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國，四大洲流行）；女子組（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40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國，三大洲流行）。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列入條件：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需具有高普及率。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奧運傳統項目。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依賴機器者排除在外。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夏季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奧運會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東京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2020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年夏季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奧林匹克運動會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www.youtube.com/watch?v=BJQrzx1kT5I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冬季奧運會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平昌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2018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年冬季奧運會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www.youtube.com/watch?v=0qjfHylBYqY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zh-TW" altLang="en-US" sz="24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856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世界運動會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1980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年由非奧運項目的世界運動會總會會主辦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主要目的為提供非奧運項目有競技的舞台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入列奧運項目時，則自動退出該組織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2009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年高雄世運會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www.youtube.com/watch?v=aVriR6UkA9Y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endParaRPr lang="zh-TW" altLang="en-US" sz="28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28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世界大學運動會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1922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年首度於法國巴黎舉行，其名稱為國際大學運動會（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International University Games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1959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年起改稱為世界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大學運動會（</a:t>
            </a:r>
            <a:r>
              <a:rPr lang="en-US" altLang="zh-TW" sz="28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Universiade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主要目的為專供大學生運動員參加的青年國際綜合性體育活動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夏季大學運動會每兩年舉辦一次，每次為期</a:t>
            </a: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天，有</a:t>
            </a: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14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項必辦項目，至多</a:t>
            </a: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項為地主國選辦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2017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年臺北世大運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www.youtube.com/watch?v=em8GazHxoCQ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8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endParaRPr lang="zh-TW" altLang="en-US" sz="28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20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亞洲運動會（</a:t>
            </a:r>
            <a:r>
              <a:rPr lang="en-US" altLang="zh-TW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Asian Games</a:t>
            </a:r>
            <a:r>
              <a:rPr lang="zh-TW" altLang="en-US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二次世界大戰過後，於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1950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年在印度新德里舉行第一屆亞運會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（前身為遠東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運動會和西亞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運動會）。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由於亞運會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是亞洲範圍內的體育運動競賽，故比賽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項目有</a:t>
            </a:r>
            <a:r>
              <a:rPr lang="zh-TW" altLang="en-US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很多非奧運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項目（例如：卡巴迪、龍舟、藤球等）。</a:t>
            </a:r>
            <a:endParaRPr lang="en-US" altLang="zh-TW" sz="2400" dirty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亞運會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www.youtube.com/watch?v=Sp1PBx2Fcmk&amp;t=1166s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1" dirty="0" smtClean="0">
                <a:solidFill>
                  <a:schemeClr val="accent4">
                    <a:lumMod val="10000"/>
                  </a:schemeClr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>
              <a:defRPr/>
            </a:pPr>
            <a:endParaRPr lang="zh-TW" altLang="en-US" sz="2800" b="1" dirty="0">
              <a:solidFill>
                <a:schemeClr val="accent4">
                  <a:lumMod val="10000"/>
                </a:schemeClr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74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全國運動會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30725"/>
          </a:xfrm>
        </p:spPr>
        <p:txBody>
          <a:bodyPr/>
          <a:lstStyle/>
          <a:p>
            <a:pPr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前身為臺灣省運動會（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1946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1973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年止，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28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屆）和臺灣區運動會（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1974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1998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年）。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1999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年起更名為全國運動會，並改兩年舉辦一次。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以亞、奧運運動項目為主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2015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年高雄全運會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www.youtube.com/watch?v=AMmudK7hQZM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2017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4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宜蘭全運會</a:t>
            </a:r>
            <a:endParaRPr lang="en-US" altLang="zh-TW" sz="24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3"/>
              </a:rPr>
              <a:t>www.youtube.com/watch?v=nXRPIWzN3n4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2019</a:t>
            </a:r>
            <a:r>
              <a:rPr lang="zh-TW" altLang="en-US" sz="24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年桃園全運會</a:t>
            </a:r>
            <a:endParaRPr lang="en-US" altLang="zh-TW" sz="2400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50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全民運動會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2000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年起每二年舉行一次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目的在於推廣全民運動，強調全民參與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，以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非亞、奧運運動項目為主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世界運動會之競賽種類及項目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為限，每</a:t>
            </a:r>
            <a:r>
              <a:rPr lang="zh-TW" altLang="en-US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屆賽事辦理不得少於十二種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2014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年嘉義市全民運動會</a:t>
            </a:r>
          </a:p>
          <a:p>
            <a:pPr>
              <a:defRPr/>
            </a:pPr>
            <a:r>
              <a:rPr lang="en-US" altLang="zh-TW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2016</a:t>
            </a:r>
            <a:r>
              <a:rPr lang="zh-TW" altLang="en-US" sz="28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年臺中市全民運動會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zh-TW" sz="28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altLang="zh-TW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hlinkClick r:id="rId2"/>
              </a:rPr>
              <a:t>www.youtube.com/watch?v=EIKUDqh7hIk</a:t>
            </a:r>
            <a:r>
              <a:rPr lang="zh-TW" altLang="en-US" sz="28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2800" dirty="0" smtClean="0"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A985501C-BE7C-4A2D-ABC7-A8F0EC08F371}" type="slidenum">
              <a:rPr lang="en-US" altLang="zh-TW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22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641</TotalTime>
  <Words>956</Words>
  <Application>Microsoft Office PowerPoint</Application>
  <PresentationFormat>如螢幕大小 (4:3)</PresentationFormat>
  <Paragraphs>136</Paragraphs>
  <Slides>22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9" baseType="lpstr">
      <vt:lpstr>新細明體</vt:lpstr>
      <vt:lpstr>標楷體</vt:lpstr>
      <vt:lpstr>Arial</vt:lpstr>
      <vt:lpstr>Calibri</vt:lpstr>
      <vt:lpstr>Times New Roman</vt:lpstr>
      <vt:lpstr>Wingdings</vt:lpstr>
      <vt:lpstr>課程名稱</vt:lpstr>
      <vt:lpstr>體育學原理</vt:lpstr>
      <vt:lpstr>運動的類型與目的（上）</vt:lpstr>
      <vt:lpstr>壹、運動賽會的分類</vt:lpstr>
      <vt:lpstr>奧林匹克運動會</vt:lpstr>
      <vt:lpstr>世界運動會</vt:lpstr>
      <vt:lpstr>世界大學運動會</vt:lpstr>
      <vt:lpstr>亞洲運動會（Asian Games）</vt:lpstr>
      <vt:lpstr>全國運動會</vt:lpstr>
      <vt:lpstr>全民運動會</vt:lpstr>
      <vt:lpstr>全國原住民運動會</vt:lpstr>
      <vt:lpstr>貳、依運動型態分類</vt:lpstr>
      <vt:lpstr>一、球類的運動項目</vt:lpstr>
      <vt:lpstr>二、搏擊的運動項目</vt:lpstr>
      <vt:lpstr>三、養功的運動項目</vt:lpstr>
      <vt:lpstr>四、山野的運動項目</vt:lpstr>
      <vt:lpstr>五、水域的運動項目</vt:lpstr>
      <vt:lpstr>六、空域的運動項目</vt:lpstr>
      <vt:lpstr>七、機械的運動項目</vt:lpstr>
      <vt:lpstr>八、舞蹈的運動項目</vt:lpstr>
      <vt:lpstr>九、體操的運動項目</vt:lpstr>
      <vt:lpstr>十、動物的運動項目</vt:lpstr>
      <vt:lpstr>參考資料來源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jin</cp:lastModifiedBy>
  <cp:revision>68</cp:revision>
  <dcterms:created xsi:type="dcterms:W3CDTF">2017-11-07T02:54:43Z</dcterms:created>
  <dcterms:modified xsi:type="dcterms:W3CDTF">2018-06-20T01:09:29Z</dcterms:modified>
</cp:coreProperties>
</file>