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1" r:id="rId2"/>
    <p:sldId id="316" r:id="rId3"/>
    <p:sldId id="317" r:id="rId4"/>
    <p:sldId id="318" r:id="rId5"/>
    <p:sldId id="319" r:id="rId6"/>
    <p:sldId id="320" r:id="rId7"/>
    <p:sldId id="321" r:id="rId8"/>
    <p:sldId id="322" r:id="rId9"/>
    <p:sldId id="315" r:id="rId10"/>
    <p:sldId id="323" r:id="rId11"/>
    <p:sldId id="276" r:id="rId1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佈景主題樣式 1 - 輔色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285" autoAdjust="0"/>
  </p:normalViewPr>
  <p:slideViewPr>
    <p:cSldViewPr snapToGrid="0">
      <p:cViewPr>
        <p:scale>
          <a:sx n="66" d="100"/>
          <a:sy n="66" d="100"/>
        </p:scale>
        <p:origin x="-1422"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784550-B5D0-40A0-8EEA-54FC4F05F505}" type="datetimeFigureOut">
              <a:rPr lang="zh-TW" altLang="en-US" smtClean="0"/>
              <a:t>2018/9/7</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9FAA63-CE23-426A-A9B5-AABBE86762E9}" type="slidenum">
              <a:rPr lang="zh-TW" altLang="en-US" smtClean="0"/>
              <a:t>‹#›</a:t>
            </a:fld>
            <a:endParaRPr lang="zh-TW" altLang="en-US"/>
          </a:p>
        </p:txBody>
      </p:sp>
    </p:spTree>
    <p:extLst>
      <p:ext uri="{BB962C8B-B14F-4D97-AF65-F5344CB8AC3E}">
        <p14:creationId xmlns:p14="http://schemas.microsoft.com/office/powerpoint/2010/main" val="225501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DAED3D92-ED88-4A15-B001-70BBAC800548}" type="datetime1">
              <a:rPr lang="en-US"/>
              <a:pPr lvl="0"/>
              <a:t>9/7/2018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F9F4978C-0251-42FA-94A9-52168A085C55}" type="slidenum">
              <a:t>‹#›</a:t>
            </a:fld>
            <a:endParaRPr lang="en-US"/>
          </a:p>
        </p:txBody>
      </p:sp>
    </p:spTree>
    <p:extLst>
      <p:ext uri="{BB962C8B-B14F-4D97-AF65-F5344CB8AC3E}">
        <p14:creationId xmlns:p14="http://schemas.microsoft.com/office/powerpoint/2010/main" val="224028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B19A89C8-42A2-4B72-A39B-4EE61D01B724}" type="datetime1">
              <a:rPr lang="en-US"/>
              <a:pPr lvl="0"/>
              <a:t>9/7/2018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D92C6934-2ACE-4C1C-884F-58B33CBE1DBD}" type="slidenum">
              <a:t>‹#›</a:t>
            </a:fld>
            <a:endParaRPr lang="en-US"/>
          </a:p>
        </p:txBody>
      </p:sp>
    </p:spTree>
    <p:extLst>
      <p:ext uri="{BB962C8B-B14F-4D97-AF65-F5344CB8AC3E}">
        <p14:creationId xmlns:p14="http://schemas.microsoft.com/office/powerpoint/2010/main" val="16069975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3E3070E6-0B89-4249-8D6C-1819BF37B3E7}" type="datetime1">
              <a:rPr lang="en-US"/>
              <a:pPr lvl="0"/>
              <a:t>9/7/2018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357F9606-8476-484A-A9DB-2DE7CC681E47}" type="slidenum">
              <a:t>‹#›</a:t>
            </a:fld>
            <a:endParaRPr lang="en-US"/>
          </a:p>
        </p:txBody>
      </p:sp>
    </p:spTree>
    <p:extLst>
      <p:ext uri="{BB962C8B-B14F-4D97-AF65-F5344CB8AC3E}">
        <p14:creationId xmlns:p14="http://schemas.microsoft.com/office/powerpoint/2010/main" val="30456604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E3792358-BB0C-425E-A0A5-FFC99BBF531B}" type="datetime1">
              <a:rPr lang="en-US"/>
              <a:pPr lvl="0"/>
              <a:t>9/7/2018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71CEC1AD-33DF-4D07-ADA6-E151C76857F8}" type="slidenum">
              <a:t>‹#›</a:t>
            </a:fld>
            <a:endParaRPr lang="en-US"/>
          </a:p>
        </p:txBody>
      </p:sp>
    </p:spTree>
    <p:extLst>
      <p:ext uri="{BB962C8B-B14F-4D97-AF65-F5344CB8AC3E}">
        <p14:creationId xmlns:p14="http://schemas.microsoft.com/office/powerpoint/2010/main" val="1189374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73702EEB-C829-4B4D-BCBA-249704790EB5}" type="datetime1">
              <a:rPr lang="en-US"/>
              <a:pPr lvl="0"/>
              <a:t>9/7/2018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BE447B91-D0F9-46A6-9889-935C7822E293}" type="slidenum">
              <a:t>‹#›</a:t>
            </a:fld>
            <a:endParaRPr lang="en-US"/>
          </a:p>
        </p:txBody>
      </p:sp>
    </p:spTree>
    <p:extLst>
      <p:ext uri="{BB962C8B-B14F-4D97-AF65-F5344CB8AC3E}">
        <p14:creationId xmlns:p14="http://schemas.microsoft.com/office/powerpoint/2010/main" val="37242022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BD7731F5-DF97-420B-AB1E-0E02CE261D38}" type="datetime1">
              <a:rPr lang="en-US"/>
              <a:pPr lvl="0"/>
              <a:t>9/7/2018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D44B0089-0C55-4706-BA40-930B7FB19E3B}" type="slidenum">
              <a:t>‹#›</a:t>
            </a:fld>
            <a:endParaRPr lang="en-US"/>
          </a:p>
        </p:txBody>
      </p:sp>
    </p:spTree>
    <p:extLst>
      <p:ext uri="{BB962C8B-B14F-4D97-AF65-F5344CB8AC3E}">
        <p14:creationId xmlns:p14="http://schemas.microsoft.com/office/powerpoint/2010/main" val="4043094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F8498E9C-DF83-47AC-9BDA-C431212238F3}" type="datetime1">
              <a:rPr lang="en-US"/>
              <a:pPr lvl="0"/>
              <a:t>9/7/2018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025158AD-ECED-478B-A6CE-F319C94CA75B}" type="slidenum">
              <a:t>‹#›</a:t>
            </a:fld>
            <a:endParaRPr lang="en-US"/>
          </a:p>
        </p:txBody>
      </p:sp>
    </p:spTree>
    <p:extLst>
      <p:ext uri="{BB962C8B-B14F-4D97-AF65-F5344CB8AC3E}">
        <p14:creationId xmlns:p14="http://schemas.microsoft.com/office/powerpoint/2010/main" val="357505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3C8E9D5C-EC6A-42A1-B466-A9F7E75B88F7}" type="datetime1">
              <a:rPr lang="en-US"/>
              <a:pPr lvl="0"/>
              <a:t>9/7/2018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023289E8-A1E5-4C46-AC0A-0D9C00C52D9C}" type="slidenum">
              <a:t>‹#›</a:t>
            </a:fld>
            <a:endParaRPr lang="en-US"/>
          </a:p>
        </p:txBody>
      </p:sp>
    </p:spTree>
    <p:extLst>
      <p:ext uri="{BB962C8B-B14F-4D97-AF65-F5344CB8AC3E}">
        <p14:creationId xmlns:p14="http://schemas.microsoft.com/office/powerpoint/2010/main" val="21169019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C4A9C947-7299-4F77-9B9A-CE2A3F750001}" type="datetime1">
              <a:rPr lang="en-US"/>
              <a:pPr lvl="0"/>
              <a:t>9/7/2018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003D7372-F3E8-48F1-A210-95B832E4ED9A}" type="slidenum">
              <a:t>‹#›</a:t>
            </a:fld>
            <a:endParaRPr lang="en-US"/>
          </a:p>
        </p:txBody>
      </p:sp>
    </p:spTree>
    <p:extLst>
      <p:ext uri="{BB962C8B-B14F-4D97-AF65-F5344CB8AC3E}">
        <p14:creationId xmlns:p14="http://schemas.microsoft.com/office/powerpoint/2010/main" val="19816583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D4DB2CD0-ACFF-46FE-A788-E6826CF0FFE4}" type="datetime1">
              <a:rPr lang="en-US"/>
              <a:pPr lvl="0"/>
              <a:t>9/7/2018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D7946C0B-0C8D-451E-AA07-088395EA865A}" type="slidenum">
              <a:t>‹#›</a:t>
            </a:fld>
            <a:endParaRPr lang="en-US"/>
          </a:p>
        </p:txBody>
      </p:sp>
    </p:spTree>
    <p:extLst>
      <p:ext uri="{BB962C8B-B14F-4D97-AF65-F5344CB8AC3E}">
        <p14:creationId xmlns:p14="http://schemas.microsoft.com/office/powerpoint/2010/main" val="4244768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D8CCC8F2-888B-45D3-BA6B-0EF4C0A5FE4C}" type="datetime1">
              <a:rPr lang="en-US"/>
              <a:pPr lvl="0"/>
              <a:t>9/7/2018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73F87714-A530-4D3E-90EE-3038BBB08207}" type="slidenum">
              <a:t>‹#›</a:t>
            </a:fld>
            <a:endParaRPr lang="en-US"/>
          </a:p>
        </p:txBody>
      </p:sp>
    </p:spTree>
    <p:extLst>
      <p:ext uri="{BB962C8B-B14F-4D97-AF65-F5344CB8AC3E}">
        <p14:creationId xmlns:p14="http://schemas.microsoft.com/office/powerpoint/2010/main" val="2979845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F83AD70E-2DA0-4404-807D-140241377242}" type="slidenum">
              <a:t>‹#›</a:t>
            </a:fld>
            <a:endParaRPr lang="en-US"/>
          </a:p>
        </p:txBody>
      </p:sp>
      <p:pic>
        <p:nvPicPr>
          <p:cNvPr id="7" name="Picture 2" descr="C:\Users\BPC\Downloads\教育部logo991006-1.png"/>
          <p:cNvPicPr>
            <a:picLocks noChangeAspect="1"/>
          </p:cNvPicPr>
          <p:nvPr/>
        </p:nvPicPr>
        <p:blipFill>
          <a:blip r:embed="rId13"/>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p:cNvPicPr>
            <a:picLocks noChangeAspect="1"/>
          </p:cNvPicPr>
          <p:nvPr/>
        </p:nvPicPr>
        <p:blipFill>
          <a:blip r:embed="rId14"/>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數據分析與大數據</a:t>
            </a:r>
            <a:r>
              <a:rPr lang="en-US" altLang="zh-TW" dirty="0" smtClean="0"/>
              <a:t/>
            </a:r>
            <a:br>
              <a:rPr lang="en-US" altLang="zh-TW" dirty="0" smtClean="0"/>
            </a:br>
            <a:r>
              <a:rPr lang="en-US" altLang="zh-TW" dirty="0" smtClean="0"/>
              <a:t/>
            </a:r>
            <a:br>
              <a:rPr lang="en-US" altLang="zh-TW" dirty="0" smtClean="0"/>
            </a:br>
            <a:r>
              <a:rPr lang="zh-TW" altLang="en-US" dirty="0"/>
              <a:t>期刊文獻知識</a:t>
            </a:r>
            <a:r>
              <a:rPr lang="zh-TW" altLang="en-US" dirty="0" smtClean="0"/>
              <a:t>篇</a:t>
            </a:r>
            <a:endParaRPr lang="zh-TW" altLang="en-US" dirty="0"/>
          </a:p>
        </p:txBody>
      </p:sp>
      <p:sp>
        <p:nvSpPr>
          <p:cNvPr id="3" name="副標題 2"/>
          <p:cNvSpPr>
            <a:spLocks noGrp="1"/>
          </p:cNvSpPr>
          <p:nvPr>
            <p:ph type="subTitle" idx="1"/>
          </p:nvPr>
        </p:nvSpPr>
        <p:spPr>
          <a:xfrm>
            <a:off x="1371600" y="4249057"/>
            <a:ext cx="6400800" cy="1752603"/>
          </a:xfrm>
        </p:spPr>
        <p:txBody>
          <a:bodyPr/>
          <a:lstStyle/>
          <a:p>
            <a:r>
              <a:rPr lang="zh-TW" altLang="en-US" dirty="0" smtClean="0"/>
              <a:t>授課教師：</a:t>
            </a:r>
            <a:r>
              <a:rPr lang="zh-TW" altLang="en-US" dirty="0"/>
              <a:t>葉允棋</a:t>
            </a:r>
          </a:p>
        </p:txBody>
      </p:sp>
    </p:spTree>
    <p:extLst>
      <p:ext uri="{BB962C8B-B14F-4D97-AF65-F5344CB8AC3E}">
        <p14:creationId xmlns:p14="http://schemas.microsoft.com/office/powerpoint/2010/main" val="379053299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結  語</a:t>
            </a:r>
            <a:endParaRPr lang="zh-TW" altLang="en-US" dirty="0"/>
          </a:p>
        </p:txBody>
      </p:sp>
      <p:sp>
        <p:nvSpPr>
          <p:cNvPr id="3" name="內容版面配置區 2"/>
          <p:cNvSpPr>
            <a:spLocks noGrp="1"/>
          </p:cNvSpPr>
          <p:nvPr>
            <p:ph idx="1"/>
          </p:nvPr>
        </p:nvSpPr>
        <p:spPr/>
        <p:txBody>
          <a:bodyPr/>
          <a:lstStyle/>
          <a:p>
            <a:r>
              <a:rPr lang="zh-TW" altLang="en-US" dirty="0" smtClean="0"/>
              <a:t>用數據</a:t>
            </a:r>
            <a:endParaRPr lang="en-US" altLang="zh-TW" dirty="0" smtClean="0"/>
          </a:p>
          <a:p>
            <a:pPr lvl="1"/>
            <a:r>
              <a:rPr lang="zh-TW" altLang="en-US" dirty="0" smtClean="0">
                <a:latin typeface="標楷體" panose="03000509000000000000" pitchFamily="65" charset="-120"/>
                <a:ea typeface="標楷體" panose="03000509000000000000" pitchFamily="65" charset="-120"/>
              </a:rPr>
              <a:t>答案</a:t>
            </a:r>
            <a:endParaRPr lang="en-US" altLang="zh-TW" dirty="0" smtClean="0">
              <a:latin typeface="標楷體" panose="03000509000000000000" pitchFamily="65" charset="-120"/>
              <a:ea typeface="標楷體" panose="03000509000000000000" pitchFamily="65" charset="-120"/>
            </a:endParaRPr>
          </a:p>
          <a:p>
            <a:pPr lvl="1"/>
            <a:r>
              <a:rPr lang="zh-TW" altLang="en-US" dirty="0" smtClean="0">
                <a:latin typeface="標楷體" panose="03000509000000000000" pitchFamily="65" charset="-120"/>
                <a:ea typeface="標楷體" panose="03000509000000000000" pitchFamily="65" charset="-120"/>
              </a:rPr>
              <a:t>觀點</a:t>
            </a:r>
            <a:endParaRPr lang="en-US" altLang="zh-TW" dirty="0" smtClean="0">
              <a:latin typeface="標楷體" panose="03000509000000000000" pitchFamily="65" charset="-120"/>
              <a:ea typeface="標楷體" panose="03000509000000000000" pitchFamily="65" charset="-120"/>
            </a:endParaRPr>
          </a:p>
          <a:p>
            <a:pPr lvl="1"/>
            <a:r>
              <a:rPr lang="zh-TW" altLang="en-US" dirty="0" smtClean="0">
                <a:latin typeface="標楷體" panose="03000509000000000000" pitchFamily="65" charset="-120"/>
                <a:ea typeface="標楷體" panose="03000509000000000000" pitchFamily="65" charset="-120"/>
              </a:rPr>
              <a:t>決策</a:t>
            </a:r>
            <a:endParaRPr lang="en-US" altLang="zh-TW" dirty="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粗中有細</a:t>
            </a:r>
            <a:endParaRPr lang="en-US" altLang="zh-TW" dirty="0" smtClean="0">
              <a:latin typeface="標楷體" panose="03000509000000000000" pitchFamily="65" charset="-120"/>
              <a:ea typeface="標楷體" panose="03000509000000000000" pitchFamily="65" charset="-120"/>
            </a:endParaRPr>
          </a:p>
          <a:p>
            <a:pPr lvl="1"/>
            <a:r>
              <a:rPr lang="zh-TW" altLang="en-US" dirty="0" smtClean="0">
                <a:latin typeface="標楷體" panose="03000509000000000000" pitchFamily="65" charset="-120"/>
                <a:ea typeface="標楷體" panose="03000509000000000000" pitchFamily="65" charset="-120"/>
              </a:rPr>
              <a:t>數據</a:t>
            </a:r>
            <a:endParaRPr lang="en-US" altLang="zh-TW" dirty="0" smtClean="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統計</a:t>
            </a:r>
            <a:endParaRPr lang="en-US" altLang="zh-TW" dirty="0">
              <a:latin typeface="標楷體" panose="03000509000000000000" pitchFamily="65" charset="-120"/>
              <a:ea typeface="標楷體" panose="03000509000000000000" pitchFamily="65" charset="-120"/>
            </a:endParaRPr>
          </a:p>
          <a:p>
            <a:pPr lvl="1"/>
            <a:endParaRPr lang="en-US" altLang="zh-TW" dirty="0" smtClean="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873188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p:txBody>
          <a:bodyPr/>
          <a:lstStyle/>
          <a:p>
            <a:r>
              <a:rPr lang="zh-TW" altLang="en-US" dirty="0" smtClean="0"/>
              <a:t>謝謝聆聽</a:t>
            </a:r>
            <a:endParaRPr lang="zh-TW" altLang="en-US" dirty="0"/>
          </a:p>
        </p:txBody>
      </p:sp>
      <p:sp>
        <p:nvSpPr>
          <p:cNvPr id="5" name="副標題 4"/>
          <p:cNvSpPr>
            <a:spLocks noGrp="1"/>
          </p:cNvSpPr>
          <p:nvPr>
            <p:ph type="subTitle" idx="1"/>
          </p:nvPr>
        </p:nvSpPr>
        <p:spPr/>
        <p:txBody>
          <a:bodyPr/>
          <a:lstStyle/>
          <a:p>
            <a:endParaRPr lang="zh-TW" altLang="en-US" dirty="0"/>
          </a:p>
        </p:txBody>
      </p:sp>
    </p:spTree>
    <p:extLst>
      <p:ext uri="{BB962C8B-B14F-4D97-AF65-F5344CB8AC3E}">
        <p14:creationId xmlns:p14="http://schemas.microsoft.com/office/powerpoint/2010/main" val="193509628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運動大</a:t>
            </a:r>
            <a:r>
              <a:rPr lang="zh-TW" altLang="en-US" dirty="0" smtClean="0"/>
              <a:t>數據之期刊</a:t>
            </a:r>
            <a:r>
              <a:rPr lang="zh-TW" altLang="en-US" dirty="0"/>
              <a:t>文獻知識</a:t>
            </a:r>
          </a:p>
        </p:txBody>
      </p:sp>
      <p:sp>
        <p:nvSpPr>
          <p:cNvPr id="3" name="內容版面配置區 2"/>
          <p:cNvSpPr>
            <a:spLocks noGrp="1"/>
          </p:cNvSpPr>
          <p:nvPr>
            <p:ph idx="1"/>
          </p:nvPr>
        </p:nvSpPr>
        <p:spPr/>
        <p:txBody>
          <a:bodyPr/>
          <a:lstStyle/>
          <a:p>
            <a:r>
              <a:rPr lang="zh-TW" altLang="en-US" dirty="0" smtClean="0"/>
              <a:t>臺灣體育運動管理學會</a:t>
            </a:r>
            <a:endParaRPr lang="en-US" altLang="zh-TW" dirty="0" smtClean="0"/>
          </a:p>
          <a:p>
            <a:pPr lvl="1"/>
            <a:r>
              <a:rPr lang="zh-TW" altLang="en-US" dirty="0" smtClean="0">
                <a:latin typeface="標楷體" panose="03000509000000000000" pitchFamily="65" charset="-120"/>
                <a:ea typeface="標楷體" panose="03000509000000000000" pitchFamily="65" charset="-120"/>
              </a:rPr>
              <a:t>運動管理</a:t>
            </a:r>
            <a:endParaRPr lang="en-US" altLang="zh-TW" dirty="0" smtClean="0">
              <a:latin typeface="標楷體" panose="03000509000000000000" pitchFamily="65" charset="-120"/>
              <a:ea typeface="標楷體" panose="03000509000000000000" pitchFamily="65" charset="-120"/>
            </a:endParaRPr>
          </a:p>
          <a:p>
            <a:pPr lvl="2"/>
            <a:r>
              <a:rPr lang="zh-TW" altLang="en-US" dirty="0">
                <a:latin typeface="標楷體" panose="03000509000000000000" pitchFamily="65" charset="-120"/>
                <a:ea typeface="標楷體" panose="03000509000000000000" pitchFamily="65" charset="-120"/>
              </a:rPr>
              <a:t>大</a:t>
            </a:r>
            <a:r>
              <a:rPr lang="zh-TW" altLang="en-US" dirty="0" smtClean="0">
                <a:latin typeface="標楷體" panose="03000509000000000000" pitchFamily="65" charset="-120"/>
                <a:ea typeface="標楷體" panose="03000509000000000000" pitchFamily="65" charset="-120"/>
              </a:rPr>
              <a:t>數據特刊</a:t>
            </a:r>
            <a:endParaRPr lang="en-US" altLang="zh-TW" dirty="0" smtClean="0">
              <a:latin typeface="標楷體" panose="03000509000000000000" pitchFamily="65" charset="-120"/>
              <a:ea typeface="標楷體" panose="03000509000000000000" pitchFamily="65" charset="-120"/>
            </a:endParaRPr>
          </a:p>
          <a:p>
            <a:pPr lvl="3"/>
            <a:r>
              <a:rPr lang="en-US" altLang="zh-TW" dirty="0" smtClean="0">
                <a:latin typeface="標楷體" panose="03000509000000000000" pitchFamily="65" charset="-120"/>
                <a:ea typeface="標楷體" panose="03000509000000000000" pitchFamily="65" charset="-120"/>
              </a:rPr>
              <a:t>2016</a:t>
            </a:r>
            <a:r>
              <a:rPr lang="zh-TW" altLang="en-US" dirty="0" smtClean="0">
                <a:latin typeface="標楷體" panose="03000509000000000000" pitchFamily="65" charset="-120"/>
                <a:ea typeface="標楷體" panose="03000509000000000000" pitchFamily="65" charset="-120"/>
              </a:rPr>
              <a:t>年，</a:t>
            </a:r>
            <a:r>
              <a:rPr lang="en-US" altLang="zh-TW" dirty="0" smtClean="0">
                <a:latin typeface="標楷體" panose="03000509000000000000" pitchFamily="65" charset="-120"/>
                <a:ea typeface="標楷體" panose="03000509000000000000" pitchFamily="65" charset="-120"/>
              </a:rPr>
              <a:t>33</a:t>
            </a:r>
            <a:r>
              <a:rPr lang="zh-TW" altLang="en-US" dirty="0" smtClean="0">
                <a:latin typeface="標楷體" panose="03000509000000000000" pitchFamily="65" charset="-120"/>
                <a:ea typeface="標楷體" panose="03000509000000000000" pitchFamily="65" charset="-120"/>
              </a:rPr>
              <a:t>期</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中華民國</a:t>
            </a:r>
            <a:r>
              <a:rPr lang="zh-TW" altLang="en-US" dirty="0">
                <a:latin typeface="標楷體" panose="03000509000000000000" pitchFamily="65" charset="-120"/>
                <a:ea typeface="標楷體" panose="03000509000000000000" pitchFamily="65" charset="-120"/>
              </a:rPr>
              <a:t>體育</a:t>
            </a:r>
            <a:r>
              <a:rPr lang="zh-TW" altLang="en-US" dirty="0" smtClean="0">
                <a:latin typeface="標楷體" panose="03000509000000000000" pitchFamily="65" charset="-120"/>
                <a:ea typeface="標楷體" panose="03000509000000000000" pitchFamily="65" charset="-120"/>
              </a:rPr>
              <a:t>學會</a:t>
            </a:r>
            <a:endParaRPr lang="en-US" altLang="zh-TW" dirty="0" smtClean="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體育</a:t>
            </a:r>
            <a:r>
              <a:rPr lang="zh-TW" altLang="en-US" dirty="0" smtClean="0">
                <a:latin typeface="標楷體" panose="03000509000000000000" pitchFamily="65" charset="-120"/>
                <a:ea typeface="標楷體" panose="03000509000000000000" pitchFamily="65" charset="-120"/>
              </a:rPr>
              <a:t>學報</a:t>
            </a:r>
            <a:endParaRPr lang="en-US" altLang="zh-TW" dirty="0" smtClean="0">
              <a:latin typeface="標楷體" panose="03000509000000000000" pitchFamily="65" charset="-120"/>
              <a:ea typeface="標楷體" panose="03000509000000000000" pitchFamily="65" charset="-120"/>
            </a:endParaRPr>
          </a:p>
          <a:p>
            <a:pPr lvl="2"/>
            <a:r>
              <a:rPr lang="zh-TW" altLang="en-US" dirty="0">
                <a:latin typeface="標楷體" panose="03000509000000000000" pitchFamily="65" charset="-120"/>
                <a:ea typeface="標楷體" panose="03000509000000000000" pitchFamily="65" charset="-120"/>
              </a:rPr>
              <a:t>大數據</a:t>
            </a:r>
            <a:r>
              <a:rPr lang="zh-TW" altLang="en-US" dirty="0" smtClean="0">
                <a:latin typeface="標楷體" panose="03000509000000000000" pitchFamily="65" charset="-120"/>
                <a:ea typeface="標楷體" panose="03000509000000000000" pitchFamily="65" charset="-120"/>
              </a:rPr>
              <a:t>特刊</a:t>
            </a:r>
            <a:endParaRPr lang="en-US" altLang="zh-TW" dirty="0" smtClean="0">
              <a:latin typeface="標楷體" panose="03000509000000000000" pitchFamily="65" charset="-120"/>
              <a:ea typeface="標楷體" panose="03000509000000000000" pitchFamily="65" charset="-120"/>
            </a:endParaRPr>
          </a:p>
          <a:p>
            <a:pPr lvl="3"/>
            <a:r>
              <a:rPr lang="en-US" altLang="zh-TW" dirty="0" smtClean="0">
                <a:latin typeface="標楷體" panose="03000509000000000000" pitchFamily="65" charset="-120"/>
                <a:ea typeface="標楷體" panose="03000509000000000000" pitchFamily="65" charset="-120"/>
              </a:rPr>
              <a:t>2017</a:t>
            </a:r>
            <a:r>
              <a:rPr lang="zh-TW" altLang="en-US" dirty="0" smtClean="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50</a:t>
            </a:r>
            <a:r>
              <a:rPr lang="zh-TW" altLang="en-US" dirty="0">
                <a:latin typeface="標楷體" panose="03000509000000000000" pitchFamily="65" charset="-120"/>
                <a:ea typeface="標楷體" panose="03000509000000000000" pitchFamily="65" charset="-120"/>
              </a:rPr>
              <a:t>卷</a:t>
            </a:r>
            <a:r>
              <a:rPr lang="en-US" altLang="zh-TW" dirty="0">
                <a:latin typeface="標楷體" panose="03000509000000000000" pitchFamily="65" charset="-120"/>
                <a:ea typeface="標楷體" panose="03000509000000000000" pitchFamily="65" charset="-120"/>
              </a:rPr>
              <a:t>S</a:t>
            </a:r>
            <a:r>
              <a:rPr lang="zh-TW" altLang="en-US" dirty="0">
                <a:latin typeface="標楷體" panose="03000509000000000000" pitchFamily="65" charset="-120"/>
                <a:ea typeface="標楷體" panose="03000509000000000000" pitchFamily="65" charset="-120"/>
              </a:rPr>
              <a:t>期</a:t>
            </a:r>
          </a:p>
        </p:txBody>
      </p:sp>
    </p:spTree>
    <p:extLst>
      <p:ext uri="{BB962C8B-B14F-4D97-AF65-F5344CB8AC3E}">
        <p14:creationId xmlns:p14="http://schemas.microsoft.com/office/powerpoint/2010/main" val="2982237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運動管理</a:t>
            </a:r>
            <a:r>
              <a:rPr lang="zh-TW" altLang="en-US" dirty="0" smtClean="0"/>
              <a:t>季刊</a:t>
            </a:r>
            <a:endParaRPr lang="zh-TW" altLang="en-US" dirty="0"/>
          </a:p>
        </p:txBody>
      </p:sp>
      <p:sp>
        <p:nvSpPr>
          <p:cNvPr id="3" name="內容版面配置區 2"/>
          <p:cNvSpPr>
            <a:spLocks noGrp="1"/>
          </p:cNvSpPr>
          <p:nvPr>
            <p:ph idx="1"/>
          </p:nvPr>
        </p:nvSpPr>
        <p:spPr>
          <a:xfrm>
            <a:off x="457200" y="1600200"/>
            <a:ext cx="8498114" cy="4525959"/>
          </a:xfrm>
        </p:spPr>
        <p:txBody>
          <a:bodyPr/>
          <a:lstStyle/>
          <a:p>
            <a:r>
              <a:rPr lang="zh-TW" altLang="en-US" dirty="0" smtClean="0"/>
              <a:t>共計出刊</a:t>
            </a:r>
            <a:r>
              <a:rPr lang="en-US" altLang="zh-TW" dirty="0"/>
              <a:t>5</a:t>
            </a:r>
            <a:r>
              <a:rPr lang="zh-TW" altLang="en-US" dirty="0" smtClean="0"/>
              <a:t>篇</a:t>
            </a:r>
            <a:endParaRPr lang="en-US" altLang="zh-TW" dirty="0" smtClean="0"/>
          </a:p>
          <a:p>
            <a:r>
              <a:rPr lang="en-US" altLang="zh-TW" dirty="0" smtClean="0"/>
              <a:t>1.BigDataSport</a:t>
            </a:r>
          </a:p>
          <a:p>
            <a:pPr lvl="1"/>
            <a:r>
              <a:rPr lang="zh-TW" altLang="en-US" dirty="0">
                <a:latin typeface="標楷體" panose="03000509000000000000" pitchFamily="65" charset="-120"/>
                <a:ea typeface="標楷體" panose="03000509000000000000" pitchFamily="65" charset="-120"/>
              </a:rPr>
              <a:t>探討大數據在運動領域的概念，並且從球迷、運動員和運動組織等三個範疇介紹大數據的應用情形。</a:t>
            </a:r>
            <a:endParaRPr lang="en-US" altLang="zh-TW" dirty="0" smtClean="0">
              <a:latin typeface="標楷體" panose="03000509000000000000" pitchFamily="65" charset="-120"/>
              <a:ea typeface="標楷體" panose="03000509000000000000" pitchFamily="65" charset="-120"/>
            </a:endParaRPr>
          </a:p>
          <a:p>
            <a:r>
              <a:rPr lang="en-US" altLang="zh-TW" dirty="0" smtClean="0"/>
              <a:t>2.</a:t>
            </a:r>
            <a:r>
              <a:rPr lang="zh-TW" altLang="en-US" dirty="0"/>
              <a:t>運動產業</a:t>
            </a:r>
            <a:r>
              <a:rPr lang="en-US" altLang="zh-TW" dirty="0"/>
              <a:t>4.0</a:t>
            </a:r>
            <a:r>
              <a:rPr lang="zh-TW" altLang="en-US" dirty="0"/>
              <a:t>時代之大數據新</a:t>
            </a:r>
            <a:r>
              <a:rPr lang="zh-TW" altLang="en-US" dirty="0" smtClean="0"/>
              <a:t>思維</a:t>
            </a:r>
            <a:endParaRPr lang="en-US" altLang="zh-TW" dirty="0" smtClean="0"/>
          </a:p>
          <a:p>
            <a:pPr lvl="1"/>
            <a:r>
              <a:rPr lang="zh-TW" altLang="en-US" dirty="0">
                <a:latin typeface="標楷體" panose="03000509000000000000" pitchFamily="65" charset="-120"/>
                <a:ea typeface="標楷體" panose="03000509000000000000" pitchFamily="65" charset="-120"/>
              </a:rPr>
              <a:t>從「運動產業」的角度，探究大數據如何改變和影響全球運動產業經營管理模式，並且提出運動產業</a:t>
            </a:r>
            <a:r>
              <a:rPr lang="en-US" altLang="zh-TW" dirty="0">
                <a:latin typeface="標楷體" panose="03000509000000000000" pitchFamily="65" charset="-120"/>
                <a:ea typeface="標楷體" panose="03000509000000000000" pitchFamily="65" charset="-120"/>
              </a:rPr>
              <a:t>4.0</a:t>
            </a:r>
            <a:r>
              <a:rPr lang="zh-TW" altLang="en-US" dirty="0">
                <a:latin typeface="標楷體" panose="03000509000000000000" pitchFamily="65" charset="-120"/>
                <a:ea typeface="標楷體" panose="03000509000000000000" pitchFamily="65" charset="-120"/>
              </a:rPr>
              <a:t>的新思維</a:t>
            </a:r>
            <a:r>
              <a:rPr lang="zh-TW" altLang="en-US" dirty="0" smtClean="0">
                <a:latin typeface="標楷體" panose="03000509000000000000" pitchFamily="65" charset="-120"/>
                <a:ea typeface="標楷體" panose="03000509000000000000" pitchFamily="65" charset="-120"/>
              </a:rPr>
              <a:t>。</a:t>
            </a:r>
            <a:endParaRPr lang="en-US" altLang="zh-TW" dirty="0" smtClean="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2474074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運動管理</a:t>
            </a:r>
            <a:r>
              <a:rPr lang="zh-TW" altLang="en-US" dirty="0" smtClean="0"/>
              <a:t>季刊</a:t>
            </a:r>
            <a:endParaRPr lang="zh-TW" altLang="en-US" dirty="0"/>
          </a:p>
        </p:txBody>
      </p:sp>
      <p:sp>
        <p:nvSpPr>
          <p:cNvPr id="3" name="內容版面配置區 2"/>
          <p:cNvSpPr>
            <a:spLocks noGrp="1"/>
          </p:cNvSpPr>
          <p:nvPr>
            <p:ph idx="1"/>
          </p:nvPr>
        </p:nvSpPr>
        <p:spPr>
          <a:xfrm>
            <a:off x="457200" y="1600200"/>
            <a:ext cx="8498114" cy="4525959"/>
          </a:xfrm>
        </p:spPr>
        <p:txBody>
          <a:bodyPr/>
          <a:lstStyle/>
          <a:p>
            <a:r>
              <a:rPr lang="en-US" altLang="zh-TW" dirty="0" smtClean="0"/>
              <a:t>3.</a:t>
            </a:r>
            <a:r>
              <a:rPr lang="zh-TW" altLang="en-US" dirty="0"/>
              <a:t>大數據時代下，全民運動的發展</a:t>
            </a:r>
            <a:r>
              <a:rPr lang="zh-TW" altLang="en-US" dirty="0" smtClean="0"/>
              <a:t>策略</a:t>
            </a:r>
            <a:endParaRPr lang="en-US" altLang="zh-TW" dirty="0" smtClean="0"/>
          </a:p>
          <a:p>
            <a:pPr lvl="1"/>
            <a:r>
              <a:rPr lang="zh-TW" altLang="en-US" dirty="0">
                <a:latin typeface="標楷體" panose="03000509000000000000" pitchFamily="65" charset="-120"/>
                <a:ea typeface="標楷體" panose="03000509000000000000" pitchFamily="65" charset="-120"/>
              </a:rPr>
              <a:t>以「全民運動」的角度分析官方政府和民間單位大數據的應用情形和未來契機。</a:t>
            </a:r>
            <a:endParaRPr lang="en-US" altLang="zh-TW" dirty="0" smtClean="0">
              <a:latin typeface="標楷體" panose="03000509000000000000" pitchFamily="65" charset="-120"/>
              <a:ea typeface="標楷體" panose="03000509000000000000" pitchFamily="65" charset="-120"/>
            </a:endParaRPr>
          </a:p>
          <a:p>
            <a:r>
              <a:rPr lang="en-US" altLang="zh-TW" dirty="0" smtClean="0"/>
              <a:t>4.</a:t>
            </a:r>
            <a:r>
              <a:rPr lang="zh-TW" altLang="en-US" dirty="0"/>
              <a:t>社群媒體對青少年運動參與的</a:t>
            </a:r>
            <a:r>
              <a:rPr lang="zh-TW" altLang="en-US" dirty="0" smtClean="0"/>
              <a:t>影響</a:t>
            </a:r>
            <a:endParaRPr lang="en-US" altLang="zh-TW" dirty="0" smtClean="0"/>
          </a:p>
          <a:p>
            <a:pPr lvl="1"/>
            <a:r>
              <a:rPr lang="zh-TW" altLang="en-US" dirty="0">
                <a:latin typeface="標楷體" panose="03000509000000000000" pitchFamily="65" charset="-120"/>
                <a:ea typeface="標楷體" panose="03000509000000000000" pitchFamily="65" charset="-120"/>
              </a:rPr>
              <a:t>剖析社群媒體如何透過平台的集客能力與數據連結而刺激青少年參與運動的影響情形。</a:t>
            </a:r>
            <a:endParaRPr lang="en-US" altLang="zh-TW" dirty="0" smtClean="0">
              <a:latin typeface="標楷體" panose="03000509000000000000" pitchFamily="65" charset="-120"/>
              <a:ea typeface="標楷體" panose="03000509000000000000" pitchFamily="65" charset="-120"/>
            </a:endParaRPr>
          </a:p>
          <a:p>
            <a:r>
              <a:rPr lang="en-US" altLang="zh-TW" dirty="0" smtClean="0"/>
              <a:t>5.</a:t>
            </a:r>
            <a:r>
              <a:rPr lang="zh-TW" altLang="en-US" dirty="0"/>
              <a:t>探索臺灣東部露營區與周邊景點之關聯</a:t>
            </a:r>
            <a:r>
              <a:rPr lang="zh-TW" altLang="en-US" dirty="0" smtClean="0"/>
              <a:t>性</a:t>
            </a:r>
            <a:endParaRPr lang="en-US" altLang="zh-TW" dirty="0" smtClean="0"/>
          </a:p>
          <a:p>
            <a:pPr lvl="1"/>
            <a:r>
              <a:rPr lang="zh-TW" altLang="en-US" dirty="0">
                <a:latin typeface="標楷體" panose="03000509000000000000" pitchFamily="65" charset="-120"/>
                <a:ea typeface="標楷體" panose="03000509000000000000" pitchFamily="65" charset="-120"/>
              </a:rPr>
              <a:t>運用政府開放資料及</a:t>
            </a:r>
            <a:r>
              <a:rPr lang="en-US" altLang="zh-TW" dirty="0">
                <a:latin typeface="標楷體" panose="03000509000000000000" pitchFamily="65" charset="-120"/>
                <a:ea typeface="標楷體" panose="03000509000000000000" pitchFamily="65" charset="-120"/>
              </a:rPr>
              <a:t>Google Maps</a:t>
            </a:r>
            <a:r>
              <a:rPr lang="zh-TW" altLang="en-US" dirty="0">
                <a:latin typeface="標楷體" panose="03000509000000000000" pitchFamily="65" charset="-120"/>
                <a:ea typeface="標楷體" panose="03000509000000000000" pitchFamily="65" charset="-120"/>
              </a:rPr>
              <a:t>，分析臺灣東部露營區與周邊景點之關聯性。  </a:t>
            </a:r>
            <a:endParaRPr lang="en-US" altLang="zh-TW"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6697301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71715" y="0"/>
            <a:ext cx="8229600" cy="1143000"/>
          </a:xfrm>
        </p:spPr>
        <p:txBody>
          <a:bodyPr/>
          <a:lstStyle/>
          <a:p>
            <a:r>
              <a:rPr lang="zh-TW" altLang="en-US" dirty="0"/>
              <a:t>體育學報</a:t>
            </a:r>
          </a:p>
        </p:txBody>
      </p:sp>
      <p:sp>
        <p:nvSpPr>
          <p:cNvPr id="3" name="內容版面配置區 2"/>
          <p:cNvSpPr>
            <a:spLocks noGrp="1"/>
          </p:cNvSpPr>
          <p:nvPr>
            <p:ph idx="1"/>
          </p:nvPr>
        </p:nvSpPr>
        <p:spPr>
          <a:xfrm>
            <a:off x="471714" y="976085"/>
            <a:ext cx="8498114" cy="4525959"/>
          </a:xfrm>
        </p:spPr>
        <p:txBody>
          <a:bodyPr/>
          <a:lstStyle/>
          <a:p>
            <a:r>
              <a:rPr lang="zh-TW" altLang="en-US" dirty="0" smtClean="0"/>
              <a:t>共計出刊</a:t>
            </a:r>
            <a:r>
              <a:rPr lang="en-US" altLang="zh-TW" dirty="0" smtClean="0"/>
              <a:t>7</a:t>
            </a:r>
            <a:r>
              <a:rPr lang="zh-TW" altLang="en-US" dirty="0" smtClean="0"/>
              <a:t>篇</a:t>
            </a:r>
            <a:endParaRPr lang="en-US" altLang="zh-TW" dirty="0" smtClean="0"/>
          </a:p>
          <a:p>
            <a:r>
              <a:rPr lang="en-US" altLang="zh-TW" dirty="0" smtClean="0"/>
              <a:t>1.The </a:t>
            </a:r>
            <a:r>
              <a:rPr lang="en-US" altLang="zh-TW" dirty="0"/>
              <a:t>applications of social media in sports marketing </a:t>
            </a:r>
            <a:endParaRPr lang="en-US" altLang="zh-TW" dirty="0" smtClean="0"/>
          </a:p>
          <a:p>
            <a:pPr lvl="1"/>
            <a:r>
              <a:rPr lang="zh-TW" altLang="en-US" dirty="0">
                <a:latin typeface="標楷體" panose="03000509000000000000" pitchFamily="65" charset="-120"/>
                <a:ea typeface="標楷體" panose="03000509000000000000" pitchFamily="65" charset="-120"/>
              </a:rPr>
              <a:t>從社群媒體的</a:t>
            </a:r>
            <a:r>
              <a:rPr lang="zh-TW" altLang="en-US" dirty="0" smtClean="0">
                <a:latin typeface="標楷體" panose="03000509000000000000" pitchFamily="65" charset="-120"/>
                <a:ea typeface="標楷體" panose="03000509000000000000" pitchFamily="65" charset="-120"/>
              </a:rPr>
              <a:t>角度，探討社群累積的大數據資料如何讓運動行銷人員即時且快速活用於消費者行為。</a:t>
            </a:r>
            <a:endParaRPr lang="en-US" altLang="zh-TW" dirty="0" smtClean="0">
              <a:latin typeface="標楷體" panose="03000509000000000000" pitchFamily="65" charset="-120"/>
              <a:ea typeface="標楷體" panose="03000509000000000000" pitchFamily="65" charset="-120"/>
            </a:endParaRPr>
          </a:p>
          <a:p>
            <a:r>
              <a:rPr lang="en-US" altLang="zh-TW" dirty="0" smtClean="0"/>
              <a:t>2.</a:t>
            </a:r>
            <a:r>
              <a:rPr lang="zh-TW" altLang="en-US" dirty="0"/>
              <a:t>學生健康體適能與空氣懸浮微粒之空間關聯分析：以臺灣地區生態相關研究為例</a:t>
            </a:r>
            <a:endParaRPr lang="en-US" altLang="zh-TW" dirty="0" smtClean="0"/>
          </a:p>
          <a:p>
            <a:pPr lvl="1"/>
            <a:r>
              <a:rPr lang="zh-TW" altLang="en-US" dirty="0" smtClean="0">
                <a:latin typeface="標楷體" panose="03000509000000000000" pitchFamily="65" charset="-120"/>
                <a:ea typeface="標楷體" panose="03000509000000000000" pitchFamily="65" charset="-120"/>
              </a:rPr>
              <a:t>運用環保署空氣品質監測和教育部學生體適能檢測的兩種大數據資料庫，探究兩者之間的關聯表現</a:t>
            </a:r>
            <a:endParaRPr lang="en-US" altLang="zh-TW" dirty="0" smtClean="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432189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71715" y="0"/>
            <a:ext cx="8229600" cy="1143000"/>
          </a:xfrm>
        </p:spPr>
        <p:txBody>
          <a:bodyPr/>
          <a:lstStyle/>
          <a:p>
            <a:r>
              <a:rPr lang="zh-TW" altLang="en-US" dirty="0"/>
              <a:t>體育學報</a:t>
            </a:r>
          </a:p>
        </p:txBody>
      </p:sp>
      <p:sp>
        <p:nvSpPr>
          <p:cNvPr id="3" name="內容版面配置區 2"/>
          <p:cNvSpPr>
            <a:spLocks noGrp="1"/>
          </p:cNvSpPr>
          <p:nvPr>
            <p:ph idx="1"/>
          </p:nvPr>
        </p:nvSpPr>
        <p:spPr>
          <a:xfrm>
            <a:off x="471714" y="976085"/>
            <a:ext cx="8498114" cy="4525959"/>
          </a:xfrm>
        </p:spPr>
        <p:txBody>
          <a:bodyPr/>
          <a:lstStyle/>
          <a:p>
            <a:r>
              <a:rPr lang="en-US" altLang="zh-TW" dirty="0" smtClean="0"/>
              <a:t>3.</a:t>
            </a:r>
            <a:r>
              <a:rPr lang="zh-TW" altLang="en-US" dirty="0" smtClean="0"/>
              <a:t>老人</a:t>
            </a:r>
            <a:r>
              <a:rPr lang="zh-TW" altLang="en-US" dirty="0"/>
              <a:t>運動時間、身體質量指數與認知功能障礙之相關分析</a:t>
            </a:r>
            <a:endParaRPr lang="en-US" altLang="zh-TW" dirty="0" smtClean="0"/>
          </a:p>
          <a:p>
            <a:pPr lvl="1"/>
            <a:r>
              <a:rPr lang="zh-TW" altLang="en-US" dirty="0" smtClean="0">
                <a:latin typeface="標楷體" panose="03000509000000000000" pitchFamily="65" charset="-120"/>
                <a:ea typeface="標楷體" panose="03000509000000000000" pitchFamily="65" charset="-120"/>
              </a:rPr>
              <a:t>利用國民</a:t>
            </a:r>
            <a:r>
              <a:rPr lang="zh-TW" altLang="en-US" dirty="0">
                <a:latin typeface="標楷體" panose="03000509000000000000" pitchFamily="65" charset="-120"/>
                <a:ea typeface="標楷體" panose="03000509000000000000" pitchFamily="65" charset="-120"/>
              </a:rPr>
              <a:t>健康</a:t>
            </a:r>
            <a:r>
              <a:rPr lang="zh-TW" altLang="en-US" dirty="0" smtClean="0">
                <a:latin typeface="標楷體" panose="03000509000000000000" pitchFamily="65" charset="-120"/>
                <a:ea typeface="標楷體" panose="03000509000000000000" pitchFamily="65" charset="-120"/>
              </a:rPr>
              <a:t>局的國民</a:t>
            </a:r>
            <a:r>
              <a:rPr lang="zh-TW" altLang="en-US" dirty="0">
                <a:latin typeface="標楷體" panose="03000509000000000000" pitchFamily="65" charset="-120"/>
                <a:ea typeface="標楷體" panose="03000509000000000000" pitchFamily="65" charset="-120"/>
              </a:rPr>
              <a:t>健康訪問</a:t>
            </a:r>
            <a:r>
              <a:rPr lang="zh-TW" altLang="en-US" dirty="0" smtClean="0">
                <a:latin typeface="標楷體" panose="03000509000000000000" pitchFamily="65" charset="-120"/>
                <a:ea typeface="標楷體" panose="03000509000000000000" pitchFamily="65" charset="-120"/>
              </a:rPr>
              <a:t>調查的大數據資料庫，分析</a:t>
            </a:r>
            <a:r>
              <a:rPr lang="en-US" altLang="zh-TW" dirty="0" smtClean="0">
                <a:latin typeface="標楷體" panose="03000509000000000000" pitchFamily="65" charset="-120"/>
                <a:ea typeface="標楷體" panose="03000509000000000000" pitchFamily="65" charset="-120"/>
              </a:rPr>
              <a:t>65</a:t>
            </a:r>
            <a:r>
              <a:rPr lang="zh-TW" altLang="en-US" dirty="0" smtClean="0">
                <a:latin typeface="標楷體" panose="03000509000000000000" pitchFamily="65" charset="-120"/>
                <a:ea typeface="標楷體" panose="03000509000000000000" pitchFamily="65" charset="-120"/>
              </a:rPr>
              <a:t>歲以上老人族群的運動時間和身體質量指數對於認知功能的影響性。</a:t>
            </a:r>
            <a:endParaRPr lang="en-US" altLang="zh-TW" dirty="0" smtClean="0">
              <a:latin typeface="標楷體" panose="03000509000000000000" pitchFamily="65" charset="-120"/>
              <a:ea typeface="標楷體" panose="03000509000000000000" pitchFamily="65" charset="-120"/>
            </a:endParaRPr>
          </a:p>
          <a:p>
            <a:r>
              <a:rPr lang="en-US" altLang="zh-TW" dirty="0" smtClean="0"/>
              <a:t>4.</a:t>
            </a:r>
            <a:r>
              <a:rPr lang="zh-TW" altLang="en-US" dirty="0"/>
              <a:t>臺灣地區青少年身體質量指數、肥胖盛行率與社經地位的關聯：</a:t>
            </a:r>
            <a:r>
              <a:rPr lang="en-US" altLang="zh-TW" dirty="0"/>
              <a:t>2007-2012</a:t>
            </a:r>
            <a:r>
              <a:rPr lang="zh-TW" altLang="en-US" dirty="0"/>
              <a:t>體適能資料庫</a:t>
            </a:r>
            <a:r>
              <a:rPr lang="zh-TW" altLang="en-US" dirty="0" smtClean="0"/>
              <a:t>追蹤</a:t>
            </a:r>
            <a:endParaRPr lang="en-US" altLang="zh-TW" dirty="0" smtClean="0"/>
          </a:p>
          <a:p>
            <a:pPr lvl="1"/>
            <a:r>
              <a:rPr lang="zh-TW" altLang="en-US" dirty="0" smtClean="0">
                <a:latin typeface="標楷體" panose="03000509000000000000" pitchFamily="65" charset="-120"/>
                <a:ea typeface="標楷體" panose="03000509000000000000" pitchFamily="65" charset="-120"/>
              </a:rPr>
              <a:t>採用教育部體適能資料和主計</a:t>
            </a:r>
            <a:r>
              <a:rPr lang="zh-TW" altLang="en-US" dirty="0">
                <a:latin typeface="標楷體" panose="03000509000000000000" pitchFamily="65" charset="-120"/>
                <a:ea typeface="標楷體" panose="03000509000000000000" pitchFamily="65" charset="-120"/>
              </a:rPr>
              <a:t>總處縣市家庭</a:t>
            </a:r>
            <a:r>
              <a:rPr lang="zh-TW" altLang="en-US" dirty="0" smtClean="0">
                <a:latin typeface="標楷體" panose="03000509000000000000" pitchFamily="65" charset="-120"/>
                <a:ea typeface="標楷體" panose="03000509000000000000" pitchFamily="65" charset="-120"/>
              </a:rPr>
              <a:t>收支的兩種大數據資料庫，探究青少年</a:t>
            </a:r>
            <a:r>
              <a:rPr lang="zh-TW" altLang="en-US" dirty="0">
                <a:latin typeface="標楷體" panose="03000509000000000000" pitchFamily="65" charset="-120"/>
                <a:ea typeface="標楷體" panose="03000509000000000000" pitchFamily="65" charset="-120"/>
              </a:rPr>
              <a:t>社經地位與體重過重及肥胖率</a:t>
            </a:r>
            <a:r>
              <a:rPr lang="zh-TW" altLang="en-US" dirty="0" smtClean="0">
                <a:latin typeface="標楷體" panose="03000509000000000000" pitchFamily="65" charset="-120"/>
                <a:ea typeface="標楷體" panose="03000509000000000000" pitchFamily="65" charset="-120"/>
              </a:rPr>
              <a:t>之關聯性</a:t>
            </a:r>
            <a:endParaRPr lang="en-US" altLang="zh-TW" dirty="0" smtClean="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530274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71715" y="0"/>
            <a:ext cx="8229600" cy="1143000"/>
          </a:xfrm>
        </p:spPr>
        <p:txBody>
          <a:bodyPr/>
          <a:lstStyle/>
          <a:p>
            <a:r>
              <a:rPr lang="zh-TW" altLang="en-US" dirty="0"/>
              <a:t>體育學報</a:t>
            </a:r>
          </a:p>
        </p:txBody>
      </p:sp>
      <p:sp>
        <p:nvSpPr>
          <p:cNvPr id="3" name="內容版面配置區 2"/>
          <p:cNvSpPr>
            <a:spLocks noGrp="1"/>
          </p:cNvSpPr>
          <p:nvPr>
            <p:ph idx="1"/>
          </p:nvPr>
        </p:nvSpPr>
        <p:spPr>
          <a:xfrm>
            <a:off x="471714" y="976085"/>
            <a:ext cx="8498114" cy="4525959"/>
          </a:xfrm>
        </p:spPr>
        <p:txBody>
          <a:bodyPr/>
          <a:lstStyle/>
          <a:p>
            <a:r>
              <a:rPr lang="en-US" altLang="zh-TW" dirty="0" smtClean="0"/>
              <a:t>5.</a:t>
            </a:r>
            <a:r>
              <a:rPr lang="zh-TW" altLang="en-US" dirty="0" smtClean="0"/>
              <a:t>臺灣</a:t>
            </a:r>
            <a:r>
              <a:rPr lang="zh-TW" altLang="en-US" dirty="0"/>
              <a:t>運動產業之投入產出分析</a:t>
            </a:r>
            <a:endParaRPr lang="en-US" altLang="zh-TW" dirty="0" smtClean="0"/>
          </a:p>
          <a:p>
            <a:pPr lvl="1"/>
            <a:r>
              <a:rPr lang="zh-TW" altLang="en-US" dirty="0" smtClean="0">
                <a:latin typeface="標楷體" panose="03000509000000000000" pitchFamily="65" charset="-120"/>
                <a:ea typeface="標楷體" panose="03000509000000000000" pitchFamily="65" charset="-120"/>
              </a:rPr>
              <a:t>套用主計總處的產業</a:t>
            </a:r>
            <a:r>
              <a:rPr lang="zh-TW" altLang="en-US" dirty="0">
                <a:latin typeface="標楷體" panose="03000509000000000000" pitchFamily="65" charset="-120"/>
                <a:ea typeface="標楷體" panose="03000509000000000000" pitchFamily="65" charset="-120"/>
              </a:rPr>
              <a:t>關聯</a:t>
            </a:r>
            <a:r>
              <a:rPr lang="zh-TW" altLang="en-US" dirty="0" smtClean="0">
                <a:latin typeface="標楷體" panose="03000509000000000000" pitchFamily="65" charset="-120"/>
                <a:ea typeface="標楷體" panose="03000509000000000000" pitchFamily="65" charset="-120"/>
              </a:rPr>
              <a:t>表</a:t>
            </a:r>
            <a:r>
              <a:rPr lang="zh-TW" altLang="en-US" dirty="0">
                <a:latin typeface="標楷體" panose="03000509000000000000" pitchFamily="65" charset="-120"/>
                <a:ea typeface="標楷體" panose="03000509000000000000" pitchFamily="65" charset="-120"/>
              </a:rPr>
              <a:t>和</a:t>
            </a:r>
            <a:r>
              <a:rPr lang="zh-TW" altLang="en-US" dirty="0" smtClean="0">
                <a:latin typeface="標楷體" panose="03000509000000000000" pitchFamily="65" charset="-120"/>
                <a:ea typeface="標楷體" panose="03000509000000000000" pitchFamily="65" charset="-120"/>
              </a:rPr>
              <a:t>工商</a:t>
            </a:r>
            <a:r>
              <a:rPr lang="zh-TW" altLang="en-US" dirty="0">
                <a:latin typeface="標楷體" panose="03000509000000000000" pitchFamily="65" charset="-120"/>
                <a:ea typeface="標楷體" panose="03000509000000000000" pitchFamily="65" charset="-120"/>
              </a:rPr>
              <a:t>服務業</a:t>
            </a:r>
            <a:r>
              <a:rPr lang="zh-TW" altLang="en-US" dirty="0" smtClean="0">
                <a:latin typeface="標楷體" panose="03000509000000000000" pitchFamily="65" charset="-120"/>
                <a:ea typeface="標楷體" panose="03000509000000000000" pitchFamily="65" charset="-120"/>
              </a:rPr>
              <a:t>普查的大數據資料庫，輔以</a:t>
            </a:r>
            <a:r>
              <a:rPr lang="zh-TW" altLang="en-US" dirty="0">
                <a:latin typeface="標楷體" panose="03000509000000000000" pitchFamily="65" charset="-120"/>
                <a:ea typeface="標楷體" panose="03000509000000000000" pitchFamily="65" charset="-120"/>
              </a:rPr>
              <a:t>體育</a:t>
            </a:r>
            <a:r>
              <a:rPr lang="zh-TW" altLang="en-US" dirty="0" smtClean="0">
                <a:latin typeface="標楷體" panose="03000509000000000000" pitchFamily="65" charset="-120"/>
                <a:ea typeface="標楷體" panose="03000509000000000000" pitchFamily="65" charset="-120"/>
              </a:rPr>
              <a:t>署</a:t>
            </a:r>
            <a:r>
              <a:rPr lang="en-US" altLang="zh-TW" dirty="0" smtClean="0">
                <a:latin typeface="標楷體" panose="03000509000000000000" pitchFamily="65" charset="-120"/>
                <a:ea typeface="標楷體" panose="03000509000000000000" pitchFamily="65" charset="-120"/>
              </a:rPr>
              <a:t>103</a:t>
            </a:r>
            <a:r>
              <a:rPr lang="zh-TW" altLang="en-US" dirty="0" smtClean="0">
                <a:latin typeface="標楷體" panose="03000509000000000000" pitchFamily="65" charset="-120"/>
                <a:ea typeface="標楷體" panose="03000509000000000000" pitchFamily="65" charset="-120"/>
              </a:rPr>
              <a:t>年度</a:t>
            </a:r>
            <a:r>
              <a:rPr lang="zh-TW" altLang="en-US" dirty="0">
                <a:latin typeface="標楷體" panose="03000509000000000000" pitchFamily="65" charset="-120"/>
                <a:ea typeface="標楷體" panose="03000509000000000000" pitchFamily="65" charset="-120"/>
              </a:rPr>
              <a:t>運動</a:t>
            </a:r>
            <a:r>
              <a:rPr lang="zh-TW" altLang="en-US" dirty="0" smtClean="0">
                <a:latin typeface="標楷體" panose="03000509000000000000" pitchFamily="65" charset="-120"/>
                <a:ea typeface="標楷體" panose="03000509000000000000" pitchFamily="65" charset="-120"/>
              </a:rPr>
              <a:t>產業</a:t>
            </a:r>
            <a:r>
              <a:rPr lang="zh-TW" altLang="en-US" dirty="0">
                <a:latin typeface="標楷體" panose="03000509000000000000" pitchFamily="65" charset="-120"/>
                <a:ea typeface="標楷體" panose="03000509000000000000" pitchFamily="65" charset="-120"/>
              </a:rPr>
              <a:t>產值及就業人數研究</a:t>
            </a:r>
            <a:r>
              <a:rPr lang="zh-TW" altLang="en-US" dirty="0" smtClean="0">
                <a:latin typeface="標楷體" panose="03000509000000000000" pitchFamily="65" charset="-120"/>
                <a:ea typeface="標楷體" panose="03000509000000000000" pitchFamily="65" charset="-120"/>
              </a:rPr>
              <a:t>報告，剖析臺灣運動產業的產值變化情況</a:t>
            </a:r>
            <a:endParaRPr lang="en-US" altLang="zh-TW" dirty="0" smtClean="0">
              <a:latin typeface="標楷體" panose="03000509000000000000" pitchFamily="65" charset="-120"/>
              <a:ea typeface="標楷體" panose="03000509000000000000" pitchFamily="65" charset="-120"/>
            </a:endParaRPr>
          </a:p>
          <a:p>
            <a:r>
              <a:rPr lang="en-US" altLang="zh-TW" dirty="0" smtClean="0"/>
              <a:t>6.</a:t>
            </a:r>
            <a:r>
              <a:rPr lang="zh-TW" altLang="en-US" dirty="0" smtClean="0"/>
              <a:t>以</a:t>
            </a:r>
            <a:r>
              <a:rPr lang="zh-TW" altLang="en-US" dirty="0"/>
              <a:t>大數據分析球員技術面表現、對戰組合與中華職棒歷年票房之相關性 </a:t>
            </a:r>
            <a:endParaRPr lang="en-US" altLang="zh-TW" dirty="0" smtClean="0"/>
          </a:p>
          <a:p>
            <a:pPr lvl="1"/>
            <a:r>
              <a:rPr lang="zh-TW" altLang="en-US" dirty="0">
                <a:latin typeface="標楷體" panose="03000509000000000000" pitchFamily="65" charset="-120"/>
                <a:ea typeface="標楷體" panose="03000509000000000000" pitchFamily="65" charset="-120"/>
              </a:rPr>
              <a:t>活用中華職棒大</a:t>
            </a:r>
            <a:r>
              <a:rPr lang="zh-TW" altLang="en-US" dirty="0" smtClean="0">
                <a:latin typeface="標楷體" panose="03000509000000000000" pitchFamily="65" charset="-120"/>
                <a:ea typeface="標楷體" panose="03000509000000000000" pitchFamily="65" charset="-120"/>
              </a:rPr>
              <a:t>聯盟</a:t>
            </a:r>
            <a:r>
              <a:rPr lang="en-US" altLang="zh-TW" dirty="0" smtClean="0">
                <a:latin typeface="標楷體" panose="03000509000000000000" pitchFamily="65" charset="-120"/>
                <a:ea typeface="標楷體" panose="03000509000000000000" pitchFamily="65" charset="-120"/>
              </a:rPr>
              <a:t>1990-2016</a:t>
            </a:r>
            <a:r>
              <a:rPr lang="zh-TW" altLang="en-US" dirty="0">
                <a:latin typeface="標楷體" panose="03000509000000000000" pitchFamily="65" charset="-120"/>
                <a:ea typeface="標楷體" panose="03000509000000000000" pitchFamily="65" charset="-120"/>
              </a:rPr>
              <a:t>年</a:t>
            </a:r>
            <a:r>
              <a:rPr lang="zh-TW" altLang="en-US" dirty="0" smtClean="0">
                <a:latin typeface="標楷體" panose="03000509000000000000" pitchFamily="65" charset="-120"/>
                <a:ea typeface="標楷體" panose="03000509000000000000" pitchFamily="65" charset="-120"/>
              </a:rPr>
              <a:t>大</a:t>
            </a:r>
            <a:r>
              <a:rPr lang="zh-TW" altLang="en-US" dirty="0">
                <a:latin typeface="標楷體" panose="03000509000000000000" pitchFamily="65" charset="-120"/>
                <a:ea typeface="標楷體" panose="03000509000000000000" pitchFamily="65" charset="-120"/>
              </a:rPr>
              <a:t>數據資料庫</a:t>
            </a:r>
            <a:r>
              <a:rPr lang="zh-TW" altLang="en-US" dirty="0" smtClean="0">
                <a:latin typeface="標楷體" panose="03000509000000000000" pitchFamily="65" charset="-120"/>
                <a:ea typeface="標楷體" panose="03000509000000000000" pitchFamily="65" charset="-120"/>
              </a:rPr>
              <a:t>，分析中華職棒的觀賞行為之影響因素，包含球員技術表現指標和對戰組合因素。</a:t>
            </a:r>
            <a:endParaRPr lang="en-US" altLang="zh-TW" dirty="0" smtClean="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669328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71715" y="0"/>
            <a:ext cx="8229600" cy="1143000"/>
          </a:xfrm>
        </p:spPr>
        <p:txBody>
          <a:bodyPr/>
          <a:lstStyle/>
          <a:p>
            <a:r>
              <a:rPr lang="zh-TW" altLang="en-US" dirty="0"/>
              <a:t>體育學報</a:t>
            </a:r>
          </a:p>
        </p:txBody>
      </p:sp>
      <p:sp>
        <p:nvSpPr>
          <p:cNvPr id="3" name="內容版面配置區 2"/>
          <p:cNvSpPr>
            <a:spLocks noGrp="1"/>
          </p:cNvSpPr>
          <p:nvPr>
            <p:ph idx="1"/>
          </p:nvPr>
        </p:nvSpPr>
        <p:spPr>
          <a:xfrm>
            <a:off x="471714" y="976085"/>
            <a:ext cx="8498114" cy="4525959"/>
          </a:xfrm>
        </p:spPr>
        <p:txBody>
          <a:bodyPr/>
          <a:lstStyle/>
          <a:p>
            <a:r>
              <a:rPr lang="en-US" altLang="zh-TW" dirty="0" smtClean="0"/>
              <a:t>7.</a:t>
            </a:r>
            <a:r>
              <a:rPr lang="zh-TW" altLang="en-US" dirty="0" smtClean="0"/>
              <a:t>從</a:t>
            </a:r>
            <a:r>
              <a:rPr lang="zh-TW" altLang="en-US" dirty="0"/>
              <a:t>數據科學觀點探討中華職棒球員與球團效率管理</a:t>
            </a:r>
            <a:endParaRPr lang="en-US" altLang="zh-TW" dirty="0" smtClean="0"/>
          </a:p>
          <a:p>
            <a:pPr lvl="1"/>
            <a:r>
              <a:rPr lang="zh-TW" altLang="en-US" dirty="0" smtClean="0">
                <a:latin typeface="標楷體" panose="03000509000000000000" pitchFamily="65" charset="-120"/>
                <a:ea typeface="標楷體" panose="03000509000000000000" pitchFamily="65" charset="-120"/>
              </a:rPr>
              <a:t>採用</a:t>
            </a:r>
            <a:r>
              <a:rPr lang="zh-TW" altLang="en-US" dirty="0">
                <a:latin typeface="標楷體" panose="03000509000000000000" pitchFamily="65" charset="-120"/>
                <a:ea typeface="標楷體" panose="03000509000000000000" pitchFamily="65" charset="-120"/>
              </a:rPr>
              <a:t>中華職棒大</a:t>
            </a:r>
            <a:r>
              <a:rPr lang="zh-TW" altLang="en-US" dirty="0" smtClean="0">
                <a:latin typeface="標楷體" panose="03000509000000000000" pitchFamily="65" charset="-120"/>
                <a:ea typeface="標楷體" panose="03000509000000000000" pitchFamily="65" charset="-120"/>
              </a:rPr>
              <a:t>聯盟</a:t>
            </a:r>
            <a:r>
              <a:rPr lang="en-US" altLang="zh-TW" dirty="0" smtClean="0">
                <a:latin typeface="標楷體" panose="03000509000000000000" pitchFamily="65" charset="-120"/>
                <a:ea typeface="標楷體" panose="03000509000000000000" pitchFamily="65" charset="-120"/>
              </a:rPr>
              <a:t>2014</a:t>
            </a:r>
            <a:r>
              <a:rPr lang="zh-TW" altLang="en-US" dirty="0" smtClean="0">
                <a:latin typeface="標楷體" panose="03000509000000000000" pitchFamily="65" charset="-120"/>
                <a:ea typeface="標楷體" panose="03000509000000000000" pitchFamily="65" charset="-120"/>
              </a:rPr>
              <a:t>年</a:t>
            </a:r>
            <a:r>
              <a:rPr lang="zh-TW" altLang="en-US" dirty="0">
                <a:latin typeface="標楷體" panose="03000509000000000000" pitchFamily="65" charset="-120"/>
                <a:ea typeface="標楷體" panose="03000509000000000000" pitchFamily="65" charset="-120"/>
              </a:rPr>
              <a:t>大數據</a:t>
            </a:r>
            <a:r>
              <a:rPr lang="zh-TW" altLang="en-US" dirty="0" smtClean="0">
                <a:latin typeface="標楷體" panose="03000509000000000000" pitchFamily="65" charset="-120"/>
                <a:ea typeface="標楷體" panose="03000509000000000000" pitchFamily="65" charset="-120"/>
              </a:rPr>
              <a:t>資料庫</a:t>
            </a:r>
            <a:r>
              <a:rPr lang="zh-TW" altLang="en-US" dirty="0">
                <a:latin typeface="標楷體" panose="03000509000000000000" pitchFamily="65" charset="-120"/>
                <a:ea typeface="標楷體" panose="03000509000000000000" pitchFamily="65" charset="-120"/>
              </a:rPr>
              <a:t>，剖析中華職棒</a:t>
            </a:r>
            <a:r>
              <a:rPr lang="zh-TW" altLang="en-US" dirty="0" smtClean="0">
                <a:latin typeface="標楷體" panose="03000509000000000000" pitchFamily="65" charset="-120"/>
                <a:ea typeface="標楷體" panose="03000509000000000000" pitchFamily="65" charset="-120"/>
              </a:rPr>
              <a:t>球員在種族議題</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是否原住民</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和升降制度</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是否一二軍</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的效率管理情況。</a:t>
            </a:r>
            <a:endParaRPr lang="en-US" altLang="zh-TW" dirty="0" smtClean="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2346050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結  語</a:t>
            </a:r>
            <a:endParaRPr lang="zh-TW" altLang="en-US" dirty="0"/>
          </a:p>
        </p:txBody>
      </p:sp>
      <p:sp>
        <p:nvSpPr>
          <p:cNvPr id="3" name="內容版面配置區 2"/>
          <p:cNvSpPr>
            <a:spLocks noGrp="1"/>
          </p:cNvSpPr>
          <p:nvPr>
            <p:ph idx="1"/>
          </p:nvPr>
        </p:nvSpPr>
        <p:spPr/>
        <p:txBody>
          <a:bodyPr/>
          <a:lstStyle/>
          <a:p>
            <a:r>
              <a:rPr lang="zh-TW" altLang="en-US" dirty="0" smtClean="0"/>
              <a:t>資料來源</a:t>
            </a:r>
            <a:endParaRPr lang="en-US" altLang="zh-TW" dirty="0" smtClean="0"/>
          </a:p>
          <a:p>
            <a:pPr lvl="1"/>
            <a:r>
              <a:rPr lang="zh-TW" altLang="en-US" dirty="0">
                <a:latin typeface="標楷體" panose="03000509000000000000" pitchFamily="65" charset="-120"/>
                <a:ea typeface="標楷體" panose="03000509000000000000" pitchFamily="65" charset="-120"/>
              </a:rPr>
              <a:t>隨手可</a:t>
            </a:r>
            <a:r>
              <a:rPr lang="zh-TW" altLang="en-US" dirty="0" smtClean="0">
                <a:latin typeface="標楷體" panose="03000509000000000000" pitchFamily="65" charset="-120"/>
                <a:ea typeface="標楷體" panose="03000509000000000000" pitchFamily="65" charset="-120"/>
              </a:rPr>
              <a:t>得</a:t>
            </a:r>
            <a:endParaRPr lang="en-US" altLang="zh-TW" dirty="0" smtClean="0">
              <a:latin typeface="標楷體" panose="03000509000000000000" pitchFamily="65" charset="-120"/>
              <a:ea typeface="標楷體" panose="03000509000000000000" pitchFamily="65" charset="-120"/>
            </a:endParaRPr>
          </a:p>
          <a:p>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資料數據</a:t>
            </a:r>
            <a:endParaRPr lang="en-US" altLang="zh-TW" dirty="0" smtClean="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交叉</a:t>
            </a:r>
            <a:r>
              <a:rPr lang="zh-TW" altLang="en-US" dirty="0" smtClean="0">
                <a:latin typeface="標楷體" panose="03000509000000000000" pitchFamily="65" charset="-120"/>
                <a:ea typeface="標楷體" panose="03000509000000000000" pitchFamily="65" charset="-120"/>
              </a:rPr>
              <a:t>使用</a:t>
            </a:r>
            <a:endParaRPr lang="en-US" altLang="zh-TW" dirty="0" smtClean="0"/>
          </a:p>
          <a:p>
            <a:endParaRPr lang="en-US" altLang="zh-TW" dirty="0" smtClean="0"/>
          </a:p>
          <a:p>
            <a:r>
              <a:rPr lang="zh-TW" altLang="en-US" dirty="0" smtClean="0"/>
              <a:t>分析技術</a:t>
            </a:r>
            <a:endParaRPr lang="en-US" altLang="zh-TW" dirty="0" smtClean="0"/>
          </a:p>
          <a:p>
            <a:pPr lvl="1"/>
            <a:r>
              <a:rPr lang="zh-TW" altLang="en-US" dirty="0">
                <a:latin typeface="標楷體" panose="03000509000000000000" pitchFamily="65" charset="-120"/>
                <a:ea typeface="標楷體" panose="03000509000000000000" pitchFamily="65" charset="-120"/>
              </a:rPr>
              <a:t>與時俱進</a:t>
            </a: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1447975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2"/>
        </a:lnRef>
        <a:fillRef idx="1">
          <a:schemeClr val="lt1"/>
        </a:fillRef>
        <a:effectRef idx="0">
          <a:schemeClr val="accent2"/>
        </a:effectRef>
        <a:fontRef idx="minor">
          <a:schemeClr val="dk1"/>
        </a:fontRef>
      </a:style>
    </a:spDef>
    <a:lnDef>
      <a:spPr>
        <a:ln w="28575">
          <a:solidFill>
            <a:srgbClr val="FF0000"/>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3051</TotalTime>
  <Words>612</Words>
  <Application>Microsoft Office PowerPoint</Application>
  <PresentationFormat>如螢幕大小 (4:3)</PresentationFormat>
  <Paragraphs>61</Paragraphs>
  <Slides>11</Slides>
  <Notes>0</Notes>
  <HiddenSlides>0</HiddenSlides>
  <MMClips>0</MMClips>
  <ScaleCrop>false</ScaleCrop>
  <HeadingPairs>
    <vt:vector size="4" baseType="variant">
      <vt:variant>
        <vt:lpstr>佈景主題</vt:lpstr>
      </vt:variant>
      <vt:variant>
        <vt:i4>1</vt:i4>
      </vt:variant>
      <vt:variant>
        <vt:lpstr>投影片標題</vt:lpstr>
      </vt:variant>
      <vt:variant>
        <vt:i4>11</vt:i4>
      </vt:variant>
    </vt:vector>
  </HeadingPairs>
  <TitlesOfParts>
    <vt:vector size="12" baseType="lpstr">
      <vt:lpstr>課程名稱</vt:lpstr>
      <vt:lpstr>數據分析與大數據  期刊文獻知識篇</vt:lpstr>
      <vt:lpstr>運動大數據之期刊文獻知識</vt:lpstr>
      <vt:lpstr>運動管理季刊</vt:lpstr>
      <vt:lpstr>運動管理季刊</vt:lpstr>
      <vt:lpstr>體育學報</vt:lpstr>
      <vt:lpstr>體育學報</vt:lpstr>
      <vt:lpstr>體育學報</vt:lpstr>
      <vt:lpstr>體育學報</vt:lpstr>
      <vt:lpstr>結  語</vt:lpstr>
      <vt:lpstr>結  語</vt:lpstr>
      <vt:lpstr>謝謝聆聽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user</cp:lastModifiedBy>
  <cp:revision>104</cp:revision>
  <dcterms:created xsi:type="dcterms:W3CDTF">2017-11-07T02:54:43Z</dcterms:created>
  <dcterms:modified xsi:type="dcterms:W3CDTF">2018-09-07T05:36:19Z</dcterms:modified>
</cp:coreProperties>
</file>